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2101" autoAdjust="0"/>
  </p:normalViewPr>
  <p:slideViewPr>
    <p:cSldViewPr snapToGrid="0">
      <p:cViewPr varScale="1">
        <p:scale>
          <a:sx n="68" d="100"/>
          <a:sy n="6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2F9F11-3A00-4F47-BBE4-EC12EC8A90EB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A2F8C4-E349-45FB-82B9-9FEFE23FC0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449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F41F5-9A84-492E-9AF0-405AEE655A89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6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CB1005-8252-40F5-87B4-BECE66EA8ECD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9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2F8C4-E349-45FB-82B9-9FEFE23FC0E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78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295699-A817-49D8-9DEF-39D70F2F2320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4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2F8C4-E349-45FB-82B9-9FEFE23FC0E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45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F41F5-9A84-492E-9AF0-405AEE655A89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1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5B9D-6E55-46F1-B54A-DD0E693645DE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BFF8-1D5F-438A-B004-6EC6F32C84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F5B6-2B74-43AA-B8F9-D115C9AB2CB1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A499-3B58-47C2-9767-03B88BB920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9B5C-A515-4A43-95DB-DB32D0CB4BCF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6C79-A59B-457F-BD1B-54451D4972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B7A9-A205-4B6D-B682-89B96DF15DB4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A4E8-135E-4A29-8D0F-775C04D912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17F8-AC97-4579-A14D-DEFF47818F70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76CE-4867-4518-A551-AD95399673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D1C0-487E-4638-AE7E-133E901733FA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1A37-DDE1-4A09-BBB0-375C051F8B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34EC-444B-4BFF-96B2-F1A271AADC40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98AB-4DCF-4AEB-B45A-066C1728AF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0193-7C7B-49D3-9916-24E07CB71301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8799-F5F3-41C8-B4B0-A454719213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1EBD-4EBD-4D61-A384-8F280B0CCB44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CC91-4AF0-4F3F-8FA6-2BFE2207B5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FF70-56D3-4F5A-9AD9-939B54A1F5AB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8F1B-557B-48F8-BD92-FD49E5AAED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E7AD-8865-41F6-AF6B-E4808B9F7130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CE45-00BA-4DFC-9908-520CA7EE1E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0E7F-AC15-462A-8735-4D4C5248C9A1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F9F8A2-74EA-4D6E-84F4-9E98E09B9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149" y="2382993"/>
            <a:ext cx="277403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sellaDiTesto 4"/>
          <p:cNvSpPr txBox="1">
            <a:spLocks noChangeArrowheads="1"/>
          </p:cNvSpPr>
          <p:nvPr/>
        </p:nvSpPr>
        <p:spPr bwMode="auto">
          <a:xfrm>
            <a:off x="3312240" y="455924"/>
            <a:ext cx="2482850" cy="13557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0">
                <a:latin typeface="Calibri" pitchFamily="34" charset="0"/>
              </a:rPr>
              <a:t>COPA</a:t>
            </a:r>
          </a:p>
        </p:txBody>
      </p:sp>
      <p:sp>
        <p:nvSpPr>
          <p:cNvPr id="14340" name="CasellaDiTesto 5"/>
          <p:cNvSpPr txBox="1">
            <a:spLocks noChangeArrowheads="1"/>
          </p:cNvSpPr>
          <p:nvPr/>
        </p:nvSpPr>
        <p:spPr bwMode="auto">
          <a:xfrm>
            <a:off x="1283149" y="4970440"/>
            <a:ext cx="6976642" cy="86369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800" dirty="0">
                <a:latin typeface="Calibri" pitchFamily="34" charset="0"/>
              </a:rPr>
              <a:t>PNEUMOPATIA </a:t>
            </a:r>
            <a:r>
              <a:rPr lang="it-IT" sz="4800" dirty="0" smtClean="0">
                <a:latin typeface="Calibri" pitchFamily="34" charset="0"/>
              </a:rPr>
              <a:t>e ARTRITE</a:t>
            </a:r>
            <a:endParaRPr lang="it-IT" sz="4800" dirty="0"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19" y="2382994"/>
            <a:ext cx="3860672" cy="21320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2006" y="4515006"/>
            <a:ext cx="283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latin typeface="+mn-lt"/>
              </a:rPr>
              <a:t>Volpi et al; </a:t>
            </a:r>
            <a:r>
              <a:rPr lang="it-IT" sz="1600" i="1" dirty="0" err="1" smtClean="0">
                <a:latin typeface="+mn-lt"/>
              </a:rPr>
              <a:t>Clinical</a:t>
            </a:r>
            <a:r>
              <a:rPr lang="it-IT" sz="1600" i="1" dirty="0" smtClean="0">
                <a:latin typeface="+mn-lt"/>
              </a:rPr>
              <a:t> </a:t>
            </a:r>
            <a:r>
              <a:rPr lang="it-IT" sz="1600" i="1" dirty="0" err="1" smtClean="0">
                <a:latin typeface="+mn-lt"/>
              </a:rPr>
              <a:t>Immunology</a:t>
            </a:r>
            <a:endParaRPr lang="it-IT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5"/>
          <p:cNvSpPr txBox="1">
            <a:spLocks noChangeArrowheads="1"/>
          </p:cNvSpPr>
          <p:nvPr/>
        </p:nvSpPr>
        <p:spPr bwMode="auto">
          <a:xfrm>
            <a:off x="168275" y="111125"/>
            <a:ext cx="1998663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latin typeface="Calibri" pitchFamily="34" charset="0"/>
              </a:rPr>
              <a:t>Lara, </a:t>
            </a:r>
            <a:r>
              <a:rPr lang="it-IT" sz="2800" dirty="0" smtClean="0">
                <a:latin typeface="Calibri" pitchFamily="34" charset="0"/>
              </a:rPr>
              <a:t>6 </a:t>
            </a:r>
            <a:r>
              <a:rPr lang="it-IT" sz="2800" dirty="0">
                <a:latin typeface="Calibri" pitchFamily="34" charset="0"/>
              </a:rPr>
              <a:t>anni</a:t>
            </a:r>
          </a:p>
        </p:txBody>
      </p:sp>
      <p:sp>
        <p:nvSpPr>
          <p:cNvPr id="16386" name="CasellaDiTesto 6"/>
          <p:cNvSpPr txBox="1">
            <a:spLocks noChangeArrowheads="1"/>
          </p:cNvSpPr>
          <p:nvPr/>
        </p:nvSpPr>
        <p:spPr bwMode="auto">
          <a:xfrm>
            <a:off x="168275" y="863600"/>
            <a:ext cx="8696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A 3 anni: artrite poliarticolare ANA +  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93663" y="3568700"/>
            <a:ext cx="8845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latin typeface="Calibri" pitchFamily="34" charset="0"/>
              </a:rPr>
              <a:t>Familiarità per artropatia e malattia polmonare</a:t>
            </a:r>
          </a:p>
        </p:txBody>
      </p:sp>
      <p:pic>
        <p:nvPicPr>
          <p:cNvPr id="16388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4273550"/>
            <a:ext cx="4983163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94" y="1554163"/>
            <a:ext cx="8366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CasellaDiTesto 8"/>
          <p:cNvSpPr txBox="1">
            <a:spLocks noChangeArrowheads="1"/>
          </p:cNvSpPr>
          <p:nvPr/>
        </p:nvSpPr>
        <p:spPr bwMode="auto">
          <a:xfrm>
            <a:off x="1055199" y="1503042"/>
            <a:ext cx="2587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latin typeface="Calibri" pitchFamily="34" charset="0"/>
              </a:rPr>
              <a:t>    FANS, steroidi</a:t>
            </a:r>
          </a:p>
          <a:p>
            <a:r>
              <a:rPr lang="it-IT" sz="2400" dirty="0" smtClean="0">
                <a:latin typeface="Calibri" pitchFamily="34" charset="0"/>
              </a:rPr>
              <a:t>    </a:t>
            </a:r>
            <a:r>
              <a:rPr lang="it-IT" sz="2400" dirty="0" err="1" smtClean="0">
                <a:latin typeface="Calibri" pitchFamily="34" charset="0"/>
              </a:rPr>
              <a:t>metothrexate</a:t>
            </a:r>
            <a:endParaRPr lang="it-IT" sz="2400" dirty="0">
              <a:latin typeface="Calibri" pitchFamily="34" charset="0"/>
            </a:endParaRPr>
          </a:p>
          <a:p>
            <a:endParaRPr lang="it-IT" sz="2400" dirty="0">
              <a:latin typeface="Calibri" pitchFamily="34" charset="0"/>
            </a:endParaRPr>
          </a:p>
        </p:txBody>
      </p:sp>
      <p:pic>
        <p:nvPicPr>
          <p:cNvPr id="16391" name="Immagin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77109">
            <a:off x="4773294" y="1473053"/>
            <a:ext cx="3540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CasellaDiTesto 9"/>
          <p:cNvSpPr txBox="1">
            <a:spLocks noChangeArrowheads="1"/>
          </p:cNvSpPr>
          <p:nvPr/>
        </p:nvSpPr>
        <p:spPr bwMode="auto">
          <a:xfrm>
            <a:off x="5511800" y="1449388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latin typeface="Calibri" pitchFamily="34" charset="0"/>
              </a:rPr>
              <a:t>PCR mossa; VES &gt;60</a:t>
            </a:r>
          </a:p>
          <a:p>
            <a:r>
              <a:rPr lang="it-IT" sz="2400" dirty="0">
                <a:latin typeface="Calibri" pitchFamily="34" charset="0"/>
              </a:rPr>
              <a:t>Neutropenia lieve</a:t>
            </a:r>
          </a:p>
          <a:p>
            <a:r>
              <a:rPr lang="it-IT" sz="2400" dirty="0" err="1">
                <a:latin typeface="Calibri" pitchFamily="34" charset="0"/>
              </a:rPr>
              <a:t>IgG</a:t>
            </a:r>
            <a:r>
              <a:rPr lang="it-IT" sz="2400" dirty="0">
                <a:latin typeface="Calibri" pitchFamily="34" charset="0"/>
              </a:rPr>
              <a:t> 1900 mg/dl </a:t>
            </a:r>
          </a:p>
        </p:txBody>
      </p:sp>
      <p:sp>
        <p:nvSpPr>
          <p:cNvPr id="16393" name="CasellaDiTesto 10"/>
          <p:cNvSpPr txBox="1">
            <a:spLocks noChangeArrowheads="1"/>
          </p:cNvSpPr>
          <p:nvPr/>
        </p:nvSpPr>
        <p:spPr bwMode="auto">
          <a:xfrm>
            <a:off x="138113" y="2703513"/>
            <a:ext cx="8696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latin typeface="Calibri" pitchFamily="34" charset="0"/>
              </a:rPr>
              <a:t>A 4 anni: tosse non produttiva persistente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1446213" y="1318692"/>
            <a:ext cx="26495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1344613" y="3165475"/>
            <a:ext cx="82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197869" y="4023584"/>
            <a:ext cx="1308100" cy="6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umetto 4 32"/>
          <p:cNvSpPr/>
          <p:nvPr/>
        </p:nvSpPr>
        <p:spPr>
          <a:xfrm>
            <a:off x="6084888" y="3798888"/>
            <a:ext cx="2193925" cy="1238250"/>
          </a:xfrm>
          <a:prstGeom prst="cloudCallout">
            <a:avLst>
              <a:gd name="adj1" fmla="val 64773"/>
              <a:gd name="adj2" fmla="val 1390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398" name="CasellaDiTesto 33"/>
          <p:cNvSpPr txBox="1">
            <a:spLocks noChangeArrowheads="1"/>
          </p:cNvSpPr>
          <p:nvPr/>
        </p:nvSpPr>
        <p:spPr bwMode="auto">
          <a:xfrm>
            <a:off x="6557963" y="4162425"/>
            <a:ext cx="1247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>
                <a:latin typeface="Calibri" pitchFamily="34" charset="0"/>
              </a:rPr>
              <a:t>COPA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393" grpId="0"/>
      <p:bldP spid="33" grpId="0" animBg="1"/>
      <p:bldP spid="163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335" y="1088160"/>
            <a:ext cx="5616622" cy="528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752304" y="3733006"/>
            <a:ext cx="926492" cy="449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924335" y="245392"/>
            <a:ext cx="56166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+mn-lt"/>
              </a:rPr>
              <a:t>Mutazione in eterozigosi </a:t>
            </a:r>
            <a:r>
              <a:rPr lang="it-IT" sz="2800" b="1" dirty="0" smtClean="0">
                <a:latin typeface="+mn-lt"/>
              </a:rPr>
              <a:t>gene </a:t>
            </a:r>
            <a:r>
              <a:rPr lang="it-IT" sz="2800" b="1" dirty="0" err="1" smtClean="0">
                <a:latin typeface="+mn-lt"/>
              </a:rPr>
              <a:t>COPa</a:t>
            </a:r>
            <a:endParaRPr lang="it-IT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1"/>
          <p:cNvSpPr txBox="1">
            <a:spLocks noChangeArrowheads="1"/>
          </p:cNvSpPr>
          <p:nvPr/>
        </p:nvSpPr>
        <p:spPr bwMode="auto">
          <a:xfrm>
            <a:off x="1331913" y="377825"/>
            <a:ext cx="3522662" cy="522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latin typeface="Calibri" pitchFamily="34" charset="0"/>
              </a:rPr>
              <a:t>Lara, sindrome COPA</a:t>
            </a:r>
          </a:p>
        </p:txBody>
      </p:sp>
      <p:pic>
        <p:nvPicPr>
          <p:cNvPr id="19458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73050"/>
            <a:ext cx="676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285" y="1272382"/>
            <a:ext cx="8366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asellaDiTesto 4"/>
          <p:cNvSpPr txBox="1">
            <a:spLocks noChangeArrowheads="1"/>
          </p:cNvSpPr>
          <p:nvPr/>
        </p:nvSpPr>
        <p:spPr bwMode="auto">
          <a:xfrm>
            <a:off x="1331913" y="1167256"/>
            <a:ext cx="2587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latin typeface="Calibri" pitchFamily="34" charset="0"/>
              </a:rPr>
              <a:t>FANS</a:t>
            </a:r>
            <a:r>
              <a:rPr lang="it-IT" sz="2400" dirty="0">
                <a:latin typeface="Calibri" pitchFamily="34" charset="0"/>
              </a:rPr>
              <a:t>, steroidi</a:t>
            </a:r>
          </a:p>
          <a:p>
            <a:r>
              <a:rPr lang="it-IT" sz="2400" dirty="0" err="1" smtClean="0">
                <a:latin typeface="Calibri" pitchFamily="34" charset="0"/>
              </a:rPr>
              <a:t>metothrexate</a:t>
            </a:r>
            <a:endParaRPr lang="it-IT" sz="2400" dirty="0" smtClean="0">
              <a:latin typeface="Calibri" pitchFamily="34" charset="0"/>
            </a:endParaRPr>
          </a:p>
          <a:p>
            <a:r>
              <a:rPr lang="it-IT" sz="2400" dirty="0" err="1">
                <a:latin typeface="Calibri" pitchFamily="34" charset="0"/>
              </a:rPr>
              <a:t>micofenolato</a:t>
            </a:r>
            <a:endParaRPr lang="it-IT" sz="2400" dirty="0">
              <a:latin typeface="Calibri" pitchFamily="34" charset="0"/>
            </a:endParaRPr>
          </a:p>
          <a:p>
            <a:endParaRPr lang="it-IT" sz="2400" dirty="0">
              <a:latin typeface="Calibri" pitchFamily="34" charset="0"/>
            </a:endParaRPr>
          </a:p>
          <a:p>
            <a:endParaRPr lang="it-IT" sz="2400" dirty="0">
              <a:latin typeface="Calibri" pitchFamily="34" charset="0"/>
            </a:endParaRPr>
          </a:p>
        </p:txBody>
      </p:sp>
      <p:pic>
        <p:nvPicPr>
          <p:cNvPr id="19461" name="Immagin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77109">
            <a:off x="4758776" y="1265194"/>
            <a:ext cx="3540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CasellaDiTesto 6"/>
          <p:cNvSpPr txBox="1">
            <a:spLocks noChangeArrowheads="1"/>
          </p:cNvSpPr>
          <p:nvPr/>
        </p:nvSpPr>
        <p:spPr bwMode="auto">
          <a:xfrm>
            <a:off x="5584512" y="1400131"/>
            <a:ext cx="3143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latin typeface="Calibri" pitchFamily="34" charset="0"/>
              </a:rPr>
              <a:t>VES </a:t>
            </a:r>
            <a:r>
              <a:rPr lang="it-IT" sz="2400" dirty="0" smtClean="0">
                <a:latin typeface="Calibri" pitchFamily="34" charset="0"/>
              </a:rPr>
              <a:t>68, PCR 11 mg/L</a:t>
            </a:r>
            <a:endParaRPr lang="it-IT" sz="2400" dirty="0">
              <a:latin typeface="Calibri" pitchFamily="34" charset="0"/>
            </a:endParaRPr>
          </a:p>
          <a:p>
            <a:r>
              <a:rPr lang="it-IT" sz="2400" dirty="0" err="1">
                <a:latin typeface="Calibri" pitchFamily="34" charset="0"/>
              </a:rPr>
              <a:t>IgG</a:t>
            </a:r>
            <a:r>
              <a:rPr lang="it-IT" sz="2400" dirty="0">
                <a:latin typeface="Calibri" pitchFamily="34" charset="0"/>
              </a:rPr>
              <a:t> 1800 mg/dl </a:t>
            </a:r>
          </a:p>
        </p:txBody>
      </p:sp>
      <p:sp>
        <p:nvSpPr>
          <p:cNvPr id="19463" name="CasellaDiTesto 7"/>
          <p:cNvSpPr txBox="1">
            <a:spLocks noChangeArrowheads="1"/>
          </p:cNvSpPr>
          <p:nvPr/>
        </p:nvSpPr>
        <p:spPr bwMode="auto">
          <a:xfrm>
            <a:off x="254000" y="2732000"/>
            <a:ext cx="4206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itchFamily="34" charset="0"/>
              </a:rPr>
              <a:t>P</a:t>
            </a:r>
            <a:r>
              <a:rPr lang="it-IT" sz="2400" b="1" dirty="0" smtClean="0">
                <a:latin typeface="Calibri" pitchFamily="34" charset="0"/>
              </a:rPr>
              <a:t>oliartrite attiva deformante</a:t>
            </a:r>
            <a:endParaRPr lang="it-IT" sz="2400" dirty="0"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85" y="3248670"/>
            <a:ext cx="4160590" cy="346715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91201" y="3276626"/>
            <a:ext cx="3749207" cy="3439201"/>
          </a:xfrm>
          <a:prstGeom prst="rect">
            <a:avLst/>
          </a:prstGeom>
          <a:noFill/>
        </p:spPr>
      </p:pic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5091201" y="2752589"/>
            <a:ext cx="4448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alibri" pitchFamily="34" charset="0"/>
              </a:rPr>
              <a:t>Tosse non produttiva</a:t>
            </a:r>
            <a:endParaRPr lang="it-IT" sz="2400" dirty="0"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017" y="3351526"/>
            <a:ext cx="4018185" cy="32614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6654609" y="5830185"/>
            <a:ext cx="19933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+mn-lt"/>
              </a:rPr>
              <a:t>Terapia?</a:t>
            </a:r>
            <a:endParaRPr lang="it-IT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3" grpId="0"/>
      <p:bldP spid="1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2" y="207035"/>
            <a:ext cx="8462300" cy="16850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25" y="2587487"/>
            <a:ext cx="8699297" cy="304632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1725" y="5060607"/>
            <a:ext cx="8328126" cy="466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914400" y="1554480"/>
            <a:ext cx="5760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3877056" y="694944"/>
            <a:ext cx="1645920" cy="4389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01726" y="5805963"/>
            <a:ext cx="832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+mn-lt"/>
              </a:rPr>
              <a:t>Follow</a:t>
            </a:r>
            <a:r>
              <a:rPr lang="it-IT" sz="2800" b="1" dirty="0" smtClean="0">
                <a:latin typeface="+mn-lt"/>
              </a:rPr>
              <a:t> up a 3 mesi</a:t>
            </a:r>
            <a:r>
              <a:rPr lang="it-IT" sz="2800" dirty="0" smtClean="0">
                <a:latin typeface="+mn-lt"/>
              </a:rPr>
              <a:t>: artrite spenta, ancora VES</a:t>
            </a:r>
            <a:endParaRPr lang="it-IT" sz="2800" dirty="0">
              <a:latin typeface="+mn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837" y="4817191"/>
            <a:ext cx="1561185" cy="18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149" y="2382993"/>
            <a:ext cx="277403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sellaDiTesto 4"/>
          <p:cNvSpPr txBox="1">
            <a:spLocks noChangeArrowheads="1"/>
          </p:cNvSpPr>
          <p:nvPr/>
        </p:nvSpPr>
        <p:spPr bwMode="auto">
          <a:xfrm>
            <a:off x="3312240" y="455924"/>
            <a:ext cx="2482850" cy="13557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0">
                <a:latin typeface="Calibri" pitchFamily="34" charset="0"/>
              </a:rPr>
              <a:t>COPA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19" y="2382994"/>
            <a:ext cx="3860672" cy="21320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2006" y="4515006"/>
            <a:ext cx="283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latin typeface="+mn-lt"/>
              </a:rPr>
              <a:t>Volpi et al; </a:t>
            </a:r>
            <a:r>
              <a:rPr lang="it-IT" sz="1600" i="1" dirty="0" err="1" smtClean="0">
                <a:latin typeface="+mn-lt"/>
              </a:rPr>
              <a:t>Clinical</a:t>
            </a:r>
            <a:r>
              <a:rPr lang="it-IT" sz="1600" i="1" dirty="0" smtClean="0">
                <a:latin typeface="+mn-lt"/>
              </a:rPr>
              <a:t> </a:t>
            </a:r>
            <a:r>
              <a:rPr lang="it-IT" sz="1600" i="1" dirty="0" err="1" smtClean="0">
                <a:latin typeface="+mn-lt"/>
              </a:rPr>
              <a:t>Immunology</a:t>
            </a:r>
            <a:endParaRPr lang="it-IT" sz="1600" i="1" dirty="0">
              <a:latin typeface="+mn-lt"/>
            </a:endParaRPr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1283149" y="5086350"/>
            <a:ext cx="6976642" cy="92233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5400">
                <a:latin typeface="Calibri" pitchFamily="34" charset="0"/>
              </a:rPr>
              <a:t>BARICITINIB</a:t>
            </a:r>
          </a:p>
        </p:txBody>
      </p:sp>
    </p:spTree>
    <p:extLst>
      <p:ext uri="{BB962C8B-B14F-4D97-AF65-F5344CB8AC3E}">
        <p14:creationId xmlns:p14="http://schemas.microsoft.com/office/powerpoint/2010/main" val="9015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110</Words>
  <Application>Microsoft Office PowerPoint</Application>
  <PresentationFormat>Presentazione su schermo (4:3)</PresentationFormat>
  <Paragraphs>33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Udina</dc:creator>
  <cp:lastModifiedBy>maria luisa pinzani</cp:lastModifiedBy>
  <cp:revision>35</cp:revision>
  <dcterms:created xsi:type="dcterms:W3CDTF">2019-05-05T06:41:03Z</dcterms:created>
  <dcterms:modified xsi:type="dcterms:W3CDTF">2019-05-13T17:55:44Z</dcterms:modified>
</cp:coreProperties>
</file>