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6" r:id="rId4"/>
    <p:sldMasterId id="2147483698" r:id="rId5"/>
  </p:sldMasterIdLst>
  <p:notesMasterIdLst>
    <p:notesMasterId r:id="rId16"/>
  </p:notesMasterIdLst>
  <p:sldIdLst>
    <p:sldId id="256" r:id="rId6"/>
    <p:sldId id="259" r:id="rId7"/>
    <p:sldId id="264" r:id="rId8"/>
    <p:sldId id="260" r:id="rId9"/>
    <p:sldId id="261" r:id="rId10"/>
    <p:sldId id="262" r:id="rId11"/>
    <p:sldId id="263" r:id="rId12"/>
    <p:sldId id="258" r:id="rId13"/>
    <p:sldId id="265" r:id="rId14"/>
    <p:sldId id="266" r:id="rId15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7A1316D-72D4-4DB1-BFD3-70C213FA7971}" type="datetimeFigureOut">
              <a:rPr lang="it-IT"/>
              <a:pPr>
                <a:defRPr/>
              </a:pPr>
              <a:t>13/05/2019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28BD817-7939-4C33-A04A-7E496049BD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 dello schema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79538" y="1552575"/>
            <a:ext cx="13571538" cy="5305425"/>
            <a:chOff x="-652" y="978"/>
            <a:chExt cx="6412" cy="3342"/>
          </a:xfrm>
        </p:grpSpPr>
        <p:sp>
          <p:nvSpPr>
            <p:cNvPr id="5" name="Freeform 3">
              <a:extLst/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it-IT">
                <a:latin typeface="Arial" panose="020B0604020202020204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" name="Arco 4">
              <a:extLst/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panose="020B0604020202020204" pitchFamily="34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361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7912-B2D3-4CFE-BDA0-703AE5829B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79538" y="1552575"/>
            <a:ext cx="13571538" cy="5305425"/>
            <a:chOff x="-652" y="978"/>
            <a:chExt cx="6412" cy="3342"/>
          </a:xfrm>
        </p:grpSpPr>
        <p:sp>
          <p:nvSpPr>
            <p:cNvPr id="5" name="Freeform 3">
              <a:extLst/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it-IT" i="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Arc 4">
              <a:extLst/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361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EE345D82-3326-4779-83E2-3D3271AD54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C8C48482-5583-46ED-8D7B-6208C64A44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7D6F20DE-C028-4F8E-A915-16287C930C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BE782A6-547A-475B-8187-83038792D2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EF65645-44C5-4ED6-A2F1-2284FF811B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17A7DA4-E4A2-4411-AA74-D8FCFE0B06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034AADB-7380-4BD6-8042-7216481806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EFC06BCE-0AC8-427F-BACE-CFC6B9B7E9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8CC2A0D8-C73A-4A5C-8FFB-BE88CB1E8B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2231746C-0598-420E-B82C-C4BD0EAD4E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48ED75FF-E25B-4A5F-938C-390D1BB723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79538" y="1552575"/>
            <a:ext cx="13571538" cy="5305425"/>
            <a:chOff x="-652" y="978"/>
            <a:chExt cx="6412" cy="3342"/>
          </a:xfrm>
        </p:grpSpPr>
        <p:sp>
          <p:nvSpPr>
            <p:cNvPr id="5" name="Freeform 3">
              <a:extLst/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it-IT" i="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Arc 4">
              <a:extLst/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361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485AB5A7-CE61-4273-8BE1-C2A8DFD8EF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0C290824-8B01-407A-9AD7-45B71905B1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C0B4CEA-556B-4E7C-BEA7-D7F8B64B4B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A24D3FB7-21E5-4D31-BD81-5AED651BDB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197D7349-18BA-46AE-AE44-C4CA2F5067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13CB5F3D-2B61-4444-8F5E-503116FC01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71563DE5-EDE7-43B8-B8A8-19A299F650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E87EDC3B-D2D5-49F8-B61D-0A084D0C37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7247AF20-9C28-490B-8E57-BC2CF0B5EF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0795A431-593B-4341-B5BD-340FCE873B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E17C388-AD71-4CA1-9239-93FD1C45D3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 dello schema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DA ROSSA OPT BOLOGNA RAS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454775"/>
            <a:ext cx="12192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3">
            <a:extLst/>
          </p:cNvPr>
          <p:cNvSpPr>
            <a:spLocks noChangeShapeType="1"/>
          </p:cNvSpPr>
          <p:nvPr/>
        </p:nvSpPr>
        <p:spPr bwMode="auto">
          <a:xfrm>
            <a:off x="11088688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it-IT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8" name="Line 4">
            <a:extLst/>
          </p:cNvPr>
          <p:cNvSpPr>
            <a:spLocks noChangeShapeType="1"/>
          </p:cNvSpPr>
          <p:nvPr/>
        </p:nvSpPr>
        <p:spPr bwMode="auto">
          <a:xfrm>
            <a:off x="11088688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it-IT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029" name="Picture 5" descr="Alma-Mater TAGLIAT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07963"/>
            <a:ext cx="172243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Line 6">
            <a:extLst/>
          </p:cNvPr>
          <p:cNvSpPr>
            <a:spLocks noChangeShapeType="1"/>
          </p:cNvSpPr>
          <p:nvPr/>
        </p:nvSpPr>
        <p:spPr bwMode="auto">
          <a:xfrm>
            <a:off x="122238" y="0"/>
            <a:ext cx="0" cy="1871663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it-IT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1" name="Line 7">
            <a:extLst/>
          </p:cNvPr>
          <p:cNvSpPr>
            <a:spLocks noChangeShapeType="1"/>
          </p:cNvSpPr>
          <p:nvPr/>
        </p:nvSpPr>
        <p:spPr bwMode="auto">
          <a:xfrm>
            <a:off x="0" y="1870075"/>
            <a:ext cx="110744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it-IT">
              <a:latin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NDA ROSSA 2 OPT BOLOGNA RAS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454775"/>
            <a:ext cx="12192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Alma-Mater TAGLIAT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5250" y="103188"/>
            <a:ext cx="1128713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Line 4">
            <a:extLst/>
          </p:cNvPr>
          <p:cNvSpPr>
            <a:spLocks noChangeAspect="1" noChangeShapeType="1"/>
          </p:cNvSpPr>
          <p:nvPr/>
        </p:nvSpPr>
        <p:spPr bwMode="auto">
          <a:xfrm>
            <a:off x="109538" y="0"/>
            <a:ext cx="3175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it-IT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3" name="Line 5">
            <a:extLst/>
          </p:cNvPr>
          <p:cNvSpPr>
            <a:spLocks noChangeAspect="1" noChangeShapeType="1"/>
          </p:cNvSpPr>
          <p:nvPr/>
        </p:nvSpPr>
        <p:spPr bwMode="auto">
          <a:xfrm>
            <a:off x="0" y="1182688"/>
            <a:ext cx="110220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it-IT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4" name="Line 6">
            <a:extLst/>
          </p:cNvPr>
          <p:cNvSpPr>
            <a:spLocks noChangeShapeType="1"/>
          </p:cNvSpPr>
          <p:nvPr/>
        </p:nvSpPr>
        <p:spPr bwMode="auto">
          <a:xfrm>
            <a:off x="11088688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it-IT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5" name="Line 7">
            <a:extLst/>
          </p:cNvPr>
          <p:cNvSpPr>
            <a:spLocks noChangeShapeType="1"/>
          </p:cNvSpPr>
          <p:nvPr/>
        </p:nvSpPr>
        <p:spPr bwMode="auto">
          <a:xfrm>
            <a:off x="11088688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it-IT">
              <a:latin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2560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Rectangle 7">
            <a:extLst/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E0A5D74-0999-4FA1-A9BB-2C879AD312E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1588"/>
            <a:ext cx="12177713" cy="6845300"/>
            <a:chOff x="0" y="1"/>
            <a:chExt cx="5753" cy="4312"/>
          </a:xfrm>
        </p:grpSpPr>
        <p:sp>
          <p:nvSpPr>
            <p:cNvPr id="135171" name="Freeform 3">
              <a:extLst/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it-IT" i="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105" name="Arc 4">
              <a:extLst/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3517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35174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5175" name="Rectangle 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5176" name="Rectangle 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56411F-70BA-449B-9167-E1F09C12CE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765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1588"/>
            <a:ext cx="12177713" cy="6845300"/>
            <a:chOff x="0" y="1"/>
            <a:chExt cx="5753" cy="4312"/>
          </a:xfrm>
        </p:grpSpPr>
        <p:sp>
          <p:nvSpPr>
            <p:cNvPr id="135171" name="Freeform 3">
              <a:extLst/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it-IT" i="0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29" name="Arc 4">
              <a:extLst/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3517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35174" name="Rectangle 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5175" name="Rectangle 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5176" name="Rectangle 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2BA57B-9EFF-411F-A84E-4FAB437C81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3994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200" cy="14700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/>
              <a:t>Un dolore che non passa</a:t>
            </a:r>
          </a:p>
        </p:txBody>
      </p:sp>
      <p:sp>
        <p:nvSpPr>
          <p:cNvPr id="53250" name="CasellaDiTesto 3"/>
          <p:cNvSpPr txBox="1">
            <a:spLocks noChangeArrowheads="1"/>
          </p:cNvSpPr>
          <p:nvPr/>
        </p:nvSpPr>
        <p:spPr bwMode="auto">
          <a:xfrm>
            <a:off x="7527925" y="4584700"/>
            <a:ext cx="46640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/>
              <a:t>Presentato da: </a:t>
            </a:r>
          </a:p>
          <a:p>
            <a:pPr eaLnBrk="0" hangingPunct="0"/>
            <a:endParaRPr lang="it-IT"/>
          </a:p>
          <a:p>
            <a:pPr eaLnBrk="0" hangingPunct="0"/>
            <a:r>
              <a:rPr lang="it-IT"/>
              <a:t>Laura Ronchini</a:t>
            </a:r>
          </a:p>
          <a:p>
            <a:pPr eaLnBrk="0" hangingPunct="0"/>
            <a:r>
              <a:rPr lang="it-IT"/>
              <a:t>Scuola di Specializzazione in Pediatria Università di Bologna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/>
          <p:cNvSpPr>
            <a:spLocks noGrp="1"/>
          </p:cNvSpPr>
          <p:nvPr>
            <p:ph idx="1"/>
          </p:nvPr>
        </p:nvSpPr>
        <p:spPr bwMode="auto">
          <a:xfrm>
            <a:off x="2009775" y="1658938"/>
            <a:ext cx="8002588" cy="382111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sz="4800"/>
              <a:t>Grazie per l’attenzione!</a:t>
            </a:r>
            <a:endParaRPr lang="it-IT" sz="4800"/>
          </a:p>
        </p:txBody>
      </p:sp>
      <p:pic>
        <p:nvPicPr>
          <p:cNvPr id="62466" name="Picture 4" descr="Impronte-neonati-pittura-id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700" y="2986088"/>
            <a:ext cx="675798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/>
              <a:t>Caso Clinico</a:t>
            </a:r>
          </a:p>
        </p:txBody>
      </p:sp>
      <p:sp>
        <p:nvSpPr>
          <p:cNvPr id="54274" name="Segnaposto contenuto 2"/>
          <p:cNvSpPr>
            <a:spLocks noGrp="1"/>
          </p:cNvSpPr>
          <p:nvPr>
            <p:ph idx="1"/>
          </p:nvPr>
        </p:nvSpPr>
        <p:spPr bwMode="auto">
          <a:xfrm>
            <a:off x="1311275" y="1687513"/>
            <a:ext cx="9569450" cy="34829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it-IT"/>
              <a:t>M.N. 14 anni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it-IT"/>
              <a:t>Dolore toracico localizzato all’emicostato di destra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it-IT"/>
              <a:t>Esacerbato dagli atti respiratori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it-IT"/>
              <a:t>Risveglio notturno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/>
              <a:t>Anamnesi</a:t>
            </a:r>
          </a:p>
        </p:txBody>
      </p:sp>
      <p:sp>
        <p:nvSpPr>
          <p:cNvPr id="3" name="Segnaposto contenuto 2">
            <a:extLst/>
          </p:cNvPr>
          <p:cNvSpPr>
            <a:spLocks noGrp="1"/>
          </p:cNvSpPr>
          <p:nvPr>
            <p:ph idx="1"/>
          </p:nvPr>
        </p:nvSpPr>
        <p:spPr>
          <a:xfrm>
            <a:off x="609600" y="1579563"/>
            <a:ext cx="9779000" cy="35671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it-IT" dirty="0"/>
              <a:t>Caduta da cavallo 14 mesi prima</a:t>
            </a:r>
            <a:endParaRPr lang="it-IT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it-IT" dirty="0"/>
              <a:t>Dall’accaduto episodi di dolore intermittente all’</a:t>
            </a:r>
            <a:r>
              <a:rPr lang="it-IT" dirty="0" err="1"/>
              <a:t>emicostato</a:t>
            </a:r>
            <a:r>
              <a:rPr lang="it-IT" dirty="0"/>
              <a:t> di destra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it-IT" dirty="0"/>
              <a:t>Persistenza del dolore e comparsa di astenia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it-IT" dirty="0"/>
              <a:t>        RX torace refertato negativo (3 mesi prima)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7104063" y="1736725"/>
            <a:ext cx="2979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0000"/>
                </a:solidFill>
              </a:rPr>
              <a:t>        </a:t>
            </a:r>
            <a:r>
              <a:rPr lang="it-IT" sz="3600" b="1" i="0">
                <a:solidFill>
                  <a:srgbClr val="FF0000"/>
                </a:solidFill>
              </a:rPr>
              <a:t>TRAUMA!</a:t>
            </a:r>
            <a:r>
              <a:rPr lang="it-IT" sz="3600" i="0"/>
              <a:t> </a:t>
            </a:r>
          </a:p>
        </p:txBody>
      </p:sp>
      <p:cxnSp>
        <p:nvCxnSpPr>
          <p:cNvPr id="9" name="Connettore 2 8">
            <a:extLst/>
          </p:cNvPr>
          <p:cNvCxnSpPr/>
          <p:nvPr/>
        </p:nvCxnSpPr>
        <p:spPr>
          <a:xfrm>
            <a:off x="7273925" y="2066925"/>
            <a:ext cx="3444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/>
          </p:cNvPr>
          <p:cNvCxnSpPr>
            <a:cxnSpLocks/>
          </p:cNvCxnSpPr>
          <p:nvPr/>
        </p:nvCxnSpPr>
        <p:spPr>
          <a:xfrm>
            <a:off x="1023938" y="4751388"/>
            <a:ext cx="41592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/>
              <a:t>RX torace</a:t>
            </a:r>
          </a:p>
        </p:txBody>
      </p:sp>
      <p:pic>
        <p:nvPicPr>
          <p:cNvPr id="56322" name="Segnaposto contenuto 8" descr="Immagine che contiene radiografia, abbigliamento&#10;&#10;Descrizione generata automaticament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3723" y="1480932"/>
            <a:ext cx="5419725" cy="4525963"/>
          </a:xfrm>
          <a:noFill/>
          <a:ln>
            <a:miter lim="800000"/>
            <a:headEnd/>
            <a:tailEnd/>
          </a:ln>
        </p:spPr>
      </p:pic>
      <p:sp>
        <p:nvSpPr>
          <p:cNvPr id="56323" name="CasellaDiTesto 2"/>
          <p:cNvSpPr txBox="1">
            <a:spLocks noChangeArrowheads="1"/>
          </p:cNvSpPr>
          <p:nvPr/>
        </p:nvSpPr>
        <p:spPr bwMode="auto">
          <a:xfrm>
            <a:off x="1166191" y="1480932"/>
            <a:ext cx="27034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dirty="0"/>
              <a:t>«a carico dell’emitorace di destra, al 3°inferiore, una grossolana opacità a profili regolari del diametro massimo di circa 11 x 8 cm, che raggiunge la regione </a:t>
            </a:r>
            <a:r>
              <a:rPr lang="it-IT" dirty="0" err="1"/>
              <a:t>epidiaframmatica</a:t>
            </a:r>
            <a:r>
              <a:rPr lang="it-IT" dirty="0"/>
              <a:t>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/>
              <a:t>TC torace</a:t>
            </a:r>
          </a:p>
        </p:txBody>
      </p:sp>
      <p:pic>
        <p:nvPicPr>
          <p:cNvPr id="57350" name="Picture 6" descr="TC 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4957" y="1520825"/>
            <a:ext cx="6405563" cy="4435475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834A78-D275-4875-895B-FFDFF049484D}"/>
              </a:ext>
            </a:extLst>
          </p:cNvPr>
          <p:cNvSpPr txBox="1"/>
          <p:nvPr/>
        </p:nvSpPr>
        <p:spPr>
          <a:xfrm>
            <a:off x="861392" y="1520824"/>
            <a:ext cx="2769704" cy="289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«voluminosa formazione espansiva a livello della parete toracica destra, con diametri di circa 66x56x90 mm, ad origine dal VI arco costale, che pare destrutturato e con segni di reazione periostale; la lesione ha sviluppo intratoracico»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/>
              <a:t>PET con FDG</a:t>
            </a:r>
          </a:p>
        </p:txBody>
      </p:sp>
      <p:pic>
        <p:nvPicPr>
          <p:cNvPr id="58372" name="Picture 4" descr="pet ok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1150" y="1639888"/>
            <a:ext cx="6869113" cy="40147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84C1ED-31A1-4063-9901-5CAE33CF3F99}"/>
              </a:ext>
            </a:extLst>
          </p:cNvPr>
          <p:cNvSpPr txBox="1"/>
          <p:nvPr/>
        </p:nvSpPr>
        <p:spPr>
          <a:xfrm>
            <a:off x="728870" y="1639888"/>
            <a:ext cx="3074504" cy="237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«tenue e disomogenea </a:t>
            </a:r>
            <a:r>
              <a:rPr lang="it-IT" dirty="0" err="1"/>
              <a:t>iperfissazione</a:t>
            </a:r>
            <a:r>
              <a:rPr lang="it-IT" dirty="0"/>
              <a:t> del tracciante (SUV </a:t>
            </a:r>
            <a:r>
              <a:rPr lang="it-IT" dirty="0" err="1"/>
              <a:t>max</a:t>
            </a:r>
            <a:r>
              <a:rPr lang="it-IT" dirty="0"/>
              <a:t>=5.1) a livello della nota lesione espansiva della parete toracica destra, a sviluppo intratoracico e che prende rapporti con il VI arco costale»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/>
              <a:t>Biopsia toracoscopica</a:t>
            </a:r>
          </a:p>
        </p:txBody>
      </p:sp>
      <p:sp>
        <p:nvSpPr>
          <p:cNvPr id="59394" name="Segnaposto contenuto 2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6680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it-IT"/>
              <a:t>«Neoplasia maligna a piccole cellule, positive per il riarrangiamento dei geni </a:t>
            </a:r>
            <a:r>
              <a:rPr lang="it-IT" i="1"/>
              <a:t>EWSR1-FLI1 </a:t>
            </a:r>
            <a:r>
              <a:rPr lang="it-IT"/>
              <a:t>t(11;22) (q24;q21)»</a:t>
            </a:r>
          </a:p>
          <a:p>
            <a:pPr marL="0" indent="0" eaLnBrk="1" hangingPunct="1">
              <a:buFontTx/>
              <a:buNone/>
            </a:pPr>
            <a:endParaRPr lang="it-IT" i="1"/>
          </a:p>
          <a:p>
            <a:pPr marL="0" indent="0" algn="ctr" eaLnBrk="1" hangingPunct="1">
              <a:buFontTx/>
              <a:buNone/>
            </a:pPr>
            <a:r>
              <a:rPr lang="it-IT" sz="3600" b="1" i="1"/>
              <a:t>Sarcoma di Ewing</a:t>
            </a:r>
            <a:endParaRPr lang="it-IT" sz="2800" b="1" i="1"/>
          </a:p>
          <a:p>
            <a:pPr marL="0" indent="0" algn="ctr" eaLnBrk="1" hangingPunct="1">
              <a:buFontTx/>
              <a:buNone/>
            </a:pPr>
            <a:r>
              <a:rPr lang="it-IT" sz="2800"/>
              <a:t>a partenza dalla VI costa</a:t>
            </a:r>
            <a:endParaRPr lang="it-IT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/>
          <p:cNvSpPr>
            <a:spLocks noGrp="1"/>
          </p:cNvSpPr>
          <p:nvPr>
            <p:ph type="title"/>
          </p:nvPr>
        </p:nvSpPr>
        <p:spPr bwMode="auto">
          <a:xfrm>
            <a:off x="609600" y="236538"/>
            <a:ext cx="10972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/>
              <a:t>Dolore toracico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3461544" y="2449513"/>
            <a:ext cx="52689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/>
              <a:t>..Un </a:t>
            </a:r>
            <a:r>
              <a:rPr lang="en-US" sz="2400" dirty="0" err="1"/>
              <a:t>elemento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per </a:t>
            </a:r>
            <a:r>
              <a:rPr lang="en-US" sz="2400" dirty="0" err="1"/>
              <a:t>guidare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percorso</a:t>
            </a:r>
            <a:r>
              <a:rPr lang="en-US" sz="2400" dirty="0"/>
              <a:t> </a:t>
            </a:r>
            <a:r>
              <a:rPr lang="en-US" sz="2400" dirty="0" err="1"/>
              <a:t>diagnostico</a:t>
            </a:r>
            <a:r>
              <a:rPr lang="en-US" sz="2400" dirty="0"/>
              <a:t> è la </a:t>
            </a:r>
            <a:r>
              <a:rPr lang="en-US" sz="2400" dirty="0" err="1"/>
              <a:t>presenza</a:t>
            </a:r>
            <a:r>
              <a:rPr lang="en-US" sz="2400" dirty="0"/>
              <a:t> o </a:t>
            </a:r>
            <a:r>
              <a:rPr lang="en-US" sz="2400" dirty="0" err="1"/>
              <a:t>assenza</a:t>
            </a:r>
            <a:r>
              <a:rPr lang="en-US" sz="2400" dirty="0"/>
              <a:t> di trauma in </a:t>
            </a:r>
            <a:r>
              <a:rPr lang="en-US" sz="2400" dirty="0" err="1"/>
              <a:t>anamnesi</a:t>
            </a:r>
            <a:r>
              <a:rPr lang="en-US" sz="2400" dirty="0"/>
              <a:t>..</a:t>
            </a:r>
            <a:endParaRPr lang="it-IT" sz="2400" dirty="0"/>
          </a:p>
        </p:txBody>
      </p:sp>
      <p:pic>
        <p:nvPicPr>
          <p:cNvPr id="60419" name="Picture 4" descr="dubb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2563" y="3636963"/>
            <a:ext cx="2509837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/>
              <a:t>Messaggio chiave</a:t>
            </a:r>
          </a:p>
        </p:txBody>
      </p:sp>
      <p:sp>
        <p:nvSpPr>
          <p:cNvPr id="61442" name="Segnaposto contenuto 2"/>
          <p:cNvSpPr>
            <a:spLocks noGrp="1"/>
          </p:cNvSpPr>
          <p:nvPr>
            <p:ph idx="1"/>
          </p:nvPr>
        </p:nvSpPr>
        <p:spPr bwMode="auto">
          <a:xfrm>
            <a:off x="609600" y="1417638"/>
            <a:ext cx="10972800" cy="454501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it-IT"/>
              <a:t>Nel dolore toracico la presenza di un trauma in anamnesi non è sempre dirimente per orientare la diagnosi..</a:t>
            </a:r>
          </a:p>
          <a:p>
            <a:pPr marL="0" indent="0" algn="ctr" eaLnBrk="1" hangingPunct="1">
              <a:buFontTx/>
              <a:buNone/>
            </a:pPr>
            <a:endParaRPr lang="it-IT" sz="1200"/>
          </a:p>
          <a:p>
            <a:pPr marL="0" indent="0" algn="ctr" eaLnBrk="1" hangingPunct="1">
              <a:buFontTx/>
              <a:buNone/>
            </a:pPr>
            <a:r>
              <a:rPr lang="it-IT"/>
              <a:t>..a volte può dirottare il sospetto diagnostico e </a:t>
            </a:r>
          </a:p>
          <a:p>
            <a:pPr marL="0" indent="0" algn="ctr" eaLnBrk="1" hangingPunct="1">
              <a:buFontTx/>
              <a:buNone/>
            </a:pPr>
            <a:r>
              <a:rPr lang="it-IT"/>
              <a:t>condurre fuori strada!</a:t>
            </a:r>
          </a:p>
          <a:p>
            <a:pPr marL="0" indent="0" algn="ctr" eaLnBrk="1" hangingPunct="1">
              <a:buFontTx/>
              <a:buNone/>
            </a:pPr>
            <a:endParaRPr lang="it-IT"/>
          </a:p>
          <a:p>
            <a:pPr marL="0" indent="0" algn="ctr" eaLnBrk="1" hangingPunct="1">
              <a:buFontTx/>
              <a:buNone/>
            </a:pPr>
            <a:r>
              <a:rPr lang="it-IT" b="1">
                <a:solidFill>
                  <a:srgbClr val="FF0000"/>
                </a:solidFill>
              </a:rPr>
              <a:t>  Dolore toracico persistente     </a:t>
            </a:r>
            <a:r>
              <a:rPr lang="it-IT"/>
              <a:t>completare il percorso diagnostico e giungere ad una diagnosi eziologica!</a:t>
            </a:r>
          </a:p>
        </p:txBody>
      </p:sp>
      <p:cxnSp>
        <p:nvCxnSpPr>
          <p:cNvPr id="5" name="Connettore 2 4">
            <a:extLst/>
          </p:cNvPr>
          <p:cNvCxnSpPr>
            <a:cxnSpLocks/>
          </p:cNvCxnSpPr>
          <p:nvPr/>
        </p:nvCxnSpPr>
        <p:spPr>
          <a:xfrm>
            <a:off x="6635750" y="4789488"/>
            <a:ext cx="3984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44" name="Picture 5" descr="peric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47" y="4135853"/>
            <a:ext cx="110013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NIBO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NIBO" id="{35BF3108-DA54-48B5-9AA3-9AEC007AE6ED}" vid="{83FB6B41-2268-4DF7-B2BB-933BD0F3F041}"/>
    </a:ext>
  </a:extLst>
</a:theme>
</file>

<file path=ppt/theme/theme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rco">
  <a:themeElements>
    <a:clrScheme name="Arco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2_Arc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rco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rco">
  <a:themeElements>
    <a:clrScheme name="Arco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Arco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rco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Arco">
  <a:themeElements>
    <a:clrScheme name="Arco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Arco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rco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UNIBO</Template>
  <TotalTime>245</TotalTime>
  <Words>299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UNIBO</vt:lpstr>
      <vt:lpstr>2_Personalizza struttura</vt:lpstr>
      <vt:lpstr>2_Arco</vt:lpstr>
      <vt:lpstr>Arco</vt:lpstr>
      <vt:lpstr>1_Arco</vt:lpstr>
      <vt:lpstr>Un dolore che non passa</vt:lpstr>
      <vt:lpstr>Caso Clinico</vt:lpstr>
      <vt:lpstr>Anamnesi</vt:lpstr>
      <vt:lpstr>RX torace</vt:lpstr>
      <vt:lpstr>TC torace</vt:lpstr>
      <vt:lpstr>PET con FDG</vt:lpstr>
      <vt:lpstr>Biopsia toracoscopica</vt:lpstr>
      <vt:lpstr>Dolore toracico</vt:lpstr>
      <vt:lpstr>Messaggio chiave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dolore che non passa</dc:title>
  <dc:creator>Laura Ronchini - laura.ronchini@studio.unibo.it</dc:creator>
  <cp:lastModifiedBy>Laura Ronchini - laura.ronchini@studio.unibo.it</cp:lastModifiedBy>
  <cp:revision>53</cp:revision>
  <dcterms:created xsi:type="dcterms:W3CDTF">2019-05-09T16:53:55Z</dcterms:created>
  <dcterms:modified xsi:type="dcterms:W3CDTF">2019-05-13T14:58:32Z</dcterms:modified>
</cp:coreProperties>
</file>