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49249" marR="0" indent="-349249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6" Type="http://schemas.openxmlformats.org/officeDocument/2006/relationships/image" Target="../media/image6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KETODEX: una combinazione vincente?"/>
          <p:cNvSpPr/>
          <p:nvPr/>
        </p:nvSpPr>
        <p:spPr>
          <a:xfrm>
            <a:off x="488920" y="2396410"/>
            <a:ext cx="12026960" cy="1140265"/>
          </a:xfrm>
          <a:prstGeom prst="rect">
            <a:avLst/>
          </a:prstGeom>
          <a:solidFill>
            <a:srgbClr val="07A688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KETODEX: una combinazione vincente?</a:t>
            </a:r>
          </a:p>
        </p:txBody>
      </p:sp>
      <p:sp>
        <p:nvSpPr>
          <p:cNvPr id="120" name="Sara Romano…"/>
          <p:cNvSpPr txBox="1"/>
          <p:nvPr/>
        </p:nvSpPr>
        <p:spPr>
          <a:xfrm>
            <a:off x="3836702" y="4769513"/>
            <a:ext cx="5331396" cy="1662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Sara Romano</a:t>
            </a:r>
          </a:p>
          <a:p>
            <a:pPr>
              <a:defRPr b="0" sz="2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0"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Scuola di Specializzazione in Pediatria</a:t>
            </a:r>
          </a:p>
          <a:p>
            <a:pPr>
              <a:defRPr b="0"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Università degli Studi di Trieste</a:t>
            </a:r>
          </a:p>
        </p:txBody>
      </p:sp>
      <p:pic>
        <p:nvPicPr>
          <p:cNvPr id="12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3913" y="7849381"/>
            <a:ext cx="1636974" cy="163697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2819" y="1597938"/>
            <a:ext cx="3651607" cy="279713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2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547" y="1611371"/>
            <a:ext cx="4617106" cy="277026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25" name="Simone, 5 anni…"/>
          <p:cNvSpPr txBox="1"/>
          <p:nvPr/>
        </p:nvSpPr>
        <p:spPr>
          <a:xfrm>
            <a:off x="5382109" y="235287"/>
            <a:ext cx="3238006" cy="1219201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Simone, 5 anni</a:t>
            </a:r>
          </a:p>
          <a:p>
            <a:pPr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⍺-mannosidosi</a:t>
            </a:r>
          </a:p>
        </p:txBody>
      </p:sp>
      <p:grpSp>
        <p:nvGrpSpPr>
          <p:cNvPr id="131" name="Gruppo"/>
          <p:cNvGrpSpPr/>
          <p:nvPr/>
        </p:nvGrpSpPr>
        <p:grpSpPr>
          <a:xfrm>
            <a:off x="2806061" y="2031114"/>
            <a:ext cx="9828054" cy="3653065"/>
            <a:chOff x="-482984" y="160994"/>
            <a:chExt cx="9828053" cy="3653064"/>
          </a:xfrm>
        </p:grpSpPr>
        <p:sp>
          <p:nvSpPr>
            <p:cNvPr id="126" name="Alto rischio anestesiologico"/>
            <p:cNvSpPr/>
            <p:nvPr/>
          </p:nvSpPr>
          <p:spPr>
            <a:xfrm>
              <a:off x="729921" y="529106"/>
              <a:ext cx="6021521" cy="3284953"/>
            </a:xfrm>
            <a:prstGeom prst="star10">
              <a:avLst>
                <a:gd name="adj" fmla="val 32636"/>
                <a:gd name="hf" fmla="val 105146"/>
              </a:avLst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Alto rischio anestesiologico</a:t>
              </a:r>
            </a:p>
          </p:txBody>
        </p:sp>
        <p:sp>
          <p:nvSpPr>
            <p:cNvPr id="127" name="Ostruzione vie aeree"/>
            <p:cNvSpPr txBox="1"/>
            <p:nvPr/>
          </p:nvSpPr>
          <p:spPr>
            <a:xfrm>
              <a:off x="-30235" y="3307155"/>
              <a:ext cx="2728853" cy="47153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Ostruzione vie aeree</a:t>
              </a:r>
            </a:p>
          </p:txBody>
        </p:sp>
        <p:sp>
          <p:nvSpPr>
            <p:cNvPr id="128" name="Rigidità del collo…"/>
            <p:cNvSpPr txBox="1"/>
            <p:nvPr/>
          </p:nvSpPr>
          <p:spPr>
            <a:xfrm>
              <a:off x="5681396" y="2661869"/>
              <a:ext cx="3663673" cy="8253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b="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Rigidità del collo</a:t>
              </a:r>
            </a:p>
            <a:p>
              <a:pPr algn="l">
                <a:defRPr b="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Instabilità atlanto-occipitale</a:t>
              </a:r>
            </a:p>
          </p:txBody>
        </p:sp>
        <p:sp>
          <p:nvSpPr>
            <p:cNvPr id="129" name="Ispessimento tessuti molli…"/>
            <p:cNvSpPr txBox="1"/>
            <p:nvPr/>
          </p:nvSpPr>
          <p:spPr>
            <a:xfrm>
              <a:off x="-482985" y="160994"/>
              <a:ext cx="3418719" cy="8253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b="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Ispessimento tessuti molli</a:t>
              </a:r>
            </a:p>
            <a:p>
              <a:pPr algn="l">
                <a:defRPr b="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Faringe ipotonico</a:t>
              </a:r>
            </a:p>
          </p:txBody>
        </p:sp>
        <p:sp>
          <p:nvSpPr>
            <p:cNvPr id="130" name="Collo corto…"/>
            <p:cNvSpPr txBox="1"/>
            <p:nvPr/>
          </p:nvSpPr>
          <p:spPr>
            <a:xfrm>
              <a:off x="4916594" y="274578"/>
              <a:ext cx="1732152" cy="8253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b="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Collo corto</a:t>
              </a:r>
            </a:p>
            <a:p>
              <a:pPr algn="l">
                <a:defRPr b="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Micrognazia</a:t>
              </a:r>
            </a:p>
          </p:txBody>
        </p:sp>
      </p:grpSp>
      <p:grpSp>
        <p:nvGrpSpPr>
          <p:cNvPr id="141" name="Gruppo"/>
          <p:cNvGrpSpPr/>
          <p:nvPr/>
        </p:nvGrpSpPr>
        <p:grpSpPr>
          <a:xfrm>
            <a:off x="3405917" y="6067085"/>
            <a:ext cx="6727070" cy="2684622"/>
            <a:chOff x="0" y="0"/>
            <a:chExt cx="6727068" cy="2684621"/>
          </a:xfrm>
        </p:grpSpPr>
        <p:grpSp>
          <p:nvGrpSpPr>
            <p:cNvPr id="135" name="Gruppo"/>
            <p:cNvGrpSpPr/>
            <p:nvPr/>
          </p:nvGrpSpPr>
          <p:grpSpPr>
            <a:xfrm>
              <a:off x="0" y="0"/>
              <a:ext cx="6727069" cy="1056504"/>
              <a:chOff x="-19049" y="-19050"/>
              <a:chExt cx="6727068" cy="1056503"/>
            </a:xfrm>
          </p:grpSpPr>
          <p:sp>
            <p:nvSpPr>
              <p:cNvPr id="132" name="DEXMEDETOMEDINA + KETAMINA"/>
              <p:cNvSpPr txBox="1"/>
              <p:nvPr/>
            </p:nvSpPr>
            <p:spPr>
              <a:xfrm>
                <a:off x="-19050" y="-19050"/>
                <a:ext cx="6727069" cy="555315"/>
              </a:xfrm>
              <a:prstGeom prst="rect">
                <a:avLst/>
              </a:prstGeom>
              <a:solidFill>
                <a:schemeClr val="accent4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DEXMEDETOMEDINA + KETAMINA</a:t>
                </a:r>
              </a:p>
            </p:txBody>
          </p:sp>
          <p:sp>
            <p:nvSpPr>
              <p:cNvPr id="133" name="4 µg/kg"/>
              <p:cNvSpPr txBox="1"/>
              <p:nvPr/>
            </p:nvSpPr>
            <p:spPr>
              <a:xfrm>
                <a:off x="1429984" y="605901"/>
                <a:ext cx="1060401" cy="4315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4 µg/kg</a:t>
                </a:r>
              </a:p>
            </p:txBody>
          </p:sp>
          <p:sp>
            <p:nvSpPr>
              <p:cNvPr id="134" name="0.5 mg/kg"/>
              <p:cNvSpPr txBox="1"/>
              <p:nvPr/>
            </p:nvSpPr>
            <p:spPr>
              <a:xfrm>
                <a:off x="4831811" y="605901"/>
                <a:ext cx="1350468" cy="4315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0.5 mg/kg</a:t>
                </a:r>
              </a:p>
            </p:txBody>
          </p:sp>
        </p:grpSp>
        <p:grpSp>
          <p:nvGrpSpPr>
            <p:cNvPr id="140" name="Gruppo"/>
            <p:cNvGrpSpPr/>
            <p:nvPr/>
          </p:nvGrpSpPr>
          <p:grpSpPr>
            <a:xfrm>
              <a:off x="252760" y="970545"/>
              <a:ext cx="6474309" cy="1714077"/>
              <a:chOff x="0" y="0"/>
              <a:chExt cx="6474308" cy="1714075"/>
            </a:xfrm>
          </p:grpSpPr>
          <p:pic>
            <p:nvPicPr>
              <p:cNvPr id="136" name="Immagine" descr="Immagin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2393001" y="0"/>
                <a:ext cx="1688307" cy="16883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39" name="Gruppo"/>
              <p:cNvGrpSpPr/>
              <p:nvPr/>
            </p:nvGrpSpPr>
            <p:grpSpPr>
              <a:xfrm>
                <a:off x="0" y="215723"/>
                <a:ext cx="6474309" cy="1498353"/>
                <a:chOff x="214659" y="0"/>
                <a:chExt cx="6474308" cy="1498351"/>
              </a:xfrm>
            </p:grpSpPr>
            <p:sp>
              <p:nvSpPr>
                <p:cNvPr id="137" name="Bradicardia…"/>
                <p:cNvSpPr txBox="1"/>
                <p:nvPr/>
              </p:nvSpPr>
              <p:spPr>
                <a:xfrm>
                  <a:off x="214659" y="342900"/>
                  <a:ext cx="1650207" cy="812552"/>
                </a:xfrm>
                <a:prstGeom prst="rect">
                  <a:avLst/>
                </a:prstGeom>
                <a:noFill/>
                <a:ln w="38100" cap="flat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Bradicardia</a:t>
                  </a:r>
                </a:p>
                <a:p>
                  <a:pPr>
                    <a:defRPr b="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Ipotensione</a:t>
                  </a:r>
                </a:p>
              </p:txBody>
            </p:sp>
            <p:sp>
              <p:nvSpPr>
                <p:cNvPr id="138" name="Tachicardia…"/>
                <p:cNvSpPr txBox="1"/>
                <p:nvPr/>
              </p:nvSpPr>
              <p:spPr>
                <a:xfrm>
                  <a:off x="4657315" y="0"/>
                  <a:ext cx="2031654" cy="1498352"/>
                </a:xfrm>
                <a:prstGeom prst="rect">
                  <a:avLst/>
                </a:prstGeom>
                <a:noFill/>
                <a:ln w="38100" cap="flat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 b="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Tachicardia</a:t>
                  </a:r>
                </a:p>
                <a:p>
                  <a:pPr>
                    <a:defRPr b="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Ipertensione</a:t>
                  </a:r>
                </a:p>
                <a:p>
                  <a:pPr>
                    <a:defRPr b="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Vomito</a:t>
                  </a:r>
                </a:p>
                <a:p>
                  <a:pPr>
                    <a:defRPr b="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Laringospasmo</a:t>
                  </a:r>
                </a:p>
              </p:txBody>
            </p:sp>
          </p:grpSp>
        </p:grpSp>
      </p:grpSp>
      <p:pic>
        <p:nvPicPr>
          <p:cNvPr id="142" name="Gruppo" descr="Gruppo"/>
          <p:cNvPicPr>
            <a:picLocks noChangeAspect="1"/>
          </p:cNvPicPr>
          <p:nvPr/>
        </p:nvPicPr>
        <p:blipFill>
          <a:blip r:embed="rId5">
            <a:extLst/>
          </a:blip>
          <a:srcRect l="31660" t="19125" r="6120" b="9804"/>
          <a:stretch>
            <a:fillRect/>
          </a:stretch>
        </p:blipFill>
        <p:spPr>
          <a:xfrm>
            <a:off x="377538" y="6076133"/>
            <a:ext cx="2334444" cy="266652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43" name="Immagine" descr="Immagine"/>
          <p:cNvPicPr>
            <a:picLocks noChangeAspect="1"/>
          </p:cNvPicPr>
          <p:nvPr/>
        </p:nvPicPr>
        <p:blipFill>
          <a:blip r:embed="rId6">
            <a:extLst/>
          </a:blip>
          <a:srcRect l="15489" t="0" r="15489" b="0"/>
          <a:stretch>
            <a:fillRect/>
          </a:stretch>
        </p:blipFill>
        <p:spPr>
          <a:xfrm>
            <a:off x="10833272" y="5939132"/>
            <a:ext cx="1930624" cy="279716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44" name="NO depressione del drive respiratorio"/>
          <p:cNvSpPr txBox="1"/>
          <p:nvPr/>
        </p:nvSpPr>
        <p:spPr>
          <a:xfrm>
            <a:off x="3631392" y="9010312"/>
            <a:ext cx="6276120" cy="555315"/>
          </a:xfrm>
          <a:prstGeom prst="rect">
            <a:avLst/>
          </a:prstGeom>
          <a:solidFill>
            <a:srgbClr val="17B574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 depressione del drive respiratorio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7"/>
      <p:bldP build="whole" bldLvl="1" animBg="1" rev="0" advAuto="0" spid="142" grpId="5"/>
      <p:bldP build="whole" bldLvl="1" animBg="1" rev="0" advAuto="0" spid="131" grpId="3"/>
      <p:bldP build="whole" bldLvl="1" animBg="1" rev="0" advAuto="0" spid="143" grpId="6"/>
      <p:bldP build="whole" bldLvl="1" animBg="1" rev="0" advAuto="0" spid="141" grpId="4"/>
      <p:bldP build="whole" bldLvl="1" animBg="1" rev="0" advAuto="0" spid="124" grpId="1"/>
      <p:bldP build="whole" bldLvl="1" animBg="1" rev="0" advAuto="0" spid="12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344" y="420095"/>
            <a:ext cx="3952941" cy="395294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47" name="Ovale"/>
          <p:cNvSpPr/>
          <p:nvPr/>
        </p:nvSpPr>
        <p:spPr>
          <a:xfrm>
            <a:off x="1685759" y="3096478"/>
            <a:ext cx="1290230" cy="1167613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8" name="SpO2: 95-98%…"/>
          <p:cNvSpPr txBox="1"/>
          <p:nvPr/>
        </p:nvSpPr>
        <p:spPr>
          <a:xfrm>
            <a:off x="5854805" y="724600"/>
            <a:ext cx="2824641" cy="1193013"/>
          </a:xfrm>
          <a:prstGeom prst="rect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SpO2: 95-98%</a:t>
            </a:r>
          </a:p>
          <a:p>
            <a:pPr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FC: 93-97 bpm</a:t>
            </a:r>
          </a:p>
          <a:p>
            <a:pPr>
              <a:defRPr b="0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EtCO2:40-45 mmHg</a:t>
            </a:r>
          </a:p>
        </p:txBody>
      </p:sp>
      <p:sp>
        <p:nvSpPr>
          <p:cNvPr id="149" name="No dolore/agitazione…"/>
          <p:cNvSpPr txBox="1"/>
          <p:nvPr/>
        </p:nvSpPr>
        <p:spPr>
          <a:xfrm>
            <a:off x="5540514" y="2579842"/>
            <a:ext cx="3453223" cy="1418916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dolore/agitazione</a:t>
            </a:r>
          </a:p>
          <a:p>
            <a:pPr>
              <a:defRPr b="0"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desaturazioni</a:t>
            </a:r>
          </a:p>
          <a:p>
            <a:pPr>
              <a:defRPr b="0"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Buon risveglio</a:t>
            </a:r>
          </a:p>
        </p:txBody>
      </p:sp>
      <p:pic>
        <p:nvPicPr>
          <p:cNvPr id="150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48261" y="1081053"/>
            <a:ext cx="2862741" cy="23092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Gruppo"/>
          <p:cNvGrpSpPr/>
          <p:nvPr/>
        </p:nvGrpSpPr>
        <p:grpSpPr>
          <a:xfrm>
            <a:off x="216590" y="4641937"/>
            <a:ext cx="12571620" cy="4921076"/>
            <a:chOff x="0" y="0"/>
            <a:chExt cx="12571619" cy="4921074"/>
          </a:xfrm>
        </p:grpSpPr>
        <p:sp>
          <p:nvSpPr>
            <p:cNvPr id="151" name="Take home messages"/>
            <p:cNvSpPr/>
            <p:nvPr/>
          </p:nvSpPr>
          <p:spPr>
            <a:xfrm>
              <a:off x="6350" y="0"/>
              <a:ext cx="12558920" cy="696387"/>
            </a:xfrm>
            <a:prstGeom prst="rect">
              <a:avLst/>
            </a:prstGeom>
            <a:solidFill>
              <a:srgbClr val="0CA789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Take home messages</a:t>
              </a:r>
            </a:p>
          </p:txBody>
        </p:sp>
        <p:sp>
          <p:nvSpPr>
            <p:cNvPr id="152" name="KetoDex: una combinazione vincente?"/>
            <p:cNvSpPr/>
            <p:nvPr/>
          </p:nvSpPr>
          <p:spPr>
            <a:xfrm>
              <a:off x="6350" y="4446059"/>
              <a:ext cx="12558920" cy="475016"/>
            </a:xfrm>
            <a:prstGeom prst="rect">
              <a:avLst/>
            </a:prstGeom>
            <a:solidFill>
              <a:srgbClr val="0CA789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KetoDex: una combinazione vincente?</a:t>
              </a:r>
            </a:p>
          </p:txBody>
        </p:sp>
        <p:sp>
          <p:nvSpPr>
            <p:cNvPr id="153" name="La combinazione di ketamina e dexmedetomedina per la sedazione procedurale è sicura ed efficace in bambini con bisogni speciali e non solo…"/>
            <p:cNvSpPr/>
            <p:nvPr/>
          </p:nvSpPr>
          <p:spPr>
            <a:xfrm>
              <a:off x="0" y="778390"/>
              <a:ext cx="12571620" cy="358566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1016793" indent="-305593" algn="l">
                <a:lnSpc>
                  <a:spcPct val="150000"/>
                </a:lnSpc>
                <a:buSzPct val="145000"/>
                <a:buChar char="•"/>
                <a:defRPr b="0" sz="28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La combinazione di </a:t>
              </a:r>
              <a:r>
                <a:rPr b="1"/>
                <a:t>ketamina</a:t>
              </a:r>
              <a:r>
                <a:t> e </a:t>
              </a:r>
              <a:r>
                <a:rPr b="1"/>
                <a:t>dexmedetomedina</a:t>
              </a:r>
              <a:r>
                <a:t> per la </a:t>
              </a:r>
              <a:r>
                <a:rPr b="1"/>
                <a:t>sedazione procedurale</a:t>
              </a:r>
              <a:r>
                <a:t> è </a:t>
              </a:r>
              <a:r>
                <a:rPr b="1"/>
                <a:t>sicura ed efficace</a:t>
              </a:r>
              <a:r>
                <a:t> in bambini con bisogni speciali e non solo</a:t>
              </a:r>
            </a:p>
            <a:p>
              <a:pPr algn="l">
                <a:lnSpc>
                  <a:spcPct val="150000"/>
                </a:lnSpc>
                <a:defRPr b="0" sz="28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  <a:p>
              <a:pPr marL="1016793" indent="-305593" algn="l">
                <a:lnSpc>
                  <a:spcPct val="150000"/>
                </a:lnSpc>
                <a:buSzPct val="145000"/>
                <a:buChar char="•"/>
                <a:defRPr b="0" sz="28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La </a:t>
              </a:r>
              <a:r>
                <a:rPr b="1"/>
                <a:t>premedicazione</a:t>
              </a:r>
              <a:r>
                <a:t> con </a:t>
              </a:r>
              <a:r>
                <a:rPr b="1"/>
                <a:t>dexmedetomedina</a:t>
              </a:r>
              <a:r>
                <a:t> e l’uso di </a:t>
              </a:r>
              <a:r>
                <a:rPr b="1"/>
                <a:t>EMLA</a:t>
              </a:r>
              <a:r>
                <a:t> consente di posizionare facilmente l’</a:t>
              </a:r>
              <a:r>
                <a:rPr b="1"/>
                <a:t>accesso venoso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whole" bldLvl="1" animBg="1" rev="0" advAuto="0" spid="150" grpId="3"/>
      <p:bldP build="whole" bldLvl="1" animBg="1" rev="0" advAuto="0" spid="148" grpId="1"/>
      <p:bldP build="whole" bldLvl="1" animBg="1" rev="0" advAuto="0" spid="154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