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Romanisio" initials="GR" lastIdx="1" clrIdx="0">
    <p:extLst>
      <p:ext uri="{19B8F6BF-5375-455C-9EA6-DF929625EA0E}">
        <p15:presenceInfo xmlns:p15="http://schemas.microsoft.com/office/powerpoint/2012/main" userId="Giulia Romanis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02557-89BE-41EE-9463-E78A1B430164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2F051-93CD-449B-8C82-38D8570346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13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41F5DC-83F9-4A33-81C4-E50408DB36F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DFAF74-AD86-4EB8-9346-286F30CC4867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23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F5DC-83F9-4A33-81C4-E50408DB36F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F74-AD86-4EB8-9346-286F30CC4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F5DC-83F9-4A33-81C4-E50408DB36F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F74-AD86-4EB8-9346-286F30CC4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01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F5DC-83F9-4A33-81C4-E50408DB36F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F74-AD86-4EB8-9346-286F30CC4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00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F5DC-83F9-4A33-81C4-E50408DB36F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F74-AD86-4EB8-9346-286F30CC4867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53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F5DC-83F9-4A33-81C4-E50408DB36F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F74-AD86-4EB8-9346-286F30CC4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97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F5DC-83F9-4A33-81C4-E50408DB36F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F74-AD86-4EB8-9346-286F30CC4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62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F5DC-83F9-4A33-81C4-E50408DB36F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F74-AD86-4EB8-9346-286F30CC4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83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F5DC-83F9-4A33-81C4-E50408DB36F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F74-AD86-4EB8-9346-286F30CC4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01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F5DC-83F9-4A33-81C4-E50408DB36F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F74-AD86-4EB8-9346-286F30CC4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52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F5DC-83F9-4A33-81C4-E50408DB36F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F74-AD86-4EB8-9346-286F30CC4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38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241F5DC-83F9-4A33-81C4-E50408DB36F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7DFAF74-AD86-4EB8-9346-286F30CC4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15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B35BBC-8790-4067-9F1C-36D7F66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1339850"/>
            <a:ext cx="8408194" cy="558627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Le </a:t>
            </a:r>
            <a:r>
              <a:rPr lang="en-US" sz="2000" dirty="0" err="1">
                <a:solidFill>
                  <a:schemeClr val="tx1"/>
                </a:solidFill>
              </a:rPr>
              <a:t>Giornate</a:t>
            </a:r>
            <a:r>
              <a:rPr lang="en-US" sz="2000" dirty="0">
                <a:solidFill>
                  <a:schemeClr val="tx1"/>
                </a:solidFill>
              </a:rPr>
              <a:t> di Medico e Bambino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Roma 17-18 </a:t>
            </a:r>
            <a:r>
              <a:rPr lang="en-US" sz="2000" dirty="0" err="1">
                <a:solidFill>
                  <a:schemeClr val="tx1"/>
                </a:solidFill>
              </a:rPr>
              <a:t>maggio</a:t>
            </a:r>
            <a:r>
              <a:rPr lang="en-US" sz="2000" dirty="0">
                <a:solidFill>
                  <a:schemeClr val="tx1"/>
                </a:solidFill>
              </a:rPr>
              <a:t> 2019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E62BE920-BD06-4395-932D-05B7B33A3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769817"/>
            <a:ext cx="7886700" cy="15427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3000" b="1" dirty="0">
                <a:solidFill>
                  <a:schemeClr val="tx1"/>
                </a:solidFill>
                <a:latin typeface="+mj-lt"/>
              </a:rPr>
              <a:t>Neurofibromatosi Tipo 1: </a:t>
            </a:r>
          </a:p>
          <a:p>
            <a:pPr marL="0" indent="0" algn="ctr">
              <a:buNone/>
            </a:pPr>
            <a:r>
              <a:rPr lang="it-IT" sz="3000" b="1" dirty="0">
                <a:solidFill>
                  <a:schemeClr val="tx1"/>
                </a:solidFill>
                <a:latin typeface="+mj-lt"/>
              </a:rPr>
              <a:t>non solo Macchie Caffelatte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AC2E912F-B220-46C5-AB67-7772669B6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291" y="4094912"/>
            <a:ext cx="1619417" cy="1615486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E23E655F-86FB-4146-9816-23B17FCBD980}"/>
              </a:ext>
            </a:extLst>
          </p:cNvPr>
          <p:cNvSpPr/>
          <p:nvPr/>
        </p:nvSpPr>
        <p:spPr>
          <a:xfrm>
            <a:off x="3242602" y="3323304"/>
            <a:ext cx="2658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Autore: Giulia Romanisio Università degli Studi di Genova</a:t>
            </a:r>
            <a:endParaRPr lang="it-IT" sz="1400" dirty="0"/>
          </a:p>
        </p:txBody>
      </p:sp>
      <p:pic>
        <p:nvPicPr>
          <p:cNvPr id="28" name="Immagine 5">
            <a:extLst>
              <a:ext uri="{FF2B5EF4-FFF2-40B4-BE49-F238E27FC236}">
                <a16:creationId xmlns:a16="http://schemas.microsoft.com/office/drawing/2014/main" id="{FE7A4CA8-53D3-4091-B430-818B41761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629" y="4726745"/>
            <a:ext cx="1573524" cy="9591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Immagine 6">
            <a:extLst>
              <a:ext uri="{FF2B5EF4-FFF2-40B4-BE49-F238E27FC236}">
                <a16:creationId xmlns:a16="http://schemas.microsoft.com/office/drawing/2014/main" id="{2668AD04-572E-40F9-A420-27D9DAFE9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92" y="4607006"/>
            <a:ext cx="1078840" cy="107884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7464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16">
            <a:extLst>
              <a:ext uri="{FF2B5EF4-FFF2-40B4-BE49-F238E27FC236}">
                <a16:creationId xmlns:a16="http://schemas.microsoft.com/office/drawing/2014/main" id="{9E37E874-038A-403B-BC68-0712FC2CC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087" y="716653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u="sng" dirty="0">
                <a:solidFill>
                  <a:schemeClr val="tx1"/>
                </a:solidFill>
              </a:rPr>
              <a:t>Bambina 22 mesi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Ritardo psicomotorio e </a:t>
            </a:r>
            <a:r>
              <a:rPr lang="it-IT" sz="1800" dirty="0" err="1">
                <a:solidFill>
                  <a:schemeClr val="tx1"/>
                </a:solidFill>
              </a:rPr>
              <a:t>ipotono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1800" u="sng" dirty="0">
                <a:solidFill>
                  <a:schemeClr val="tx1"/>
                </a:solidFill>
              </a:rPr>
              <a:t>Caratteristiche cliniche: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Peso e statura </a:t>
            </a:r>
            <a:r>
              <a:rPr lang="it-IT" sz="1800" b="1" dirty="0">
                <a:solidFill>
                  <a:schemeClr val="tx1"/>
                </a:solidFill>
              </a:rPr>
              <a:t>75° percentile</a:t>
            </a:r>
            <a:endParaRPr lang="it-IT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1800" dirty="0" err="1">
                <a:solidFill>
                  <a:schemeClr val="tx1"/>
                </a:solidFill>
              </a:rPr>
              <a:t>Woolly</a:t>
            </a:r>
            <a:r>
              <a:rPr lang="it-IT" sz="1800" dirty="0">
                <a:solidFill>
                  <a:schemeClr val="tx1"/>
                </a:solidFill>
              </a:rPr>
              <a:t>  air </a:t>
            </a:r>
            <a:r>
              <a:rPr lang="it-IT" sz="1800" dirty="0" err="1">
                <a:solidFill>
                  <a:schemeClr val="tx1"/>
                </a:solidFill>
              </a:rPr>
              <a:t>nevus</a:t>
            </a:r>
            <a:endParaRPr lang="it-IT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Exotropia OD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Tumefazioni t. molli malleoli laterali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4 macchie caffelatte &gt; 5mm</a:t>
            </a:r>
          </a:p>
          <a:p>
            <a:pPr marL="0" indent="0">
              <a:buNone/>
            </a:pPr>
            <a:r>
              <a:rPr lang="it-IT" sz="1800" b="1" dirty="0" err="1">
                <a:solidFill>
                  <a:schemeClr val="tx1"/>
                </a:solidFill>
              </a:rPr>
              <a:t>AngioRMN</a:t>
            </a:r>
            <a:r>
              <a:rPr lang="it-IT" sz="1800" b="1" dirty="0">
                <a:solidFill>
                  <a:schemeClr val="tx1"/>
                </a:solidFill>
              </a:rPr>
              <a:t> encefalo-spinale: </a:t>
            </a:r>
            <a:r>
              <a:rPr lang="it-IT" sz="1800" b="1" dirty="0"/>
              <a:t>	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509A51-3692-4C18-A321-1AF9EC1FD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35" y="477288"/>
            <a:ext cx="801564" cy="639365"/>
          </a:xfrm>
          <a:prstGeom prst="rect">
            <a:avLst/>
          </a:prstGeom>
        </p:spPr>
      </p:pic>
      <p:pic>
        <p:nvPicPr>
          <p:cNvPr id="8" name="Immagine 4">
            <a:extLst>
              <a:ext uri="{FF2B5EF4-FFF2-40B4-BE49-F238E27FC236}">
                <a16:creationId xmlns:a16="http://schemas.microsoft.com/office/drawing/2014/main" id="{B285DC09-A098-449E-82AA-349CFA853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1" t="12716" r="30108" b="11550"/>
          <a:stretch/>
        </p:blipFill>
        <p:spPr>
          <a:xfrm>
            <a:off x="664232" y="4204885"/>
            <a:ext cx="881047" cy="9649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C46A4A-1E99-46E7-AE7F-2BAC1A78F9D8}"/>
              </a:ext>
            </a:extLst>
          </p:cNvPr>
          <p:cNvSpPr txBox="1"/>
          <p:nvPr/>
        </p:nvSpPr>
        <p:spPr>
          <a:xfrm>
            <a:off x="1584078" y="4556377"/>
            <a:ext cx="2874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kern="0" dirty="0">
                <a:solidFill>
                  <a:srgbClr val="000000"/>
                </a:solidFill>
                <a:latin typeface="+mj-lt"/>
                <a:ea typeface="Microsoft YaHei" pitchFamily="2"/>
                <a:cs typeface="Arial" pitchFamily="34"/>
              </a:rPr>
              <a:t>Glioma ipotalamo-chiasmatico</a:t>
            </a:r>
            <a:endParaRPr lang="it-IT" sz="1600" i="1" dirty="0">
              <a:latin typeface="+mj-lt"/>
            </a:endParaRPr>
          </a:p>
        </p:txBody>
      </p:sp>
      <p:pic>
        <p:nvPicPr>
          <p:cNvPr id="15" name="Immagine 4">
            <a:extLst>
              <a:ext uri="{FF2B5EF4-FFF2-40B4-BE49-F238E27FC236}">
                <a16:creationId xmlns:a16="http://schemas.microsoft.com/office/drawing/2014/main" id="{5E4B57E6-67FC-4244-9924-FF06AF1E0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6" y="702269"/>
            <a:ext cx="922539" cy="7733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CCEF8F6-4F01-4C32-95B5-D2A90B924393}"/>
              </a:ext>
            </a:extLst>
          </p:cNvPr>
          <p:cNvSpPr txBox="1"/>
          <p:nvPr/>
        </p:nvSpPr>
        <p:spPr>
          <a:xfrm>
            <a:off x="5009716" y="76578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kern="0" dirty="0" err="1">
                <a:solidFill>
                  <a:schemeClr val="accent6"/>
                </a:solidFill>
                <a:latin typeface="+mj-lt"/>
                <a:ea typeface="Microsoft YaHei" pitchFamily="2"/>
                <a:cs typeface="Arial" pitchFamily="34"/>
              </a:rPr>
              <a:t>Neurofibromina</a:t>
            </a:r>
            <a:r>
              <a:rPr lang="it-IT" b="1" i="1" kern="0" dirty="0">
                <a:solidFill>
                  <a:srgbClr val="00B050"/>
                </a:solidFill>
                <a:latin typeface="+mj-lt"/>
                <a:ea typeface="Microsoft YaHei" pitchFamily="2"/>
                <a:cs typeface="Arial" pitchFamily="34"/>
              </a:rPr>
              <a:t>: 17q11.2</a:t>
            </a:r>
            <a:endParaRPr lang="it-IT" i="1" dirty="0">
              <a:solidFill>
                <a:srgbClr val="00B050"/>
              </a:solidFill>
              <a:latin typeface="+mj-lt"/>
            </a:endParaRPr>
          </a:p>
          <a:p>
            <a:r>
              <a:rPr lang="it-IT" b="1" i="1" kern="0" dirty="0">
                <a:solidFill>
                  <a:srgbClr val="000000"/>
                </a:solidFill>
                <a:latin typeface="+mj-lt"/>
                <a:ea typeface="Microsoft YaHei" pitchFamily="2"/>
                <a:cs typeface="Arial" pitchFamily="34"/>
              </a:rPr>
              <a:t>Neurofibromatosi</a:t>
            </a:r>
            <a:endParaRPr lang="it-IT" i="1" dirty="0">
              <a:latin typeface="+mj-lt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C03E401-87EB-4A0A-8D61-9C0C04DF8C91}"/>
              </a:ext>
            </a:extLst>
          </p:cNvPr>
          <p:cNvSpPr/>
          <p:nvPr/>
        </p:nvSpPr>
        <p:spPr>
          <a:xfrm>
            <a:off x="3900683" y="1788096"/>
            <a:ext cx="4455525" cy="126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3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latin typeface="+mj-lt"/>
                <a:ea typeface="Microsoft YaHei" pitchFamily="2"/>
                <a:cs typeface="Arial" pitchFamily="2"/>
              </a:rPr>
              <a:t>5-10%: </a:t>
            </a:r>
            <a:r>
              <a:rPr lang="it-IT" b="1" dirty="0" err="1">
                <a:latin typeface="+mj-lt"/>
                <a:ea typeface="Microsoft YaHei" pitchFamily="2"/>
                <a:cs typeface="Arial" pitchFamily="2"/>
              </a:rPr>
              <a:t>microdelezioni</a:t>
            </a:r>
            <a:r>
              <a:rPr lang="it-IT" b="1" dirty="0">
                <a:latin typeface="+mj-lt"/>
                <a:ea typeface="Microsoft YaHei" pitchFamily="2"/>
                <a:cs typeface="Arial" pitchFamily="2"/>
              </a:rPr>
              <a:t> genomiche</a:t>
            </a:r>
          </a:p>
          <a:p>
            <a:pPr defTabSz="914400">
              <a:lnSpc>
                <a:spcPct val="93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latin typeface="+mj-lt"/>
                <a:ea typeface="Microsoft YaHei" pitchFamily="2"/>
                <a:cs typeface="Arial" pitchFamily="34"/>
              </a:rPr>
              <a:t>NF1 + «</a:t>
            </a:r>
            <a:r>
              <a:rPr lang="it-IT" kern="0" dirty="0" err="1">
                <a:latin typeface="+mj-lt"/>
                <a:ea typeface="Microsoft YaHei" pitchFamily="2"/>
                <a:cs typeface="Arial" pitchFamily="34"/>
              </a:rPr>
              <a:t>flanking</a:t>
            </a:r>
            <a:r>
              <a:rPr lang="it-IT" kern="0" dirty="0">
                <a:latin typeface="+mj-lt"/>
                <a:ea typeface="Microsoft YaHei" pitchFamily="2"/>
                <a:cs typeface="Arial" pitchFamily="34"/>
              </a:rPr>
              <a:t> </a:t>
            </a:r>
            <a:r>
              <a:rPr lang="it-IT" kern="0" dirty="0" err="1">
                <a:latin typeface="+mj-lt"/>
                <a:ea typeface="Microsoft YaHei" pitchFamily="2"/>
                <a:cs typeface="Arial" pitchFamily="34"/>
              </a:rPr>
              <a:t>genes</a:t>
            </a:r>
            <a:r>
              <a:rPr lang="it-IT" kern="0" dirty="0">
                <a:latin typeface="+mj-lt"/>
                <a:ea typeface="Microsoft YaHei" pitchFamily="2"/>
                <a:cs typeface="Arial" pitchFamily="34"/>
              </a:rPr>
              <a:t>»: </a:t>
            </a:r>
          </a:p>
          <a:p>
            <a:pPr defTabSz="914400">
              <a:lnSpc>
                <a:spcPct val="93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/>
              <a:t>SUZ12,RNF135, ADAP2, ATAD5, </a:t>
            </a:r>
          </a:p>
          <a:p>
            <a:pPr defTabSz="914400">
              <a:lnSpc>
                <a:spcPct val="93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ea typeface="VbvwllTimes-Italic" pitchFamily="18"/>
                <a:cs typeface="VbvwllTimes-Italic" pitchFamily="18"/>
              </a:rPr>
              <a:t>COPRS</a:t>
            </a:r>
            <a:r>
              <a:rPr lang="it-IT" sz="1400" dirty="0">
                <a:solidFill>
                  <a:srgbClr val="000000"/>
                </a:solidFill>
                <a:ea typeface="WdmnrqTimes-Roman" pitchFamily="18"/>
                <a:cs typeface="WdmnrqTimes-Roman" pitchFamily="18"/>
              </a:rPr>
              <a:t>, </a:t>
            </a:r>
            <a:r>
              <a:rPr lang="it-IT" sz="1400" dirty="0">
                <a:solidFill>
                  <a:srgbClr val="000000"/>
                </a:solidFill>
                <a:ea typeface="VbvwllTimes-Italic" pitchFamily="18"/>
                <a:cs typeface="VbvwllTimes-Italic" pitchFamily="18"/>
              </a:rPr>
              <a:t>UTP6</a:t>
            </a:r>
            <a:r>
              <a:rPr lang="it-IT" sz="1400" dirty="0"/>
              <a:t> e altri</a:t>
            </a:r>
          </a:p>
          <a:p>
            <a:pPr lvl="0" defTabSz="914400">
              <a:lnSpc>
                <a:spcPct val="93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b="1" dirty="0">
              <a:solidFill>
                <a:srgbClr val="FF0000"/>
              </a:solidFill>
              <a:latin typeface="+mj-lt"/>
              <a:ea typeface="Microsoft YaHei" pitchFamily="2"/>
              <a:cs typeface="Arial" pitchFamily="2"/>
            </a:endParaRPr>
          </a:p>
        </p:txBody>
      </p:sp>
      <p:pic>
        <p:nvPicPr>
          <p:cNvPr id="22" name="Immagine 7">
            <a:extLst>
              <a:ext uri="{FF2B5EF4-FFF2-40B4-BE49-F238E27FC236}">
                <a16:creationId xmlns:a16="http://schemas.microsoft.com/office/drawing/2014/main" id="{21A97DDF-E409-49B2-8FE2-478045E20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734" y="1629044"/>
            <a:ext cx="1584317" cy="1185560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AD97FCEB-BED5-4EFF-824D-7A8952B4EBD2}"/>
              </a:ext>
            </a:extLst>
          </p:cNvPr>
          <p:cNvCxnSpPr>
            <a:cxnSpLocks/>
          </p:cNvCxnSpPr>
          <p:nvPr/>
        </p:nvCxnSpPr>
        <p:spPr>
          <a:xfrm>
            <a:off x="4494405" y="3571605"/>
            <a:ext cx="542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89C998F-141D-4D88-94AB-64572DFE8AFE}"/>
              </a:ext>
            </a:extLst>
          </p:cNvPr>
          <p:cNvSpPr txBox="1"/>
          <p:nvPr/>
        </p:nvSpPr>
        <p:spPr>
          <a:xfrm>
            <a:off x="4865959" y="2934143"/>
            <a:ext cx="3276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kern="0" dirty="0">
                <a:solidFill>
                  <a:srgbClr val="000000"/>
                </a:solidFill>
              </a:rPr>
              <a:t>dismorfismi facciali, maggiori disturbi </a:t>
            </a:r>
            <a:r>
              <a:rPr lang="it-IT" sz="1600" kern="0" dirty="0" err="1">
                <a:solidFill>
                  <a:srgbClr val="000000"/>
                </a:solidFill>
              </a:rPr>
              <a:t>congnitivi</a:t>
            </a:r>
            <a:r>
              <a:rPr lang="it-IT" sz="1600" kern="0" dirty="0">
                <a:solidFill>
                  <a:srgbClr val="000000"/>
                </a:solidFill>
              </a:rPr>
              <a:t> e </a:t>
            </a:r>
            <a:r>
              <a:rPr lang="it-IT" sz="1600" b="1" kern="0" dirty="0" err="1">
                <a:solidFill>
                  <a:srgbClr val="000000"/>
                </a:solidFill>
              </a:rPr>
              <a:t>iperstaturalità</a:t>
            </a:r>
            <a:r>
              <a:rPr lang="it-IT" sz="1600" b="1" kern="0" dirty="0">
                <a:solidFill>
                  <a:srgbClr val="000000"/>
                </a:solidFill>
              </a:rPr>
              <a:t>, </a:t>
            </a:r>
            <a:r>
              <a:rPr lang="it-IT" sz="1600" kern="0" dirty="0">
                <a:solidFill>
                  <a:srgbClr val="000000"/>
                </a:solidFill>
              </a:rPr>
              <a:t>malformazioni cardiache, </a:t>
            </a:r>
            <a:r>
              <a:rPr lang="it-IT" sz="1600" u="sng" kern="0" dirty="0">
                <a:solidFill>
                  <a:srgbClr val="000000"/>
                </a:solidFill>
              </a:rPr>
              <a:t>numero </a:t>
            </a:r>
            <a:r>
              <a:rPr lang="it-IT" sz="1600" u="sng" kern="0" dirty="0" err="1">
                <a:solidFill>
                  <a:srgbClr val="000000"/>
                </a:solidFill>
              </a:rPr>
              <a:t>neurofibromi</a:t>
            </a:r>
            <a:r>
              <a:rPr lang="it-IT" sz="1600" u="sng" kern="0" dirty="0">
                <a:solidFill>
                  <a:srgbClr val="000000"/>
                </a:solidFill>
              </a:rPr>
              <a:t>, rischio MPST e altri </a:t>
            </a:r>
            <a:r>
              <a:rPr lang="it-IT" sz="1600" b="1" u="sng" kern="0" dirty="0">
                <a:solidFill>
                  <a:srgbClr val="000000"/>
                </a:solidFill>
              </a:rPr>
              <a:t>tumori maligni.</a:t>
            </a:r>
            <a:endParaRPr lang="it-IT" sz="1600" u="sng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B519EF4-610C-42ED-BF86-0C12C4B3103B}"/>
              </a:ext>
            </a:extLst>
          </p:cNvPr>
          <p:cNvSpPr/>
          <p:nvPr/>
        </p:nvSpPr>
        <p:spPr>
          <a:xfrm>
            <a:off x="608835" y="54988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Array-CGH: </a:t>
            </a:r>
            <a:r>
              <a:rPr lang="it-IT" dirty="0">
                <a:solidFill>
                  <a:srgbClr val="000000"/>
                </a:solidFill>
              </a:rPr>
              <a:t>delezione interstiziale del </a:t>
            </a:r>
            <a:r>
              <a:rPr lang="it-IT" b="1" dirty="0">
                <a:solidFill>
                  <a:srgbClr val="000000"/>
                </a:solidFill>
              </a:rPr>
              <a:t>braccio lungo </a:t>
            </a:r>
            <a:r>
              <a:rPr lang="it-IT" dirty="0">
                <a:solidFill>
                  <a:srgbClr val="000000"/>
                </a:solidFill>
              </a:rPr>
              <a:t>del </a:t>
            </a:r>
            <a:r>
              <a:rPr lang="it-IT" b="1" dirty="0"/>
              <a:t>cromosoma</a:t>
            </a:r>
            <a:r>
              <a:rPr lang="it-IT" b="1" dirty="0">
                <a:solidFill>
                  <a:srgbClr val="00B050"/>
                </a:solidFill>
              </a:rPr>
              <a:t> 17</a:t>
            </a:r>
            <a:r>
              <a:rPr lang="it-IT" dirty="0">
                <a:solidFill>
                  <a:srgbClr val="000000"/>
                </a:solidFill>
              </a:rPr>
              <a:t>, che interessa</a:t>
            </a:r>
            <a:r>
              <a:rPr lang="it-IT" dirty="0"/>
              <a:t> la regione </a:t>
            </a:r>
            <a:r>
              <a:rPr lang="it-IT" b="1" dirty="0">
                <a:solidFill>
                  <a:srgbClr val="00B050"/>
                </a:solidFill>
              </a:rPr>
              <a:t>11.2 </a:t>
            </a:r>
            <a:r>
              <a:rPr lang="it-IT" dirty="0">
                <a:solidFill>
                  <a:srgbClr val="000000"/>
                </a:solidFill>
              </a:rPr>
              <a:t>ed è estesa a circa </a:t>
            </a:r>
            <a:r>
              <a:rPr lang="it-IT" b="1" dirty="0">
                <a:solidFill>
                  <a:srgbClr val="000000"/>
                </a:solidFill>
              </a:rPr>
              <a:t>1,5 Mb.</a:t>
            </a:r>
            <a:endParaRPr lang="it-IT" b="1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312849F4-5BB5-44B1-AC5C-D4E671540102}"/>
              </a:ext>
            </a:extLst>
          </p:cNvPr>
          <p:cNvSpPr/>
          <p:nvPr/>
        </p:nvSpPr>
        <p:spPr>
          <a:xfrm>
            <a:off x="4670715" y="4410994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rgbClr val="92D050"/>
                </a:solidFill>
              </a:rPr>
              <a:t>Take home </a:t>
            </a:r>
            <a:r>
              <a:rPr lang="it-IT" sz="2400" b="1" dirty="0" err="1">
                <a:solidFill>
                  <a:srgbClr val="92D050"/>
                </a:solidFill>
              </a:rPr>
              <a:t>message</a:t>
            </a:r>
            <a:r>
              <a:rPr lang="it-IT" sz="2400" b="1" dirty="0">
                <a:solidFill>
                  <a:srgbClr val="92D050"/>
                </a:solidFill>
              </a:rPr>
              <a:t>:</a:t>
            </a:r>
          </a:p>
          <a:p>
            <a:r>
              <a:rPr lang="it-IT" b="1" dirty="0"/>
              <a:t>	-Array-CGH pazienti a rischio?</a:t>
            </a:r>
          </a:p>
          <a:p>
            <a:r>
              <a:rPr lang="it-IT" b="1" dirty="0"/>
              <a:t>	-se sindrome da </a:t>
            </a:r>
            <a:r>
              <a:rPr lang="it-IT" b="1" dirty="0" err="1"/>
              <a:t>microdelezione</a:t>
            </a:r>
            <a:r>
              <a:rPr lang="it-IT" b="1" dirty="0"/>
              <a:t> 17q:</a:t>
            </a:r>
          </a:p>
          <a:p>
            <a:r>
              <a:rPr lang="it-IT" b="1" dirty="0"/>
              <a:t>		follow-up personalizzato</a:t>
            </a:r>
          </a:p>
          <a:p>
            <a:r>
              <a:rPr lang="it-IT" b="1" dirty="0"/>
              <a:t>		Rischio tumorale aumentato			Anticipo neuroimaging</a:t>
            </a:r>
          </a:p>
        </p:txBody>
      </p:sp>
    </p:spTree>
    <p:extLst>
      <p:ext uri="{BB962C8B-B14F-4D97-AF65-F5344CB8AC3E}">
        <p14:creationId xmlns:p14="http://schemas.microsoft.com/office/powerpoint/2010/main" val="1080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02"/>
    </mc:Choice>
    <mc:Fallback xmlns="">
      <p:transition spd="slow" advTm="62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33AE9E1F-B9E3-4D33-9781-7907A8657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53501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it-IT" sz="2400" b="1" kern="0" dirty="0">
                <a:solidFill>
                  <a:schemeClr val="tx1"/>
                </a:solidFill>
              </a:rPr>
              <a:t>Prospettive future</a:t>
            </a:r>
          </a:p>
          <a:p>
            <a:pPr marL="0" indent="0">
              <a:buNone/>
            </a:pPr>
            <a:r>
              <a:rPr lang="it-IT" sz="1800" b="1" kern="0" dirty="0">
                <a:solidFill>
                  <a:srgbClr val="000000"/>
                </a:solidFill>
              </a:rPr>
              <a:t>Possibilità terapeutiche?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7C749D4-92D7-4057-B893-1AEAB83224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2" t="48587" r="16000" b="11074"/>
          <a:stretch/>
        </p:blipFill>
        <p:spPr>
          <a:xfrm>
            <a:off x="408404" y="3366822"/>
            <a:ext cx="3896311" cy="122209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F15B505-084E-4E90-B3E7-CB17A6ACE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1" t="69770" r="18152" b="6970"/>
          <a:stretch/>
        </p:blipFill>
        <p:spPr>
          <a:xfrm>
            <a:off x="4595299" y="3398292"/>
            <a:ext cx="4140297" cy="76174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B6D9521-26CC-4F72-BC96-14022C6ADA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8" t="11116" r="69846" b="78485"/>
          <a:stretch/>
        </p:blipFill>
        <p:spPr>
          <a:xfrm>
            <a:off x="1737360" y="5122584"/>
            <a:ext cx="2363371" cy="53457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583C7D5-7574-4260-AB5E-2E6057201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29" y="4414584"/>
            <a:ext cx="3038618" cy="168812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C8090EE-B709-48BF-BB0B-C57106EE6A19}"/>
              </a:ext>
            </a:extLst>
          </p:cNvPr>
          <p:cNvSpPr txBox="1"/>
          <p:nvPr/>
        </p:nvSpPr>
        <p:spPr>
          <a:xfrm>
            <a:off x="3779813" y="6281942"/>
            <a:ext cx="3535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/>
              <a:t>Key</a:t>
            </a:r>
            <a:r>
              <a:rPr lang="it-IT" sz="1200" i="1" dirty="0"/>
              <a:t> words: </a:t>
            </a:r>
            <a:r>
              <a:rPr lang="it-IT" sz="1200" i="1" dirty="0" err="1"/>
              <a:t>neurofibromatosis</a:t>
            </a:r>
            <a:r>
              <a:rPr lang="it-IT" sz="1200" i="1" dirty="0"/>
              <a:t> </a:t>
            </a:r>
            <a:r>
              <a:rPr lang="it-IT" sz="1200" i="1" dirty="0" err="1"/>
              <a:t>type</a:t>
            </a:r>
            <a:r>
              <a:rPr lang="it-IT" sz="1200" i="1" dirty="0"/>
              <a:t> 1, MEK </a:t>
            </a:r>
            <a:r>
              <a:rPr lang="it-IT" sz="1200" i="1" dirty="0" err="1"/>
              <a:t>inhibitor</a:t>
            </a:r>
            <a:endParaRPr lang="it-IT" sz="1200" i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617FCCB-63B0-4965-8E09-EC740E787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562" y="1447934"/>
            <a:ext cx="3058153" cy="157106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5C98D63-024F-435F-B16A-438EAD8AF187}"/>
              </a:ext>
            </a:extLst>
          </p:cNvPr>
          <p:cNvSpPr/>
          <p:nvPr/>
        </p:nvSpPr>
        <p:spPr>
          <a:xfrm>
            <a:off x="3967752" y="2048800"/>
            <a:ext cx="3825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it-IT" b="1" kern="0" dirty="0">
                <a:solidFill>
                  <a:schemeClr val="accent6"/>
                </a:solidFill>
              </a:rPr>
              <a:t>MEK-inibitori</a:t>
            </a:r>
            <a:r>
              <a:rPr lang="it-IT" kern="0" dirty="0">
                <a:solidFill>
                  <a:srgbClr val="000000"/>
                </a:solidFill>
              </a:rPr>
              <a:t> (</a:t>
            </a:r>
            <a:r>
              <a:rPr lang="it-IT" kern="0" dirty="0" err="1">
                <a:solidFill>
                  <a:srgbClr val="000000"/>
                </a:solidFill>
              </a:rPr>
              <a:t>Selumetinib</a:t>
            </a:r>
            <a:r>
              <a:rPr lang="it-IT" kern="0" dirty="0">
                <a:solidFill>
                  <a:srgbClr val="000000"/>
                </a:solidFill>
              </a:rPr>
              <a:t> e altri)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553DDB7-C790-473E-A8FF-2F44774E836F}"/>
              </a:ext>
            </a:extLst>
          </p:cNvPr>
          <p:cNvSpPr/>
          <p:nvPr/>
        </p:nvSpPr>
        <p:spPr>
          <a:xfrm>
            <a:off x="4304715" y="30655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May</a:t>
            </a:r>
          </a:p>
          <a:p>
            <a:pPr algn="ctr"/>
            <a:r>
              <a:rPr lang="en-US" sz="2800" b="1" dirty="0">
                <a:solidFill>
                  <a:srgbClr val="92D050"/>
                </a:solidFill>
              </a:rPr>
              <a:t>Neurofibromatosis</a:t>
            </a:r>
            <a:r>
              <a:rPr lang="en-US" sz="2800" b="1" dirty="0">
                <a:solidFill>
                  <a:schemeClr val="accent2"/>
                </a:solidFill>
              </a:rPr>
              <a:t> Awareness Month</a:t>
            </a:r>
            <a:endParaRPr lang="it-IT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04"/>
    </mc:Choice>
    <mc:Fallback xmlns="">
      <p:transition spd="slow" advTm="54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198</TotalTime>
  <Words>161</Words>
  <Application>Microsoft Office PowerPoint</Application>
  <PresentationFormat>Presentazione su schermo (4:3)</PresentationFormat>
  <Paragraphs>34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1" baseType="lpstr">
      <vt:lpstr>Microsoft YaHei</vt:lpstr>
      <vt:lpstr>Arial</vt:lpstr>
      <vt:lpstr>Calibri</vt:lpstr>
      <vt:lpstr>Corbel</vt:lpstr>
      <vt:lpstr>Times New Roman</vt:lpstr>
      <vt:lpstr>VbvwllTimes-Italic</vt:lpstr>
      <vt:lpstr>WdmnrqTimes-Roman</vt:lpstr>
      <vt:lpstr>Base</vt:lpstr>
      <vt:lpstr>Le Giornate di Medico e Bambino Roma 17-18 maggio 2019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Giornate di Medico e Bambino Roma 17-18 maggio 2019</dc:title>
  <dc:creator>Giulia Romanisio</dc:creator>
  <cp:lastModifiedBy>Giulia Romanisio</cp:lastModifiedBy>
  <cp:revision>28</cp:revision>
  <dcterms:created xsi:type="dcterms:W3CDTF">2019-05-04T10:45:55Z</dcterms:created>
  <dcterms:modified xsi:type="dcterms:W3CDTF">2019-05-13T19:35:39Z</dcterms:modified>
</cp:coreProperties>
</file>