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75" r:id="rId1"/>
  </p:sldMasterIdLst>
  <p:sldIdLst>
    <p:sldId id="256" r:id="rId2"/>
    <p:sldId id="267" r:id="rId3"/>
    <p:sldId id="262" r:id="rId4"/>
    <p:sldId id="27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 autoAdjust="0"/>
  </p:normalViewPr>
  <p:slideViewPr>
    <p:cSldViewPr snapToGrid="0">
      <p:cViewPr>
        <p:scale>
          <a:sx n="60" d="100"/>
          <a:sy n="60" d="100"/>
        </p:scale>
        <p:origin x="-684" y="-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219456" y="146304"/>
            <a:ext cx="11753088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18979" y="381001"/>
            <a:ext cx="109728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844800" y="2819400"/>
            <a:ext cx="8746979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>
          <a:xfrm>
            <a:off x="7416800" y="6509004"/>
            <a:ext cx="4003040" cy="274320"/>
          </a:xfrm>
        </p:spPr>
        <p:txBody>
          <a:bodyPr vert="horz" rtlCol="0"/>
          <a:lstStyle>
            <a:extLst/>
          </a:lstStyle>
          <a:p>
            <a:fld id="{F7AFFB9B-9FB8-469E-96F9-4D32314110B6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1"/>
          </p:nvPr>
        </p:nvSpPr>
        <p:spPr>
          <a:xfrm>
            <a:off x="11518603" y="6509004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2"/>
          </p:nvPr>
        </p:nvSpPr>
        <p:spPr>
          <a:xfrm>
            <a:off x="2133600" y="6509004"/>
            <a:ext cx="5209952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F1211-4E0C-4AB3-B04F-585959BDAFE8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5BB1C6-BF8F-4481-8AB2-603A1C8A906A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FBDC27-E420-4878-9EE6-7B9656D6442A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333504" y="3267456"/>
            <a:ext cx="98755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168" y="498230"/>
            <a:ext cx="103632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3287713"/>
            <a:ext cx="103632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7416800" y="6513670"/>
            <a:ext cx="4003040" cy="274320"/>
          </a:xfrm>
        </p:spPr>
        <p:txBody>
          <a:bodyPr vert="horz" rtlCol="0"/>
          <a:lstStyle>
            <a:extLst/>
          </a:lstStyle>
          <a:p>
            <a:fld id="{0F7F47CF-67C9-420C-80A5-E2069FF0C2DF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11518603" y="6513670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2133600" y="6513670"/>
            <a:ext cx="5209952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45920"/>
            <a:ext cx="53848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45920"/>
            <a:ext cx="53848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22DC73-F065-42F5-A9F2-D90B2E42A0B3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521440" y="6514568"/>
            <a:ext cx="619051" cy="274320"/>
          </a:xfrm>
        </p:spPr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0" name="Rettangolo 9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822325" y="216521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400800" y="216521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51948"/>
            <a:ext cx="109728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BEA702-9B29-41CC-9BCC-3DF8A0D379FE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11521440" y="6514568"/>
            <a:ext cx="619051" cy="274320"/>
          </a:xfrm>
        </p:spPr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53218"/>
            <a:ext cx="1097280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649AC-CB8F-4FF1-9A34-5861C74DD0A7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7" name="Rettangolo 6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C5CECA-2D3A-4680-9B49-752200DE467C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6743403" y="105765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17515" y="304800"/>
            <a:ext cx="524256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617515" y="1107560"/>
            <a:ext cx="524256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04800" y="2209800"/>
            <a:ext cx="11555275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>
          <a:xfrm>
            <a:off x="7416800" y="6513670"/>
            <a:ext cx="4003040" cy="274320"/>
          </a:xfrm>
        </p:spPr>
        <p:txBody>
          <a:bodyPr vert="horz" rtlCol="0"/>
          <a:lstStyle>
            <a:extLst/>
          </a:lstStyle>
          <a:p>
            <a:fld id="{50C3BFE2-83B7-4B0A-B9D3-AB28331082B3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1"/>
          </p:nvPr>
        </p:nvSpPr>
        <p:spPr>
          <a:xfrm>
            <a:off x="11518603" y="6513670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2"/>
          </p:nvPr>
        </p:nvSpPr>
        <p:spPr>
          <a:xfrm>
            <a:off x="2133600" y="6513670"/>
            <a:ext cx="5209952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53924" y="4724400"/>
            <a:ext cx="73152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053924" y="5388937"/>
            <a:ext cx="73152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406400" y="249864"/>
            <a:ext cx="113792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it-I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7416800" y="6509004"/>
            <a:ext cx="4003040" cy="274320"/>
          </a:xfrm>
        </p:spPr>
        <p:txBody>
          <a:bodyPr vert="horz" rtlCol="0"/>
          <a:lstStyle>
            <a:extLst/>
          </a:lstStyle>
          <a:p>
            <a:fld id="{12EF78E3-FDA3-4D28-AAA2-0B81F349A39D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11518603" y="6509004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2133600" y="6509004"/>
            <a:ext cx="5209952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219456" y="147085"/>
            <a:ext cx="11747795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1727200" y="6400800"/>
            <a:ext cx="5616352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7416800" y="6400800"/>
            <a:ext cx="400304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35BB1C6-BF8F-4481-8AB2-603A1C8A906A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1518603" y="6514568"/>
            <a:ext cx="619051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53536"/>
            <a:ext cx="109728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09600" y="1646237"/>
            <a:ext cx="109728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</p:sldLayoutIdLst>
  <p:hf sldNum="0" hdr="0" ft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4800" b="1" dirty="0" smtClean="0">
                <a:solidFill>
                  <a:schemeClr val="tx2"/>
                </a:solidFill>
              </a:rPr>
              <a:t>Leucemia e </a:t>
            </a:r>
            <a:r>
              <a:rPr lang="it-IT" sz="4800" b="1" dirty="0" err="1" smtClean="0">
                <a:solidFill>
                  <a:schemeClr val="tx2"/>
                </a:solidFill>
              </a:rPr>
              <a:t>Coagulopatia</a:t>
            </a:r>
            <a:r>
              <a:rPr lang="it-IT" sz="4800" b="1" dirty="0" smtClean="0">
                <a:solidFill>
                  <a:schemeClr val="tx2"/>
                </a:solidFill>
              </a:rPr>
              <a:t>:</a:t>
            </a:r>
            <a:br>
              <a:rPr lang="it-IT" sz="4800" b="1" dirty="0" smtClean="0">
                <a:solidFill>
                  <a:schemeClr val="tx2"/>
                </a:solidFill>
              </a:rPr>
            </a:br>
            <a:r>
              <a:rPr lang="it-IT" sz="4800" b="1" dirty="0" smtClean="0">
                <a:solidFill>
                  <a:schemeClr val="tx2"/>
                </a:solidFill>
              </a:rPr>
              <a:t>una coppia da temere</a:t>
            </a:r>
            <a:endParaRPr lang="it-IT" sz="4800" b="1" dirty="0">
              <a:solidFill>
                <a:schemeClr val="tx2"/>
              </a:solidFill>
            </a:endParaRP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974574" y="2819400"/>
            <a:ext cx="9617205" cy="1752600"/>
          </a:xfrm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chemeClr val="tx2">
                    <a:lumMod val="75000"/>
                  </a:schemeClr>
                </a:solidFill>
              </a:rPr>
              <a:t>Valentina </a:t>
            </a:r>
            <a:r>
              <a:rPr lang="it-IT" b="1" dirty="0" err="1" smtClean="0">
                <a:solidFill>
                  <a:schemeClr val="tx2">
                    <a:lumMod val="75000"/>
                  </a:schemeClr>
                </a:solidFill>
              </a:rPr>
              <a:t>Ragnoni¹</a:t>
            </a:r>
            <a:r>
              <a:rPr lang="it-IT" b="1" dirty="0" smtClean="0">
                <a:solidFill>
                  <a:schemeClr val="tx2">
                    <a:lumMod val="75000"/>
                  </a:schemeClr>
                </a:solidFill>
              </a:rPr>
              <a:t>,Simona </a:t>
            </a:r>
            <a:r>
              <a:rPr lang="it-IT" b="1" dirty="0" err="1" smtClean="0">
                <a:solidFill>
                  <a:schemeClr val="tx2">
                    <a:lumMod val="75000"/>
                  </a:schemeClr>
                </a:solidFill>
              </a:rPr>
              <a:t>Rinieri²</a:t>
            </a:r>
            <a:r>
              <a:rPr lang="it-IT" b="1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</a:p>
          <a:p>
            <a:r>
              <a:rPr lang="it-IT" b="1" dirty="0" smtClean="0">
                <a:solidFill>
                  <a:schemeClr val="tx2">
                    <a:lumMod val="75000"/>
                  </a:schemeClr>
                </a:solidFill>
              </a:rPr>
              <a:t>Roberta </a:t>
            </a:r>
            <a:r>
              <a:rPr lang="it-IT" b="1" dirty="0" err="1" smtClean="0">
                <a:solidFill>
                  <a:schemeClr val="tx2">
                    <a:lumMod val="75000"/>
                  </a:schemeClr>
                </a:solidFill>
              </a:rPr>
              <a:t>Burnelli²</a:t>
            </a:r>
            <a:endParaRPr lang="it-IT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sz="2400" b="1" dirty="0" err="1" smtClean="0">
                <a:solidFill>
                  <a:schemeClr val="bg1">
                    <a:lumMod val="50000"/>
                  </a:schemeClr>
                </a:solidFill>
              </a:rPr>
              <a:t>¹Scuola</a:t>
            </a:r>
            <a:r>
              <a:rPr lang="it-IT" sz="2400" b="1" dirty="0" smtClean="0">
                <a:solidFill>
                  <a:schemeClr val="bg1">
                    <a:lumMod val="50000"/>
                  </a:schemeClr>
                </a:solidFill>
              </a:rPr>
              <a:t> di Specializzazione in Pediatria, Università di Ferrara</a:t>
            </a:r>
            <a:endParaRPr lang="it-IT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2400" b="1" dirty="0" err="1" smtClean="0">
                <a:solidFill>
                  <a:schemeClr val="bg1">
                    <a:lumMod val="50000"/>
                  </a:schemeClr>
                </a:solidFill>
              </a:rPr>
              <a:t>²AUO</a:t>
            </a:r>
            <a:r>
              <a:rPr lang="it-IT" sz="2400" b="1" dirty="0" smtClean="0">
                <a:solidFill>
                  <a:schemeClr val="bg1">
                    <a:lumMod val="50000"/>
                  </a:schemeClr>
                </a:solidFill>
              </a:rPr>
              <a:t> Sant’Anna di Ferrara, SS </a:t>
            </a:r>
            <a:r>
              <a:rPr lang="it-IT" sz="2400" b="1" dirty="0" err="1" smtClean="0">
                <a:solidFill>
                  <a:schemeClr val="bg1">
                    <a:lumMod val="50000"/>
                  </a:schemeClr>
                </a:solidFill>
              </a:rPr>
              <a:t>Oncoematologia</a:t>
            </a:r>
            <a:endParaRPr lang="it-IT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444486" y="2491415"/>
            <a:ext cx="95018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r"/>
            <a:endParaRPr lang="it-IT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r"/>
            <a:endParaRPr lang="it-IT" sz="24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 r="14585" b="4213"/>
          <a:stretch>
            <a:fillRect/>
          </a:stretch>
        </p:blipFill>
        <p:spPr bwMode="auto">
          <a:xfrm>
            <a:off x="4842838" y="5632171"/>
            <a:ext cx="1883737" cy="755374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5122" name="AutoShape 2" descr="Image result for unife logo nuov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124" name="AutoShape 4" descr="Image result for unife logo nuov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126" name="AutoShape 6" descr="Image result for unife logo nuov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128" name="AutoShape 8" descr="Image result for unife logo nuov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5130" name="Picture 10" descr="Image result for unife logo nuovo"/>
          <p:cNvPicPr>
            <a:picLocks noChangeAspect="1" noChangeArrowheads="1"/>
          </p:cNvPicPr>
          <p:nvPr/>
        </p:nvPicPr>
        <p:blipFill>
          <a:blip r:embed="rId3"/>
          <a:srcRect r="56370"/>
          <a:stretch>
            <a:fillRect/>
          </a:stretch>
        </p:blipFill>
        <p:spPr bwMode="auto">
          <a:xfrm>
            <a:off x="2874999" y="2776191"/>
            <a:ext cx="971788" cy="9846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77666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Alisia</a:t>
            </a:r>
            <a:r>
              <a:rPr lang="it-IT" dirty="0" smtClean="0"/>
              <a:t> 15 anni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2800" dirty="0" smtClean="0">
                <a:solidFill>
                  <a:srgbClr val="FFC000"/>
                </a:solidFill>
                <a:sym typeface="Wingdings" pitchFamily="2" charset="2"/>
              </a:rPr>
              <a:t>                      Esordio di Leucemia acuta </a:t>
            </a:r>
            <a:r>
              <a:rPr lang="it-IT" sz="2800" dirty="0" err="1" smtClean="0">
                <a:solidFill>
                  <a:srgbClr val="FFC000"/>
                </a:solidFill>
                <a:sym typeface="Wingdings" pitchFamily="2" charset="2"/>
              </a:rPr>
              <a:t>promielocitica</a:t>
            </a:r>
            <a:r>
              <a:rPr lang="it-IT" sz="2800" dirty="0" smtClean="0">
                <a:solidFill>
                  <a:srgbClr val="FFC000"/>
                </a:solidFill>
                <a:sym typeface="Wingdings" pitchFamily="2" charset="2"/>
              </a:rPr>
              <a:t> (LAP)</a:t>
            </a:r>
            <a:r>
              <a:rPr lang="it-IT" sz="2800" dirty="0" smtClean="0">
                <a:sym typeface="Wingdings" pitchFamily="2" charset="2"/>
              </a:rPr>
              <a:t> </a:t>
            </a:r>
          </a:p>
          <a:p>
            <a:pPr algn="ctr">
              <a:buNone/>
            </a:pPr>
            <a:r>
              <a:rPr lang="it-IT" sz="2800" dirty="0" smtClean="0">
                <a:sym typeface="Wingdings" pitchFamily="2" charset="2"/>
              </a:rPr>
              <a:t>                       </a:t>
            </a:r>
            <a:r>
              <a:rPr lang="it-IT" sz="2800" dirty="0" smtClean="0">
                <a:solidFill>
                  <a:srgbClr val="FFC000"/>
                </a:solidFill>
                <a:sym typeface="Wingdings" pitchFamily="2" charset="2"/>
              </a:rPr>
              <a:t> </a:t>
            </a:r>
            <a:r>
              <a:rPr lang="it-IT" sz="2800" dirty="0" smtClean="0">
                <a:sym typeface="Wingdings" panose="05000000000000000000" pitchFamily="2" charset="2"/>
              </a:rPr>
              <a:t>Avvio di terapia con  </a:t>
            </a:r>
            <a:r>
              <a:rPr lang="it-IT" sz="2800" dirty="0" err="1" smtClean="0">
                <a:sym typeface="Wingdings" panose="05000000000000000000" pitchFamily="2" charset="2"/>
              </a:rPr>
              <a:t>Acido-a-Trans-Retinoico</a:t>
            </a:r>
            <a:r>
              <a:rPr lang="it-IT" sz="2800" dirty="0" smtClean="0">
                <a:sym typeface="Wingdings" panose="05000000000000000000" pitchFamily="2" charset="2"/>
              </a:rPr>
              <a:t>  </a:t>
            </a:r>
          </a:p>
          <a:p>
            <a:pPr>
              <a:buNone/>
            </a:pPr>
            <a:r>
              <a:rPr lang="it-IT" sz="2800" dirty="0" smtClean="0">
                <a:sym typeface="Wingdings" panose="05000000000000000000" pitchFamily="2" charset="2"/>
              </a:rPr>
              <a:t>                            </a:t>
            </a:r>
          </a:p>
          <a:p>
            <a:pPr>
              <a:buNone/>
            </a:pPr>
            <a:endParaRPr lang="it-IT" sz="1400" dirty="0" smtClean="0">
              <a:sym typeface="Wingdings" panose="05000000000000000000" pitchFamily="2" charset="2"/>
            </a:endParaRPr>
          </a:p>
          <a:p>
            <a:pPr>
              <a:buNone/>
            </a:pPr>
            <a:r>
              <a:rPr lang="it-IT" sz="2800" dirty="0" smtClean="0"/>
              <a:t>In corso di terapia comparsa di </a:t>
            </a:r>
          </a:p>
          <a:p>
            <a:pPr>
              <a:buNone/>
            </a:pPr>
            <a:r>
              <a:rPr lang="it-IT" sz="2800" dirty="0" smtClean="0">
                <a:solidFill>
                  <a:srgbClr val="FFC000"/>
                </a:solidFill>
              </a:rPr>
              <a:t>Cefalea intensa </a:t>
            </a:r>
            <a:r>
              <a:rPr lang="it-IT" sz="2800" dirty="0" err="1" smtClean="0">
                <a:solidFill>
                  <a:srgbClr val="FFC000"/>
                </a:solidFill>
              </a:rPr>
              <a:t>ingravescente</a:t>
            </a:r>
            <a:r>
              <a:rPr lang="it-IT" sz="2800" dirty="0" smtClean="0">
                <a:solidFill>
                  <a:srgbClr val="FFC000"/>
                </a:solidFill>
              </a:rPr>
              <a:t> e Letargia</a:t>
            </a:r>
          </a:p>
          <a:p>
            <a:pPr>
              <a:buNone/>
            </a:pPr>
            <a:endParaRPr lang="it-IT" sz="14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it-IT" sz="2800" dirty="0" smtClean="0"/>
              <a:t>RM encefalo con </a:t>
            </a:r>
            <a:r>
              <a:rPr lang="it-IT" sz="2800" dirty="0" err="1" smtClean="0"/>
              <a:t>mdc</a:t>
            </a:r>
            <a:r>
              <a:rPr lang="it-IT" sz="2800" dirty="0" smtClean="0"/>
              <a:t>:</a:t>
            </a:r>
          </a:p>
          <a:p>
            <a:pPr>
              <a:buNone/>
            </a:pPr>
            <a:r>
              <a:rPr lang="it-IT" sz="2800" dirty="0" smtClean="0">
                <a:solidFill>
                  <a:srgbClr val="FFC000"/>
                </a:solidFill>
              </a:rPr>
              <a:t>“Trombosi </a:t>
            </a:r>
            <a:r>
              <a:rPr lang="it-IT" sz="2800" dirty="0" smtClean="0">
                <a:solidFill>
                  <a:srgbClr val="FFC000"/>
                </a:solidFill>
              </a:rPr>
              <a:t>b</a:t>
            </a:r>
            <a:r>
              <a:rPr lang="it-IT" sz="2800" dirty="0" smtClean="0">
                <a:solidFill>
                  <a:srgbClr val="FFC000"/>
                </a:solidFill>
              </a:rPr>
              <a:t>ilaterale dei </a:t>
            </a:r>
            <a:r>
              <a:rPr lang="it-IT" sz="2800" dirty="0" smtClean="0">
                <a:solidFill>
                  <a:srgbClr val="FFC000"/>
                </a:solidFill>
              </a:rPr>
              <a:t>Seni Venosi </a:t>
            </a:r>
            <a:endParaRPr lang="it-IT" sz="28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it-IT" sz="2800" dirty="0" smtClean="0">
                <a:solidFill>
                  <a:srgbClr val="FFC000"/>
                </a:solidFill>
              </a:rPr>
              <a:t>Cerebrali Trasversi </a:t>
            </a:r>
            <a:r>
              <a:rPr lang="it-IT" sz="2800" dirty="0" smtClean="0">
                <a:solidFill>
                  <a:srgbClr val="FFC000"/>
                </a:solidFill>
              </a:rPr>
              <a:t>e Sigmoidei </a:t>
            </a:r>
            <a:r>
              <a:rPr lang="it-IT" sz="2800" dirty="0" smtClean="0">
                <a:solidFill>
                  <a:srgbClr val="FFC000"/>
                </a:solidFill>
              </a:rPr>
              <a:t>”</a:t>
            </a:r>
            <a:endParaRPr lang="it-IT" sz="2800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endParaRPr lang="it-IT" sz="2400" dirty="0" smtClean="0">
              <a:sym typeface="Wingdings" panose="05000000000000000000" pitchFamily="2" charset="2"/>
            </a:endParaRPr>
          </a:p>
          <a:p>
            <a:pPr>
              <a:buNone/>
            </a:pPr>
            <a:endParaRPr lang="it-IT" dirty="0" smtClean="0">
              <a:sym typeface="Wingdings" panose="05000000000000000000" pitchFamily="2" charset="2"/>
            </a:endParaRPr>
          </a:p>
        </p:txBody>
      </p:sp>
      <p:sp>
        <p:nvSpPr>
          <p:cNvPr id="22530" name="AutoShape 2" descr="Image result for leucemia promieloci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2532" name="Picture 4" descr="Image result for leucemia promielocitica"/>
          <p:cNvPicPr>
            <a:picLocks noChangeAspect="1" noChangeArrowheads="1"/>
          </p:cNvPicPr>
          <p:nvPr/>
        </p:nvPicPr>
        <p:blipFill>
          <a:blip r:embed="rId2"/>
          <a:srcRect l="8805"/>
          <a:stretch>
            <a:fillRect/>
          </a:stretch>
        </p:blipFill>
        <p:spPr bwMode="auto">
          <a:xfrm>
            <a:off x="158551" y="961705"/>
            <a:ext cx="2674191" cy="1954924"/>
          </a:xfrm>
          <a:prstGeom prst="rect">
            <a:avLst/>
          </a:prstGeom>
          <a:noFill/>
        </p:spPr>
      </p:pic>
      <p:grpSp>
        <p:nvGrpSpPr>
          <p:cNvPr id="9" name="Gruppo 8"/>
          <p:cNvGrpSpPr/>
          <p:nvPr/>
        </p:nvGrpSpPr>
        <p:grpSpPr>
          <a:xfrm>
            <a:off x="8146667" y="3074277"/>
            <a:ext cx="2968022" cy="3231930"/>
            <a:chOff x="7947854" y="2014326"/>
            <a:chExt cx="3236981" cy="3352800"/>
          </a:xfrm>
        </p:grpSpPr>
        <p:pic>
          <p:nvPicPr>
            <p:cNvPr id="11" name="Picture 2" descr="https://www.medicoebambino.com/img/OS0603_10_01.jpg"/>
            <p:cNvPicPr>
              <a:picLocks noChangeAspect="1" noChangeArrowheads="1"/>
            </p:cNvPicPr>
            <p:nvPr/>
          </p:nvPicPr>
          <p:blipFill>
            <a:blip r:embed="rId3"/>
            <a:srcRect t="2729" b="6590"/>
            <a:stretch>
              <a:fillRect/>
            </a:stretch>
          </p:blipFill>
          <p:spPr bwMode="auto">
            <a:xfrm>
              <a:off x="7947854" y="2014326"/>
              <a:ext cx="3236981" cy="3352800"/>
            </a:xfrm>
            <a:prstGeom prst="rect">
              <a:avLst/>
            </a:prstGeom>
            <a:noFill/>
          </p:spPr>
        </p:pic>
        <p:sp>
          <p:nvSpPr>
            <p:cNvPr id="12" name="Freccia in giù 11"/>
            <p:cNvSpPr/>
            <p:nvPr/>
          </p:nvSpPr>
          <p:spPr>
            <a:xfrm rot="16200000">
              <a:off x="8640417" y="3485321"/>
              <a:ext cx="344557" cy="514583"/>
            </a:xfrm>
            <a:prstGeom prst="downArrow">
              <a:avLst/>
            </a:prstGeom>
            <a:solidFill>
              <a:schemeClr val="accent5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Freccia in giù 12"/>
            <p:cNvSpPr/>
            <p:nvPr/>
          </p:nvSpPr>
          <p:spPr>
            <a:xfrm rot="2413043">
              <a:off x="10462591" y="2869096"/>
              <a:ext cx="344557" cy="514583"/>
            </a:xfrm>
            <a:prstGeom prst="downArrow">
              <a:avLst/>
            </a:prstGeom>
            <a:solidFill>
              <a:schemeClr val="accent5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Freccia in giù 13"/>
            <p:cNvSpPr/>
            <p:nvPr/>
          </p:nvSpPr>
          <p:spPr>
            <a:xfrm>
              <a:off x="9448800" y="3008243"/>
              <a:ext cx="344557" cy="514583"/>
            </a:xfrm>
            <a:prstGeom prst="downArrow">
              <a:avLst/>
            </a:prstGeom>
            <a:solidFill>
              <a:schemeClr val="accent5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Freccia in giù 14"/>
            <p:cNvSpPr/>
            <p:nvPr/>
          </p:nvSpPr>
          <p:spPr>
            <a:xfrm rot="5400000">
              <a:off x="10482468" y="3564831"/>
              <a:ext cx="344557" cy="514583"/>
            </a:xfrm>
            <a:prstGeom prst="downArrow">
              <a:avLst/>
            </a:prstGeom>
            <a:solidFill>
              <a:schemeClr val="accent5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="" xmlns:p14="http://schemas.microsoft.com/office/powerpoint/2010/main" val="120770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5365" y="1355843"/>
            <a:ext cx="10972800" cy="1301944"/>
          </a:xfr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dirty="0" smtClean="0"/>
              <a:t>  CID a Manifestazione Trombotica Endocranica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0776" y="2758966"/>
            <a:ext cx="11009581" cy="372066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z="3800" dirty="0" smtClean="0"/>
              <a:t>Terapia anticoagulante ???</a:t>
            </a:r>
            <a:endParaRPr lang="it-IT" sz="3600" b="1" dirty="0" smtClean="0"/>
          </a:p>
          <a:p>
            <a:pPr marL="0" indent="0" algn="r">
              <a:buNone/>
            </a:pPr>
            <a:r>
              <a:rPr lang="it-IT" sz="3600" b="1" dirty="0" smtClean="0"/>
              <a:t>                                    </a:t>
            </a:r>
            <a:r>
              <a:rPr lang="it-IT" sz="3600" b="1" dirty="0" err="1" smtClean="0">
                <a:solidFill>
                  <a:srgbClr val="FFC000"/>
                </a:solidFill>
              </a:rPr>
              <a:t>Enoxaparina</a:t>
            </a:r>
            <a:r>
              <a:rPr lang="it-IT" sz="3600" b="1" dirty="0" smtClean="0">
                <a:solidFill>
                  <a:srgbClr val="FFC000"/>
                </a:solidFill>
              </a:rPr>
              <a:t> sodica </a:t>
            </a:r>
            <a:r>
              <a:rPr lang="it-IT" sz="3600" b="1" dirty="0" err="1" smtClean="0">
                <a:solidFill>
                  <a:srgbClr val="FFC000"/>
                </a:solidFill>
              </a:rPr>
              <a:t>s.c</a:t>
            </a:r>
            <a:endParaRPr lang="it-IT" sz="3600" b="1" dirty="0" smtClean="0">
              <a:solidFill>
                <a:srgbClr val="FFC000"/>
              </a:solidFill>
            </a:endParaRPr>
          </a:p>
          <a:p>
            <a:pPr marL="0" indent="0" algn="r">
              <a:buNone/>
            </a:pPr>
            <a:r>
              <a:rPr lang="it-IT" sz="3600" b="1" dirty="0" smtClean="0">
                <a:solidFill>
                  <a:srgbClr val="FFC000"/>
                </a:solidFill>
              </a:rPr>
              <a:t>                                    (4000 UI</a:t>
            </a:r>
            <a:r>
              <a:rPr lang="it-IT" sz="3600" b="1" dirty="0" smtClean="0">
                <a:solidFill>
                  <a:srgbClr val="FFC000"/>
                </a:solidFill>
                <a:sym typeface="Wingdings" pitchFamily="2" charset="2"/>
              </a:rPr>
              <a:t> 6000 UI 12000 UI)</a:t>
            </a:r>
          </a:p>
          <a:p>
            <a:pPr marL="0" indent="0" algn="r">
              <a:buNone/>
            </a:pPr>
            <a:r>
              <a:rPr lang="it-IT" sz="3600" dirty="0" smtClean="0">
                <a:solidFill>
                  <a:schemeClr val="tx1">
                    <a:lumMod val="75000"/>
                  </a:schemeClr>
                </a:solidFill>
                <a:sym typeface="Wingdings" pitchFamily="2" charset="2"/>
              </a:rPr>
              <a:t>                                   </a:t>
            </a:r>
            <a:r>
              <a:rPr lang="it-IT" sz="3600" dirty="0" smtClean="0">
                <a:solidFill>
                  <a:schemeClr val="tx1">
                    <a:lumMod val="75000"/>
                  </a:schemeClr>
                </a:solidFill>
              </a:rPr>
              <a:t>                                         </a:t>
            </a:r>
            <a:r>
              <a:rPr lang="it-IT" sz="3600" b="1" dirty="0" smtClean="0">
                <a:solidFill>
                  <a:schemeClr val="tx1">
                    <a:lumMod val="75000"/>
                  </a:schemeClr>
                </a:solidFill>
              </a:rPr>
              <a:t>                        </a:t>
            </a:r>
          </a:p>
          <a:p>
            <a:pPr marL="0" indent="0" algn="r">
              <a:buNone/>
            </a:pPr>
            <a:r>
              <a:rPr lang="it-IT" sz="3600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it-IT" sz="3600" b="1" dirty="0" smtClean="0">
                <a:solidFill>
                  <a:schemeClr val="tx1">
                    <a:lumMod val="75000"/>
                  </a:schemeClr>
                </a:solidFill>
              </a:rPr>
              <a:t>               </a:t>
            </a:r>
            <a:r>
              <a:rPr lang="it-IT" sz="3600" dirty="0" smtClean="0">
                <a:solidFill>
                  <a:schemeClr val="tx1">
                    <a:lumMod val="75000"/>
                  </a:schemeClr>
                </a:solidFill>
              </a:rPr>
              <a:t>                    A 9 mesi dalla diagnosi  STOP Eparina</a:t>
            </a:r>
            <a:r>
              <a:rPr lang="it-IT" sz="3600" dirty="0" smtClean="0">
                <a:sym typeface="Wingdings" pitchFamily="2" charset="2"/>
              </a:rPr>
              <a:t></a:t>
            </a:r>
          </a:p>
          <a:p>
            <a:pPr marL="0" indent="0" algn="r">
              <a:buNone/>
            </a:pPr>
            <a:r>
              <a:rPr lang="it-IT" sz="3600" dirty="0" smtClean="0">
                <a:sym typeface="Wingdings" pitchFamily="2" charset="2"/>
              </a:rPr>
              <a:t>Parziale ricanalizzazione dei seni venosi</a:t>
            </a:r>
          </a:p>
          <a:p>
            <a:pPr marL="0" indent="0" algn="r">
              <a:buNone/>
            </a:pPr>
            <a:r>
              <a:rPr lang="it-IT" sz="3600" dirty="0" smtClean="0">
                <a:sym typeface="Wingdings" pitchFamily="2" charset="2"/>
              </a:rPr>
              <a:t>Non complicanze emorragiche</a:t>
            </a:r>
          </a:p>
          <a:p>
            <a:pPr marL="0" indent="0" algn="r">
              <a:buNone/>
            </a:pPr>
            <a:r>
              <a:rPr lang="it-IT" sz="3600" dirty="0" smtClean="0">
                <a:sym typeface="Wingdings" pitchFamily="2" charset="2"/>
              </a:rPr>
              <a:t>Non deficit neurologici</a:t>
            </a:r>
          </a:p>
          <a:p>
            <a:pPr marL="0" indent="0" algn="r">
              <a:buNone/>
            </a:pPr>
            <a:endParaRPr lang="it-IT" sz="3600" dirty="0" smtClean="0">
              <a:sym typeface="Wingdings" pitchFamily="2" charset="2"/>
            </a:endParaRPr>
          </a:p>
          <a:p>
            <a:pPr marL="0" indent="0">
              <a:buNone/>
            </a:pPr>
            <a:endParaRPr lang="it-IT" sz="3000" dirty="0" smtClean="0"/>
          </a:p>
          <a:p>
            <a:pPr marL="0" indent="0">
              <a:buNone/>
            </a:pP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4098" name="AutoShape 2" descr="Image result for creteri espghan celiach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9458" name="Picture 2" descr="Rela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202" y="3472193"/>
            <a:ext cx="2925745" cy="2414304"/>
          </a:xfrm>
          <a:prstGeom prst="rect">
            <a:avLst/>
          </a:prstGeom>
          <a:noFill/>
        </p:spPr>
      </p:pic>
      <p:grpSp>
        <p:nvGrpSpPr>
          <p:cNvPr id="13" name="Gruppo 12"/>
          <p:cNvGrpSpPr/>
          <p:nvPr/>
        </p:nvGrpSpPr>
        <p:grpSpPr>
          <a:xfrm>
            <a:off x="662143" y="425669"/>
            <a:ext cx="10074165" cy="636789"/>
            <a:chOff x="788276" y="394138"/>
            <a:chExt cx="10074165" cy="636789"/>
          </a:xfrm>
        </p:grpSpPr>
        <p:cxnSp>
          <p:nvCxnSpPr>
            <p:cNvPr id="15" name="Connettore 2 14"/>
            <p:cNvCxnSpPr/>
            <p:nvPr/>
          </p:nvCxnSpPr>
          <p:spPr>
            <a:xfrm flipH="1">
              <a:off x="1967951" y="514093"/>
              <a:ext cx="13251" cy="516834"/>
            </a:xfrm>
            <a:prstGeom prst="straightConnector1">
              <a:avLst/>
            </a:prstGeom>
            <a:ln w="57150">
              <a:solidFill>
                <a:schemeClr val="accent5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asellaDiTesto 15"/>
            <p:cNvSpPr txBox="1"/>
            <p:nvPr/>
          </p:nvSpPr>
          <p:spPr>
            <a:xfrm>
              <a:off x="788276" y="504504"/>
              <a:ext cx="10074165" cy="52322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it-IT" sz="2800" dirty="0" err="1" smtClean="0"/>
                <a:t>Lab</a:t>
              </a:r>
              <a:r>
                <a:rPr lang="it-IT" sz="2800" dirty="0" smtClean="0"/>
                <a:t>:      valori piastrinici,  INR allungato,       Fibrinogeno</a:t>
              </a:r>
              <a:endParaRPr lang="it-IT" sz="2800" dirty="0"/>
            </a:p>
          </p:txBody>
        </p:sp>
        <p:cxnSp>
          <p:nvCxnSpPr>
            <p:cNvPr id="17" name="Connettore 2 16"/>
            <p:cNvCxnSpPr/>
            <p:nvPr/>
          </p:nvCxnSpPr>
          <p:spPr>
            <a:xfrm>
              <a:off x="7551685" y="394138"/>
              <a:ext cx="2517" cy="573727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2 17"/>
            <p:cNvCxnSpPr/>
            <p:nvPr/>
          </p:nvCxnSpPr>
          <p:spPr>
            <a:xfrm>
              <a:off x="1839307" y="436179"/>
              <a:ext cx="2517" cy="573727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76706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Leucemia e </a:t>
            </a:r>
            <a:r>
              <a:rPr lang="it-IT" dirty="0" err="1" smtClean="0"/>
              <a:t>Coagulopatia</a:t>
            </a:r>
            <a:r>
              <a:rPr lang="it-IT" dirty="0" smtClean="0"/>
              <a:t>: </a:t>
            </a:r>
            <a:br>
              <a:rPr lang="it-IT" dirty="0" smtClean="0"/>
            </a:br>
            <a:r>
              <a:rPr lang="it-IT" dirty="0" smtClean="0"/>
              <a:t>una coppia da temere</a:t>
            </a:r>
            <a:endParaRPr lang="it-IT" dirty="0"/>
          </a:p>
        </p:txBody>
      </p:sp>
      <p:sp>
        <p:nvSpPr>
          <p:cNvPr id="11" name="Segnaposto contenuto 10"/>
          <p:cNvSpPr>
            <a:spLocks noGrp="1"/>
          </p:cNvSpPr>
          <p:nvPr>
            <p:ph idx="1"/>
          </p:nvPr>
        </p:nvSpPr>
        <p:spPr>
          <a:xfrm>
            <a:off x="609599" y="1646236"/>
            <a:ext cx="11183007" cy="5211763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it-IT" sz="2800" dirty="0" smtClean="0"/>
              <a:t>                      </a:t>
            </a:r>
          </a:p>
          <a:p>
            <a:pPr algn="r">
              <a:buNone/>
            </a:pPr>
            <a:endParaRPr lang="it-IT" sz="2800" dirty="0" smtClean="0"/>
          </a:p>
          <a:p>
            <a:pPr algn="r">
              <a:buNone/>
            </a:pPr>
            <a:endParaRPr lang="it-IT" sz="2800" dirty="0" smtClean="0"/>
          </a:p>
          <a:p>
            <a:pPr marL="0"/>
            <a:r>
              <a:rPr lang="it-IT" sz="2800" dirty="0" smtClean="0"/>
              <a:t>La </a:t>
            </a:r>
            <a:r>
              <a:rPr lang="it-IT" sz="2800" dirty="0" err="1" smtClean="0"/>
              <a:t>coagulopatia</a:t>
            </a:r>
            <a:r>
              <a:rPr lang="it-IT" sz="2800" dirty="0" smtClean="0"/>
              <a:t> in corso di LAP può presentarsi con manifestazione trombotica endocranica (rara </a:t>
            </a:r>
            <a:r>
              <a:rPr lang="it-IT" sz="2800" dirty="0" smtClean="0"/>
              <a:t>!)</a:t>
            </a:r>
            <a:endParaRPr lang="it-IT" sz="2800" dirty="0" smtClean="0"/>
          </a:p>
          <a:p>
            <a:pPr marL="0" indent="0">
              <a:buNone/>
            </a:pPr>
            <a:endParaRPr lang="it-IT" sz="1200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0"/>
            <a:r>
              <a:rPr lang="it-IT" sz="2800" dirty="0" smtClean="0">
                <a:solidFill>
                  <a:srgbClr val="FFC000"/>
                </a:solidFill>
              </a:rPr>
              <a:t>In </a:t>
            </a:r>
            <a:r>
              <a:rPr lang="it-IT" sz="2800" dirty="0" smtClean="0">
                <a:solidFill>
                  <a:srgbClr val="FFC000"/>
                </a:solidFill>
              </a:rPr>
              <a:t>caso </a:t>
            </a:r>
            <a:r>
              <a:rPr lang="it-IT" sz="2800" dirty="0" smtClean="0">
                <a:solidFill>
                  <a:srgbClr val="FFC000"/>
                </a:solidFill>
              </a:rPr>
              <a:t>di </a:t>
            </a:r>
            <a:r>
              <a:rPr lang="it-IT" sz="2800" dirty="0" smtClean="0">
                <a:solidFill>
                  <a:srgbClr val="FFC000"/>
                </a:solidFill>
              </a:rPr>
              <a:t>leucemia e CID </a:t>
            </a:r>
            <a:r>
              <a:rPr lang="it-IT" sz="2800" dirty="0" smtClean="0">
                <a:solidFill>
                  <a:srgbClr val="FFC000"/>
                </a:solidFill>
              </a:rPr>
              <a:t>con trombosi, un quadro clinico grave </a:t>
            </a:r>
            <a:r>
              <a:rPr lang="it-IT" sz="2800" dirty="0" smtClean="0">
                <a:solidFill>
                  <a:srgbClr val="FFC000"/>
                </a:solidFill>
              </a:rPr>
              <a:t>può </a:t>
            </a:r>
            <a:r>
              <a:rPr lang="it-IT" sz="2800" dirty="0" smtClean="0">
                <a:solidFill>
                  <a:srgbClr val="FFC000"/>
                </a:solidFill>
              </a:rPr>
              <a:t>comunque richiedere</a:t>
            </a:r>
            <a:r>
              <a:rPr lang="it-IT" sz="2800" dirty="0" smtClean="0">
                <a:solidFill>
                  <a:srgbClr val="FFC000"/>
                </a:solidFill>
              </a:rPr>
              <a:t> </a:t>
            </a:r>
            <a:r>
              <a:rPr lang="it-IT" sz="2800" dirty="0" smtClean="0">
                <a:solidFill>
                  <a:srgbClr val="FFC000"/>
                </a:solidFill>
              </a:rPr>
              <a:t>l’avvio di una terapia </a:t>
            </a:r>
            <a:r>
              <a:rPr lang="it-IT" sz="2800" dirty="0" smtClean="0">
                <a:solidFill>
                  <a:srgbClr val="FFC000"/>
                </a:solidFill>
              </a:rPr>
              <a:t>anticoagulante monitorando attentamente l’eventuale sviluppo di emorragie.</a:t>
            </a:r>
            <a:endParaRPr lang="it-IT" sz="2800" dirty="0" smtClean="0">
              <a:solidFill>
                <a:srgbClr val="FFC000"/>
              </a:solidFill>
            </a:endParaRPr>
          </a:p>
          <a:p>
            <a:pPr marL="0">
              <a:buNone/>
            </a:pPr>
            <a:r>
              <a:rPr lang="it-IT" sz="2800" dirty="0" smtClean="0">
                <a:solidFill>
                  <a:srgbClr val="FFC000"/>
                </a:solidFill>
              </a:rPr>
              <a:t>                     </a:t>
            </a:r>
            <a:endParaRPr lang="it-IT" sz="2800" dirty="0">
              <a:solidFill>
                <a:srgbClr val="FFC000"/>
              </a:solidFill>
            </a:endParaRPr>
          </a:p>
        </p:txBody>
      </p:sp>
      <p:pic>
        <p:nvPicPr>
          <p:cNvPr id="18434" name="Picture 2" descr="Image result for take home mess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373" y="204949"/>
            <a:ext cx="3048634" cy="2801281"/>
          </a:xfrm>
          <a:prstGeom prst="rect">
            <a:avLst/>
          </a:prstGeom>
          <a:noFill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 r="14585" b="4213"/>
          <a:stretch>
            <a:fillRect/>
          </a:stretch>
        </p:blipFill>
        <p:spPr bwMode="auto">
          <a:xfrm>
            <a:off x="7851226" y="1590904"/>
            <a:ext cx="1890677" cy="758157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ssia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Galassi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alassi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1171</TotalTime>
  <Words>176</Words>
  <Application>Microsoft Office PowerPoint</Application>
  <PresentationFormat>Personalizzato</PresentationFormat>
  <Paragraphs>37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Galassia</vt:lpstr>
      <vt:lpstr>Leucemia e Coagulopatia: una coppia da temere</vt:lpstr>
      <vt:lpstr>Alisia 15 anni</vt:lpstr>
      <vt:lpstr>  CID a Manifestazione Trombotica Endocranica</vt:lpstr>
      <vt:lpstr>Leucemia e Coagulopatia:  una coppia da temere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Celiachia e invaginazione intestinale: casualità o causa-effetto?</dc:title>
  <dc:creator>Diamanti Antonella</dc:creator>
  <cp:lastModifiedBy>Utente Windows</cp:lastModifiedBy>
  <cp:revision>75</cp:revision>
  <dcterms:created xsi:type="dcterms:W3CDTF">2019-04-05T14:37:04Z</dcterms:created>
  <dcterms:modified xsi:type="dcterms:W3CDTF">2019-05-07T18:24:30Z</dcterms:modified>
</cp:coreProperties>
</file>