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6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0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8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15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27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2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04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62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76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60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04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2FE45-2196-4BA7-9682-31B9E53E0C0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DB6A-7940-4C9F-80AA-6D9CCEC2E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22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Polmonite e non solo…</a:t>
            </a:r>
            <a:endParaRPr lang="it-IT" sz="60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19872" y="4941168"/>
            <a:ext cx="5544616" cy="17526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Carmela Gerarda Luana RAFFAELE</a:t>
            </a: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Specializzanda </a:t>
            </a: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Università «Sapienza» di Roma 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05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28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Beatrice, 8 anni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1080120"/>
          </a:xfrm>
        </p:spPr>
        <p:txBody>
          <a:bodyPr>
            <a:normAutofit/>
          </a:bodyPr>
          <a:lstStyle/>
          <a:p>
            <a:r>
              <a:rPr lang="it-IT" sz="3000" dirty="0" smtClean="0"/>
              <a:t>Febbre </a:t>
            </a:r>
            <a:r>
              <a:rPr lang="it-IT" sz="3000" dirty="0" smtClean="0"/>
              <a:t>da 5 giorni + </a:t>
            </a:r>
            <a:r>
              <a:rPr lang="it-IT" sz="3000" dirty="0" err="1" smtClean="0"/>
              <a:t>faringodinia</a:t>
            </a:r>
            <a:r>
              <a:rPr lang="it-IT" sz="3000" dirty="0" smtClean="0"/>
              <a:t> + astenia + eruzione cutanea da 2 giorni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060848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Eruzione maculo-papulare con elementi tendenti alla </a:t>
            </a:r>
            <a:r>
              <a:rPr lang="it-IT" sz="2400" dirty="0" smtClean="0"/>
              <a:t>confluenza (volto</a:t>
            </a:r>
            <a:r>
              <a:rPr lang="it-IT" sz="2400" dirty="0"/>
              <a:t>, tronco, </a:t>
            </a:r>
            <a:r>
              <a:rPr lang="it-IT" sz="2400" dirty="0" smtClean="0"/>
              <a:t>arti, palmi mani </a:t>
            </a:r>
            <a:r>
              <a:rPr lang="it-IT" sz="2400" dirty="0"/>
              <a:t>e piante </a:t>
            </a:r>
            <a:r>
              <a:rPr lang="it-IT" sz="2400" dirty="0" smtClean="0"/>
              <a:t>piedi)</a:t>
            </a:r>
          </a:p>
          <a:p>
            <a:endParaRPr lang="it-IT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NO </a:t>
            </a:r>
            <a:r>
              <a:rPr lang="it-IT" sz="2400" dirty="0" err="1" smtClean="0"/>
              <a:t>mucosite</a:t>
            </a:r>
            <a:endParaRPr lang="it-IT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r="17251" b="34698"/>
          <a:stretch/>
        </p:blipFill>
        <p:spPr bwMode="auto">
          <a:xfrm>
            <a:off x="5220072" y="2140038"/>
            <a:ext cx="3642021" cy="412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75556" y="4801280"/>
            <a:ext cx="4284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 smtClean="0"/>
              <a:t>GB </a:t>
            </a:r>
            <a:r>
              <a:rPr lang="it-IT" sz="2400" dirty="0"/>
              <a:t>2240(N 31,8%, L 53,9%), </a:t>
            </a:r>
            <a:r>
              <a:rPr lang="it-IT" sz="2400" dirty="0" err="1"/>
              <a:t>Hb</a:t>
            </a:r>
            <a:r>
              <a:rPr lang="it-IT" sz="2400" dirty="0"/>
              <a:t> 12,7 g/dl, PLT 152.000, PCR 0,01 mg/dl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400" dirty="0"/>
              <a:t>AST 84 U/L, ALT 115 U/L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6813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277" y="1052736"/>
            <a:ext cx="8856984" cy="2304256"/>
          </a:xfrm>
        </p:spPr>
        <p:txBody>
          <a:bodyPr/>
          <a:lstStyle/>
          <a:p>
            <a:r>
              <a:rPr lang="it-IT" b="1" dirty="0" err="1" smtClean="0"/>
              <a:t>Rx</a:t>
            </a:r>
            <a:r>
              <a:rPr lang="it-IT" b="1" dirty="0" smtClean="0"/>
              <a:t> torace</a:t>
            </a:r>
            <a:r>
              <a:rPr lang="it-IT" dirty="0" smtClean="0"/>
              <a:t>: diffuso ispessimento peribronchiale  e sfumato addensamento sede </a:t>
            </a:r>
            <a:r>
              <a:rPr lang="it-IT" dirty="0" smtClean="0"/>
              <a:t>basale </a:t>
            </a:r>
            <a:r>
              <a:rPr lang="it-IT" dirty="0" err="1" smtClean="0"/>
              <a:t>sn</a:t>
            </a:r>
            <a:endParaRPr lang="it-IT" dirty="0" smtClean="0"/>
          </a:p>
          <a:p>
            <a:r>
              <a:rPr lang="it-IT" b="1" dirty="0" smtClean="0"/>
              <a:t>Sierologia </a:t>
            </a:r>
            <a:r>
              <a:rPr lang="it-IT" b="1" dirty="0" smtClean="0"/>
              <a:t>EBV </a:t>
            </a:r>
            <a:r>
              <a:rPr lang="it-IT" b="1" dirty="0" smtClean="0"/>
              <a:t>e </a:t>
            </a:r>
            <a:r>
              <a:rPr lang="it-IT" b="1" dirty="0" smtClean="0"/>
              <a:t>CMV</a:t>
            </a:r>
            <a:r>
              <a:rPr lang="it-IT" dirty="0"/>
              <a:t> </a:t>
            </a:r>
            <a:r>
              <a:rPr lang="it-IT" dirty="0" smtClean="0"/>
              <a:t>: </a:t>
            </a:r>
            <a:r>
              <a:rPr lang="it-IT" dirty="0" smtClean="0"/>
              <a:t>negativa</a:t>
            </a:r>
            <a:endParaRPr lang="it-IT" dirty="0" smtClean="0"/>
          </a:p>
          <a:p>
            <a:r>
              <a:rPr lang="it-IT" b="1" dirty="0" smtClean="0"/>
              <a:t>Sierologia per </a:t>
            </a:r>
            <a:r>
              <a:rPr lang="it-IT" b="1" dirty="0" err="1" smtClean="0"/>
              <a:t>Mycoplasma</a:t>
            </a:r>
            <a:r>
              <a:rPr lang="it-IT" b="1" dirty="0" smtClean="0"/>
              <a:t> </a:t>
            </a:r>
            <a:r>
              <a:rPr lang="it-IT" b="1" dirty="0" err="1" smtClean="0"/>
              <a:t>Pneumoniae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it-IT" dirty="0" err="1" smtClean="0"/>
              <a:t>IgM</a:t>
            </a:r>
            <a:r>
              <a:rPr lang="it-IT" dirty="0" smtClean="0"/>
              <a:t> 2,6</a:t>
            </a:r>
            <a:endParaRPr lang="it-IT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Beatrice, 8 anni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8609" y="4137465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3200" dirty="0"/>
              <a:t>Inizia </a:t>
            </a:r>
            <a:r>
              <a:rPr lang="it-IT" sz="3200" dirty="0" err="1"/>
              <a:t>Claritromicina</a:t>
            </a:r>
            <a:r>
              <a:rPr lang="it-IT" sz="3200" dirty="0"/>
              <a:t> per </a:t>
            </a:r>
            <a:r>
              <a:rPr lang="it-IT" sz="3200" dirty="0" err="1"/>
              <a:t>os</a:t>
            </a:r>
            <a:endParaRPr lang="it-IT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3200" dirty="0" smtClean="0"/>
              <a:t>Desquamazione</a:t>
            </a:r>
          </a:p>
          <a:p>
            <a:r>
              <a:rPr lang="it-IT" sz="3200" dirty="0" smtClean="0"/>
              <a:t> 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8" r="30506" b="21571"/>
          <a:stretch/>
        </p:blipFill>
        <p:spPr bwMode="auto">
          <a:xfrm>
            <a:off x="5508103" y="3851564"/>
            <a:ext cx="3386515" cy="27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3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	</a:t>
            </a:r>
          </a:p>
          <a:p>
            <a:pPr marL="0" indent="0" algn="ctr">
              <a:buNone/>
            </a:pPr>
            <a:r>
              <a:rPr lang="it-IT" sz="4800" dirty="0" err="1" smtClean="0">
                <a:solidFill>
                  <a:srgbClr val="0070C0"/>
                </a:solidFill>
              </a:rPr>
              <a:t>Mycoplasma</a:t>
            </a:r>
            <a:r>
              <a:rPr lang="it-IT" sz="4800" dirty="0" smtClean="0">
                <a:solidFill>
                  <a:srgbClr val="0070C0"/>
                </a:solidFill>
              </a:rPr>
              <a:t> </a:t>
            </a:r>
            <a:r>
              <a:rPr lang="it-IT" sz="4800" dirty="0" err="1" smtClean="0">
                <a:solidFill>
                  <a:srgbClr val="0070C0"/>
                </a:solidFill>
              </a:rPr>
              <a:t>pneumoniae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 rot="1703197">
            <a:off x="2556952" y="1757004"/>
            <a:ext cx="555320" cy="3308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9871396">
            <a:off x="5875255" y="1735125"/>
            <a:ext cx="555320" cy="3307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55576" y="4838961"/>
            <a:ext cx="30243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Coinvolgimento polmonare:</a:t>
            </a:r>
          </a:p>
          <a:p>
            <a:r>
              <a:rPr lang="it-IT" sz="3200" dirty="0" smtClean="0"/>
              <a:t>30 - 40 % CAP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46714" y="4838961"/>
            <a:ext cx="3092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Coinvolgimento </a:t>
            </a:r>
          </a:p>
          <a:p>
            <a:r>
              <a:rPr lang="it-IT" sz="3200" dirty="0" smtClean="0"/>
              <a:t>extra-polmonare:</a:t>
            </a:r>
          </a:p>
          <a:p>
            <a:pPr marL="285750" indent="-285750">
              <a:buFontTx/>
              <a:buChar char="-"/>
            </a:pPr>
            <a:r>
              <a:rPr lang="it-IT" sz="3200" dirty="0" smtClean="0"/>
              <a:t>Cute</a:t>
            </a:r>
            <a:r>
              <a:rPr lang="it-IT" sz="3200" dirty="0"/>
              <a:t> </a:t>
            </a:r>
            <a:r>
              <a:rPr lang="it-IT" sz="3200" dirty="0" smtClean="0"/>
              <a:t>(25 -33 %)</a:t>
            </a:r>
          </a:p>
        </p:txBody>
      </p:sp>
    </p:spTree>
    <p:extLst>
      <p:ext uri="{BB962C8B-B14F-4D97-AF65-F5344CB8AC3E}">
        <p14:creationId xmlns:p14="http://schemas.microsoft.com/office/powerpoint/2010/main" val="1857339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132</Words>
  <Application>Microsoft Office PowerPoint</Application>
  <PresentationFormat>Presentazione su schermo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Polmonite e non solo…</vt:lpstr>
      <vt:lpstr>Beatrice, 8 anni </vt:lpstr>
      <vt:lpstr>Beatrice, 8 anni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11</cp:revision>
  <dcterms:created xsi:type="dcterms:W3CDTF">2019-05-13T14:20:19Z</dcterms:created>
  <dcterms:modified xsi:type="dcterms:W3CDTF">2019-05-13T17:42:44Z</dcterms:modified>
</cp:coreProperties>
</file>