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3" r:id="rId3"/>
    <p:sldId id="266" r:id="rId4"/>
    <p:sldId id="267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485D7-DF68-4084-9330-E165E5ECDB1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6F7D3-CAFF-46EA-9EFA-F840FB9916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253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FB5897-9FAD-48D7-84E2-EC448730E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B0389D-A763-4405-AC47-2AC7BA6B7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1578F9-98D9-4C7B-9C19-13BA2BFE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E6FBA7-A56D-46F1-89A5-047C4B1B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BBA92F-C2B3-4299-A1EC-98B9A5A23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79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F15DC3-8259-4DD6-8902-4213CC72A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E3F2B8-C222-433E-9ED7-036EFA578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95AB61-77BC-4BDE-998A-7F740BEA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2B834B-48D5-4264-95C2-D0BD7544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F16063-0B4F-4D36-A51F-F3424A44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56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4979B78-7DB5-4BAA-9E9C-783967F3F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2F7912-90A3-4809-A79D-0000FD14C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7446CE-1C4B-4BFB-96AE-9220E234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34C3AF-7754-437A-8545-F2687599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DC4443-0796-4EC0-8837-E63FB5A0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01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B85A5E-282C-459E-96C8-BFD5FBE3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F21ED-F16C-47D1-B329-08A234061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A3E66B-ED2E-41D3-8201-45FC0DA4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638894-7E03-457B-9C81-4199922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317A48-43C4-43B7-852E-E1F76B440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13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D8E75-4BC6-42B2-B7C8-66A1EDACF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647834-CE9B-470D-A1C5-6607BB9BE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6B88B7-E151-443A-8F82-8C4CD785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58EAA2-6166-472F-811F-54584C9D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E3D157-D0A6-4C5A-891E-C4C129DC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80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FF7D8-2D3E-4E00-AD54-CEB64A8C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3B2CF0-0E59-45B8-A685-D07254BFE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7205D4A-6951-4A99-8FFB-1DB72A0A5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676FDD-101F-4830-B82E-E18E3C8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2347D-16D9-4A08-8911-0500D6D5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26527C-1A89-497D-B29D-7259847C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93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9A7207-ACE1-4E82-BE65-C4B83FF2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FFD698-94C8-4943-BDEC-E4A763746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5649D0-8EF6-4810-A3C3-17E4E80FC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F3D16B1-E510-415A-B491-C6941A3C4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082C15-C4ED-43F6-A6CA-654BCC00B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187BCD7-6CF0-4242-B60D-DF164C7DA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54B12EE-38DC-433B-B237-11F6F711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2C6EE15-953B-4638-8330-434167A8A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76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526B8A-280A-4F51-B29B-0AF3C49A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5938F7-701B-4805-94D5-AADC20A2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E093EA8-EEF2-4B5A-B33D-660502CD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E780463-1DBD-4469-AEAC-C9F054D3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41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98EF56-E4BE-4047-A1AB-6496B4FD9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8FB2D2B-0B76-4741-813E-A5679368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7D5A92-CEEB-4105-A2DF-92A0D300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05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E8F514-48AB-4D49-B38E-68C3EEE23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BAC02D-6381-4ED4-94DA-8BF296A86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14D0D3-9249-44C9-A3A6-4FE7A0D4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765701-B1B7-42DC-9F1A-8C9AF1C9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FD791A-689F-4487-8CC7-CB1E22E06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4E115C-A285-4A5F-AA65-231C7C4F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49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7704D-6C69-40EE-9E8F-A53A3397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FF062A7-23D7-4FCC-AC8C-B1437BBD8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428B1B-643B-4554-BCD2-B8EB5E739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3E59EE-BFDC-4204-9FFE-587726760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23F5E2-F07E-4F4F-9DEA-111050C2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3F6022-0B9F-4CC6-8982-3CE1C119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70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B19B6BD-8CC3-49F9-8AB3-3C1DB7E9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9347CE-5411-46E5-AEB8-D9CC895E0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76A153-E8A5-4130-975C-E92105392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2B33-54C2-4850-BDE1-04A59D325BC9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E8FE6E-B6FB-42E0-8C0F-E97A99B1B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4496FD-1764-4DB7-902B-2846CE581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FF85A-30A5-4C0E-BFA1-5E68FC400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05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F2BA1E-D8A5-432D-AFB2-094062BA4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868" y="-416560"/>
            <a:ext cx="9144000" cy="2387600"/>
          </a:xfrm>
        </p:spPr>
        <p:txBody>
          <a:bodyPr/>
          <a:lstStyle/>
          <a:p>
            <a:r>
              <a:rPr lang="it-IT" b="1" i="1" dirty="0"/>
              <a:t>Afte ed ematuria… tale madre tale figlia</a:t>
            </a:r>
            <a:endParaRPr lang="en-US" b="1" i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4B1DCE2-DCD1-40E0-B0E5-571A4F85F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89" y="2094099"/>
            <a:ext cx="2857500" cy="347662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B06A5723-5BE4-4E07-A822-8FEFFCE2D56D}"/>
              </a:ext>
            </a:extLst>
          </p:cNvPr>
          <p:cNvSpPr txBox="1"/>
          <p:nvPr/>
        </p:nvSpPr>
        <p:spPr>
          <a:xfrm>
            <a:off x="8671304" y="5903259"/>
            <a:ext cx="32541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Stefano Pintaldi</a:t>
            </a:r>
          </a:p>
          <a:p>
            <a:pPr algn="ctr"/>
            <a:r>
              <a:rPr lang="it-IT" dirty="0"/>
              <a:t>Università degli Studi di Trieste</a:t>
            </a:r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D94E786-40EE-437F-B231-B1C6F0E4B04E}"/>
              </a:ext>
            </a:extLst>
          </p:cNvPr>
          <p:cNvSpPr txBox="1"/>
          <p:nvPr/>
        </p:nvSpPr>
        <p:spPr>
          <a:xfrm>
            <a:off x="4264767" y="3047581"/>
            <a:ext cx="5430562" cy="1569660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Malattia di </a:t>
            </a:r>
            <a:r>
              <a:rPr lang="it-IT" sz="3200" b="1" dirty="0" err="1"/>
              <a:t>Behçet</a:t>
            </a:r>
            <a:endParaRPr lang="it-IT" sz="3200" b="1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3200" dirty="0"/>
              <a:t>Può interessare il RENE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3200" dirty="0"/>
              <a:t>Può essere EREDITARIA</a:t>
            </a:r>
          </a:p>
        </p:txBody>
      </p:sp>
    </p:spTree>
    <p:extLst>
      <p:ext uri="{BB962C8B-B14F-4D97-AF65-F5344CB8AC3E}">
        <p14:creationId xmlns:p14="http://schemas.microsoft.com/office/powerpoint/2010/main" val="220158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1F7E8DD1-507A-47A9-99E2-5CA979524E2B}"/>
              </a:ext>
            </a:extLst>
          </p:cNvPr>
          <p:cNvSpPr/>
          <p:nvPr/>
        </p:nvSpPr>
        <p:spPr>
          <a:xfrm>
            <a:off x="104502" y="2759624"/>
            <a:ext cx="11991697" cy="92410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41EE294-C384-4EF1-B71D-4FF0FBD69D1A}"/>
              </a:ext>
            </a:extLst>
          </p:cNvPr>
          <p:cNvSpPr txBox="1"/>
          <p:nvPr/>
        </p:nvSpPr>
        <p:spPr>
          <a:xfrm>
            <a:off x="9583339" y="201364"/>
            <a:ext cx="2307102" cy="461665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Matilde, 11 anni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85C2984-E0D9-4B18-AD89-748E7FD58D6E}"/>
              </a:ext>
            </a:extLst>
          </p:cNvPr>
          <p:cNvSpPr txBox="1"/>
          <p:nvPr/>
        </p:nvSpPr>
        <p:spPr>
          <a:xfrm>
            <a:off x="463399" y="1889672"/>
            <a:ext cx="1667435" cy="83099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Porpora </a:t>
            </a:r>
            <a:r>
              <a:rPr lang="it-IT" sz="2400" dirty="0" err="1"/>
              <a:t>vasculitica</a:t>
            </a:r>
            <a:endParaRPr lang="it-IT" sz="2400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140D5BB-956B-4E8B-94FA-420AB2D4DD1E}"/>
              </a:ext>
            </a:extLst>
          </p:cNvPr>
          <p:cNvSpPr txBox="1"/>
          <p:nvPr/>
        </p:nvSpPr>
        <p:spPr>
          <a:xfrm>
            <a:off x="256904" y="3017531"/>
            <a:ext cx="69155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2016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A657846-1D36-4852-98CD-0B77BD2F2ABE}"/>
              </a:ext>
            </a:extLst>
          </p:cNvPr>
          <p:cNvSpPr txBox="1"/>
          <p:nvPr/>
        </p:nvSpPr>
        <p:spPr>
          <a:xfrm>
            <a:off x="3822549" y="3041730"/>
            <a:ext cx="69155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2017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3EC6107F-FD5E-4A0A-90EB-272C5700E363}"/>
              </a:ext>
            </a:extLst>
          </p:cNvPr>
          <p:cNvSpPr txBox="1"/>
          <p:nvPr/>
        </p:nvSpPr>
        <p:spPr>
          <a:xfrm>
            <a:off x="7388194" y="3050750"/>
            <a:ext cx="69155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2018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507A876C-FE70-46BC-9323-F6117EA32A75}"/>
              </a:ext>
            </a:extLst>
          </p:cNvPr>
          <p:cNvSpPr txBox="1"/>
          <p:nvPr/>
        </p:nvSpPr>
        <p:spPr>
          <a:xfrm>
            <a:off x="10872904" y="3041730"/>
            <a:ext cx="69155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2019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2E493686-C0A8-4F06-8E16-A397D8D43125}"/>
              </a:ext>
            </a:extLst>
          </p:cNvPr>
          <p:cNvSpPr txBox="1"/>
          <p:nvPr/>
        </p:nvSpPr>
        <p:spPr>
          <a:xfrm>
            <a:off x="2953836" y="3654566"/>
            <a:ext cx="2112655" cy="83099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Invaginazione intestinale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91FE36DC-FFCE-4A36-9030-2DA3DF87E750}"/>
              </a:ext>
            </a:extLst>
          </p:cNvPr>
          <p:cNvSpPr txBox="1"/>
          <p:nvPr/>
        </p:nvSpPr>
        <p:spPr>
          <a:xfrm>
            <a:off x="5142461" y="2099425"/>
            <a:ext cx="1807459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Aftosi orale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AAFF013-B646-487C-82EC-6FEF42653963}"/>
              </a:ext>
            </a:extLst>
          </p:cNvPr>
          <p:cNvSpPr txBox="1"/>
          <p:nvPr/>
        </p:nvSpPr>
        <p:spPr>
          <a:xfrm>
            <a:off x="7441620" y="2125992"/>
            <a:ext cx="2112655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Aftosi genitale</a:t>
            </a:r>
          </a:p>
        </p:txBody>
      </p:sp>
      <p:sp>
        <p:nvSpPr>
          <p:cNvPr id="26" name="Segno di moltiplicazione 25">
            <a:extLst>
              <a:ext uri="{FF2B5EF4-FFF2-40B4-BE49-F238E27FC236}">
                <a16:creationId xmlns:a16="http://schemas.microsoft.com/office/drawing/2014/main" id="{0F99CCA4-9A66-45EB-BDAC-DE64441394B6}"/>
              </a:ext>
            </a:extLst>
          </p:cNvPr>
          <p:cNvSpPr/>
          <p:nvPr/>
        </p:nvSpPr>
        <p:spPr>
          <a:xfrm>
            <a:off x="1003984" y="2656229"/>
            <a:ext cx="691559" cy="666194"/>
          </a:xfrm>
          <a:prstGeom prst="mathMultiply">
            <a:avLst>
              <a:gd name="adj1" fmla="val 1342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Segno di moltiplicazione 37">
            <a:extLst>
              <a:ext uri="{FF2B5EF4-FFF2-40B4-BE49-F238E27FC236}">
                <a16:creationId xmlns:a16="http://schemas.microsoft.com/office/drawing/2014/main" id="{8BF90337-7DDB-425D-8AB2-C8A42EF79F89}"/>
              </a:ext>
            </a:extLst>
          </p:cNvPr>
          <p:cNvSpPr/>
          <p:nvPr/>
        </p:nvSpPr>
        <p:spPr>
          <a:xfrm>
            <a:off x="463399" y="2645479"/>
            <a:ext cx="691559" cy="666194"/>
          </a:xfrm>
          <a:prstGeom prst="mathMultiply">
            <a:avLst>
              <a:gd name="adj1" fmla="val 1342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Segno di moltiplicazione 38">
            <a:extLst>
              <a:ext uri="{FF2B5EF4-FFF2-40B4-BE49-F238E27FC236}">
                <a16:creationId xmlns:a16="http://schemas.microsoft.com/office/drawing/2014/main" id="{858646A1-6419-4B3F-9F99-2999C87321BF}"/>
              </a:ext>
            </a:extLst>
          </p:cNvPr>
          <p:cNvSpPr/>
          <p:nvPr/>
        </p:nvSpPr>
        <p:spPr>
          <a:xfrm>
            <a:off x="1559906" y="2652275"/>
            <a:ext cx="691559" cy="666194"/>
          </a:xfrm>
          <a:prstGeom prst="mathMultiply">
            <a:avLst>
              <a:gd name="adj1" fmla="val 1342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631D743-DBAC-49EF-A8AD-46653E4B389F}"/>
              </a:ext>
            </a:extLst>
          </p:cNvPr>
          <p:cNvSpPr txBox="1"/>
          <p:nvPr/>
        </p:nvSpPr>
        <p:spPr>
          <a:xfrm>
            <a:off x="3032650" y="1857452"/>
            <a:ext cx="1667436" cy="83099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Dolori addominali</a:t>
            </a:r>
          </a:p>
        </p:txBody>
      </p:sp>
      <p:sp>
        <p:nvSpPr>
          <p:cNvPr id="41" name="Freccia angolare in su 40">
            <a:extLst>
              <a:ext uri="{FF2B5EF4-FFF2-40B4-BE49-F238E27FC236}">
                <a16:creationId xmlns:a16="http://schemas.microsoft.com/office/drawing/2014/main" id="{AB471CDA-345A-4C04-BF21-0D306E29CBA4}"/>
              </a:ext>
            </a:extLst>
          </p:cNvPr>
          <p:cNvSpPr/>
          <p:nvPr/>
        </p:nvSpPr>
        <p:spPr>
          <a:xfrm rot="5400000">
            <a:off x="7362431" y="-697362"/>
            <a:ext cx="258970" cy="7030593"/>
          </a:xfrm>
          <a:prstGeom prst="bentUpArrow">
            <a:avLst>
              <a:gd name="adj1" fmla="val 5424"/>
              <a:gd name="adj2" fmla="val 29894"/>
              <a:gd name="adj3" fmla="val 3111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E60DE8B-225A-4DAD-8133-8ABD21510DE6}"/>
              </a:ext>
            </a:extLst>
          </p:cNvPr>
          <p:cNvSpPr txBox="1"/>
          <p:nvPr/>
        </p:nvSpPr>
        <p:spPr>
          <a:xfrm>
            <a:off x="256904" y="3740471"/>
            <a:ext cx="1667436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Ematuria</a:t>
            </a:r>
          </a:p>
        </p:txBody>
      </p:sp>
      <p:sp>
        <p:nvSpPr>
          <p:cNvPr id="45" name="Freccia angolare in su 44">
            <a:extLst>
              <a:ext uri="{FF2B5EF4-FFF2-40B4-BE49-F238E27FC236}">
                <a16:creationId xmlns:a16="http://schemas.microsoft.com/office/drawing/2014/main" id="{22502397-9E8F-48A1-8F07-B5EDF5034C0A}"/>
              </a:ext>
            </a:extLst>
          </p:cNvPr>
          <p:cNvSpPr/>
          <p:nvPr/>
        </p:nvSpPr>
        <p:spPr>
          <a:xfrm rot="5400000" flipH="1">
            <a:off x="6207144" y="-1618775"/>
            <a:ext cx="210620" cy="10447312"/>
          </a:xfrm>
          <a:prstGeom prst="bentUpArrow">
            <a:avLst>
              <a:gd name="adj1" fmla="val 5424"/>
              <a:gd name="adj2" fmla="val 29894"/>
              <a:gd name="adj3" fmla="val 3111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3" name="Immagine 42" descr="Immagine che contiene animale&#10;&#10;Descrizione generata automaticamente">
            <a:extLst>
              <a:ext uri="{FF2B5EF4-FFF2-40B4-BE49-F238E27FC236}">
                <a16:creationId xmlns:a16="http://schemas.microsoft.com/office/drawing/2014/main" id="{1E00BBD2-BF1F-431B-AEE6-C248815B9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145" y="4070065"/>
            <a:ext cx="1541965" cy="2317161"/>
          </a:xfrm>
          <a:prstGeom prst="rect">
            <a:avLst/>
          </a:prstGeom>
        </p:spPr>
      </p:pic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892258E9-BD74-4D14-8E82-A434BC9C73E7}"/>
              </a:ext>
            </a:extLst>
          </p:cNvPr>
          <p:cNvSpPr txBox="1"/>
          <p:nvPr/>
        </p:nvSpPr>
        <p:spPr>
          <a:xfrm>
            <a:off x="9713168" y="3649060"/>
            <a:ext cx="1541965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Pustolosi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88EF5BCA-46C8-40AC-8F09-56D9869F4ADB}"/>
              </a:ext>
            </a:extLst>
          </p:cNvPr>
          <p:cNvSpPr txBox="1"/>
          <p:nvPr/>
        </p:nvSpPr>
        <p:spPr>
          <a:xfrm>
            <a:off x="9994144" y="2111733"/>
            <a:ext cx="1541965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Artralgie</a:t>
            </a: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9C9040CB-F23C-4DD2-B7AB-F86A871401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738" y="4928598"/>
            <a:ext cx="2039745" cy="1703443"/>
          </a:xfrm>
          <a:prstGeom prst="rect">
            <a:avLst/>
          </a:prstGeom>
        </p:spPr>
      </p:pic>
      <p:pic>
        <p:nvPicPr>
          <p:cNvPr id="31" name="Immagine 30" descr="Immagine che contiene rosso, sedendo, tavolo, interni&#10;&#10;Descrizione generata automaticamente">
            <a:extLst>
              <a:ext uri="{FF2B5EF4-FFF2-40B4-BE49-F238E27FC236}">
                <a16:creationId xmlns:a16="http://schemas.microsoft.com/office/drawing/2014/main" id="{6834CCA7-1406-4B0D-AC7C-E7653B67FB9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41" b="7375"/>
          <a:stretch/>
        </p:blipFill>
        <p:spPr>
          <a:xfrm>
            <a:off x="3032650" y="4506992"/>
            <a:ext cx="1541965" cy="1596150"/>
          </a:xfrm>
          <a:prstGeom prst="rect">
            <a:avLst/>
          </a:prstGeom>
        </p:spPr>
      </p:pic>
      <p:pic>
        <p:nvPicPr>
          <p:cNvPr id="42" name="Immagine 41" descr="Immagine che contiene interni, persona, letto, mano&#10;&#10;Descrizione generata automaticamente">
            <a:extLst>
              <a:ext uri="{FF2B5EF4-FFF2-40B4-BE49-F238E27FC236}">
                <a16:creationId xmlns:a16="http://schemas.microsoft.com/office/drawing/2014/main" id="{FD7A6890-6900-4C58-800E-30AB4511CD8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24"/>
          <a:stretch/>
        </p:blipFill>
        <p:spPr>
          <a:xfrm>
            <a:off x="293139" y="218854"/>
            <a:ext cx="2113248" cy="164622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E8B1D9CB-664D-4505-B546-40AB167117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904" y="4258882"/>
            <a:ext cx="2486838" cy="173352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784084D8-4B54-4193-8A7F-6B382F90AC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578" y="516221"/>
            <a:ext cx="1982790" cy="1487093"/>
          </a:xfrm>
          <a:prstGeom prst="rect">
            <a:avLst/>
          </a:prstGeom>
        </p:spPr>
      </p:pic>
      <p:sp>
        <p:nvSpPr>
          <p:cNvPr id="50" name="Freccia angolare in su 49">
            <a:extLst>
              <a:ext uri="{FF2B5EF4-FFF2-40B4-BE49-F238E27FC236}">
                <a16:creationId xmlns:a16="http://schemas.microsoft.com/office/drawing/2014/main" id="{B33522D0-17CE-4977-A075-A7869E3EA702}"/>
              </a:ext>
            </a:extLst>
          </p:cNvPr>
          <p:cNvSpPr/>
          <p:nvPr/>
        </p:nvSpPr>
        <p:spPr>
          <a:xfrm rot="5400000">
            <a:off x="8286273" y="-200534"/>
            <a:ext cx="264535" cy="5787786"/>
          </a:xfrm>
          <a:prstGeom prst="bentUpArrow">
            <a:avLst>
              <a:gd name="adj1" fmla="val 5424"/>
              <a:gd name="adj2" fmla="val 29894"/>
              <a:gd name="adj3" fmla="val 3111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Segno di moltiplicazione 50">
            <a:extLst>
              <a:ext uri="{FF2B5EF4-FFF2-40B4-BE49-F238E27FC236}">
                <a16:creationId xmlns:a16="http://schemas.microsoft.com/office/drawing/2014/main" id="{CD047210-792B-4BB9-90E3-031A1EF9962F}"/>
              </a:ext>
            </a:extLst>
          </p:cNvPr>
          <p:cNvSpPr/>
          <p:nvPr/>
        </p:nvSpPr>
        <p:spPr>
          <a:xfrm>
            <a:off x="8639579" y="2756673"/>
            <a:ext cx="691559" cy="666194"/>
          </a:xfrm>
          <a:prstGeom prst="mathMultiply">
            <a:avLst>
              <a:gd name="adj1" fmla="val 1342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Segno di moltiplicazione 52">
            <a:extLst>
              <a:ext uri="{FF2B5EF4-FFF2-40B4-BE49-F238E27FC236}">
                <a16:creationId xmlns:a16="http://schemas.microsoft.com/office/drawing/2014/main" id="{29A520C3-C6D5-4AD2-892D-41E587578554}"/>
              </a:ext>
            </a:extLst>
          </p:cNvPr>
          <p:cNvSpPr/>
          <p:nvPr/>
        </p:nvSpPr>
        <p:spPr>
          <a:xfrm>
            <a:off x="7852901" y="2752460"/>
            <a:ext cx="691559" cy="666194"/>
          </a:xfrm>
          <a:prstGeom prst="mathMultiply">
            <a:avLst>
              <a:gd name="adj1" fmla="val 1342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A9DF2F9-9EBB-495C-BDEE-33C23E1EE1F1}"/>
              </a:ext>
            </a:extLst>
          </p:cNvPr>
          <p:cNvSpPr txBox="1"/>
          <p:nvPr/>
        </p:nvSpPr>
        <p:spPr>
          <a:xfrm>
            <a:off x="6577460" y="4259273"/>
            <a:ext cx="2919507" cy="114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dirty="0"/>
              <a:t>HLA-B51</a:t>
            </a:r>
            <a:r>
              <a:rPr lang="it-IT" sz="2400" dirty="0"/>
              <a:t> positiva</a:t>
            </a:r>
          </a:p>
          <a:p>
            <a:pPr algn="ctr">
              <a:lnSpc>
                <a:spcPct val="150000"/>
              </a:lnSpc>
            </a:pPr>
            <a:r>
              <a:rPr lang="it-IT" sz="2400" b="1" dirty="0"/>
              <a:t>Signature IFN </a:t>
            </a:r>
            <a:r>
              <a:rPr lang="en-US" sz="2400" dirty="0"/>
              <a:t>↑↑↑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3AE10EC9-F298-4FC6-BDC5-44560214B4AD}"/>
              </a:ext>
            </a:extLst>
          </p:cNvPr>
          <p:cNvSpPr txBox="1"/>
          <p:nvPr/>
        </p:nvSpPr>
        <p:spPr>
          <a:xfrm>
            <a:off x="2312012" y="220667"/>
            <a:ext cx="410711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Malattia di </a:t>
            </a:r>
            <a:r>
              <a:rPr lang="it-IT" sz="3600" b="1" dirty="0" err="1"/>
              <a:t>Behcet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8744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5" grpId="0" animBg="1"/>
      <p:bldP spid="36" grpId="0" animBg="1"/>
      <p:bldP spid="37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4" grpId="0" animBg="1"/>
      <p:bldP spid="45" grpId="0" animBg="1"/>
      <p:bldP spid="48" grpId="0" animBg="1"/>
      <p:bldP spid="55" grpId="0" animBg="1"/>
      <p:bldP spid="50" grpId="0" animBg="1"/>
      <p:bldP spid="51" grpId="0" animBg="1"/>
      <p:bldP spid="53" grpId="0" animBg="1"/>
      <p:bldP spid="7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D26C324-4EEF-4E03-A322-04929224E9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0812" r="15966" b="-12577"/>
          <a:stretch/>
        </p:blipFill>
        <p:spPr>
          <a:xfrm>
            <a:off x="46553" y="3670274"/>
            <a:ext cx="8638035" cy="151096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BBB6A3E-B350-4CF3-807F-8E7DC43B81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3" t="23041" r="12157" b="21766"/>
          <a:stretch/>
        </p:blipFill>
        <p:spPr>
          <a:xfrm>
            <a:off x="8304195" y="359579"/>
            <a:ext cx="3528019" cy="195503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C68190-D7BF-4C9E-B436-D05B662D3486}"/>
              </a:ext>
            </a:extLst>
          </p:cNvPr>
          <p:cNvSpPr txBox="1"/>
          <p:nvPr/>
        </p:nvSpPr>
        <p:spPr>
          <a:xfrm>
            <a:off x="8338665" y="2283016"/>
            <a:ext cx="35280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/>
              <a:t>Mamma e figlia hanno la stessa malattia?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6104F7A-3824-4D51-BF54-97F83E5B531F}"/>
              </a:ext>
            </a:extLst>
          </p:cNvPr>
          <p:cNvSpPr/>
          <p:nvPr/>
        </p:nvSpPr>
        <p:spPr>
          <a:xfrm>
            <a:off x="1397060" y="4103650"/>
            <a:ext cx="3722914" cy="47026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5A6A9820-E41B-45F0-A471-C5FB27A09F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133" y="830407"/>
            <a:ext cx="2539682" cy="2539682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24EFFA6-E193-4E2C-8A54-28950156280D}"/>
              </a:ext>
            </a:extLst>
          </p:cNvPr>
          <p:cNvSpPr txBox="1"/>
          <p:nvPr/>
        </p:nvSpPr>
        <p:spPr>
          <a:xfrm>
            <a:off x="2094051" y="1367940"/>
            <a:ext cx="5557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Aftosi orale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Ematuria</a:t>
            </a:r>
            <a:r>
              <a:rPr lang="it-IT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/>
              <a:t>Biopsia renale </a:t>
            </a:r>
            <a:r>
              <a:rPr lang="it-IT" sz="2400" dirty="0">
                <a:solidFill>
                  <a:srgbClr val="FF0000"/>
                </a:solidFill>
              </a:rPr>
              <a:t>GNF ad </a:t>
            </a:r>
            <a:r>
              <a:rPr lang="it-IT" sz="2400" dirty="0" err="1">
                <a:solidFill>
                  <a:srgbClr val="FF0000"/>
                </a:solidFill>
              </a:rPr>
              <a:t>IgA</a:t>
            </a:r>
            <a:r>
              <a:rPr lang="it-IT" sz="2400" dirty="0" err="1">
                <a:sym typeface="Wingdings" panose="05000000000000000000" pitchFamily="2" charset="2"/>
              </a:rPr>
              <a:t>compatibile</a:t>
            </a:r>
            <a:r>
              <a:rPr lang="it-IT" sz="2400" dirty="0">
                <a:sym typeface="Wingdings" panose="05000000000000000000" pitchFamily="2" charset="2"/>
              </a:rPr>
              <a:t>  con </a:t>
            </a:r>
            <a:r>
              <a:rPr lang="it-IT" sz="2400" dirty="0" err="1">
                <a:solidFill>
                  <a:srgbClr val="FF0000"/>
                </a:solidFill>
                <a:sym typeface="Wingdings" panose="05000000000000000000" pitchFamily="2" charset="2"/>
              </a:rPr>
              <a:t>Behcet</a:t>
            </a:r>
            <a:r>
              <a:rPr lang="it-IT" sz="2400" dirty="0">
                <a:solidFill>
                  <a:srgbClr val="FF0000"/>
                </a:solidFill>
                <a:sym typeface="Wingdings" panose="05000000000000000000" pitchFamily="2" charset="2"/>
              </a:rPr>
              <a:t> renale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>
                <a:solidFill>
                  <a:srgbClr val="FF0000"/>
                </a:solidFill>
                <a:sym typeface="Wingdings" panose="05000000000000000000" pitchFamily="2" charset="2"/>
              </a:rPr>
              <a:t>HLA-B51</a:t>
            </a:r>
            <a:r>
              <a:rPr lang="it-IT" sz="2400" dirty="0"/>
              <a:t> positiva</a:t>
            </a:r>
            <a:endParaRPr lang="en-US" sz="2400" dirty="0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3828D745-13A5-4F3E-8354-6226FCC860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048" y="4711915"/>
            <a:ext cx="3448991" cy="1949664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E997376-ECCE-4855-8FDB-BEDC459CB49C}"/>
              </a:ext>
            </a:extLst>
          </p:cNvPr>
          <p:cNvSpPr txBox="1"/>
          <p:nvPr/>
        </p:nvSpPr>
        <p:spPr>
          <a:xfrm>
            <a:off x="2312012" y="220667"/>
            <a:ext cx="410711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Malattia di </a:t>
            </a:r>
            <a:r>
              <a:rPr lang="it-IT" sz="3600" b="1" dirty="0" err="1"/>
              <a:t>Behcet</a:t>
            </a:r>
            <a:endParaRPr lang="en-US" sz="3600" b="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86E5859-A5CC-4778-9CBC-D5BD5EF696EA}"/>
              </a:ext>
            </a:extLst>
          </p:cNvPr>
          <p:cNvSpPr txBox="1"/>
          <p:nvPr/>
        </p:nvSpPr>
        <p:spPr>
          <a:xfrm rot="20741124">
            <a:off x="5492160" y="813943"/>
            <a:ext cx="179614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EREDITARIA</a:t>
            </a:r>
            <a:endParaRPr lang="en-US" sz="2400" b="1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566F753-DD33-4FA2-B5B2-8EDB92CE33F4}"/>
              </a:ext>
            </a:extLst>
          </p:cNvPr>
          <p:cNvSpPr txBox="1"/>
          <p:nvPr/>
        </p:nvSpPr>
        <p:spPr>
          <a:xfrm>
            <a:off x="9499155" y="3824986"/>
            <a:ext cx="14753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genetica</a:t>
            </a:r>
          </a:p>
          <a:p>
            <a:pPr algn="ctr"/>
            <a:r>
              <a:rPr lang="it-IT" sz="2400" b="1" dirty="0"/>
              <a:t>negativa</a:t>
            </a:r>
            <a:endParaRPr lang="en-US" sz="2400" b="1" dirty="0"/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56B5EC58-9DE9-4FDB-806D-791CCA6E7A2A}"/>
              </a:ext>
            </a:extLst>
          </p:cNvPr>
          <p:cNvSpPr/>
          <p:nvPr/>
        </p:nvSpPr>
        <p:spPr>
          <a:xfrm>
            <a:off x="8591598" y="4074459"/>
            <a:ext cx="731737" cy="2823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C3600B19-D71D-4283-95C8-AA6029264B5B}"/>
              </a:ext>
            </a:extLst>
          </p:cNvPr>
          <p:cNvSpPr txBox="1"/>
          <p:nvPr/>
        </p:nvSpPr>
        <p:spPr>
          <a:xfrm>
            <a:off x="7196425" y="5267051"/>
            <a:ext cx="3311599" cy="95410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Miglioramento sintomatologia</a:t>
            </a:r>
            <a:endParaRPr lang="en-US" sz="2800" b="1" dirty="0"/>
          </a:p>
        </p:txBody>
      </p:sp>
      <p:sp>
        <p:nvSpPr>
          <p:cNvPr id="24" name="Freccia a destra 23">
            <a:extLst>
              <a:ext uri="{FF2B5EF4-FFF2-40B4-BE49-F238E27FC236}">
                <a16:creationId xmlns:a16="http://schemas.microsoft.com/office/drawing/2014/main" id="{0EEF7904-4DF9-4EFE-8FC3-F3EC783924AB}"/>
              </a:ext>
            </a:extLst>
          </p:cNvPr>
          <p:cNvSpPr/>
          <p:nvPr/>
        </p:nvSpPr>
        <p:spPr>
          <a:xfrm>
            <a:off x="5870291" y="5682176"/>
            <a:ext cx="1054945" cy="24723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4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3" grpId="0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homer simpson student">
            <a:extLst>
              <a:ext uri="{FF2B5EF4-FFF2-40B4-BE49-F238E27FC236}">
                <a16:creationId xmlns:a16="http://schemas.microsoft.com/office/drawing/2014/main" id="{305FF273-0ACE-40D3-995D-6873A208E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40005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EEA7224-2E9E-443C-8F03-EBA4D974F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87" y="3875528"/>
            <a:ext cx="6557554" cy="3694397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F6705C9-3C22-456E-8737-F7DD4D3071B8}"/>
              </a:ext>
            </a:extLst>
          </p:cNvPr>
          <p:cNvSpPr txBox="1"/>
          <p:nvPr/>
        </p:nvSpPr>
        <p:spPr>
          <a:xfrm>
            <a:off x="3771069" y="1813425"/>
            <a:ext cx="6557554" cy="2062103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Malattia di </a:t>
            </a:r>
            <a:r>
              <a:rPr lang="it-IT" sz="3200" b="1" dirty="0" err="1"/>
              <a:t>Behçet</a:t>
            </a:r>
            <a:endParaRPr lang="it-IT" sz="3200" b="1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3200" dirty="0"/>
              <a:t>Può interessare il RENE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3200" dirty="0"/>
              <a:t>Può essere EREDITARIA (ricorda APLOINSUFFICIENZA A 20)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AFF2EC3B-2F2D-41CB-B4E8-569CBF9A6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989" y="1244159"/>
            <a:ext cx="28575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9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104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di Office</vt:lpstr>
      <vt:lpstr>Afte ed ematuria… tale madre tale figlia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</dc:creator>
  <cp:lastModifiedBy>Stefano</cp:lastModifiedBy>
  <cp:revision>78</cp:revision>
  <dcterms:created xsi:type="dcterms:W3CDTF">2019-02-04T18:22:35Z</dcterms:created>
  <dcterms:modified xsi:type="dcterms:W3CDTF">2019-05-14T15:46:54Z</dcterms:modified>
</cp:coreProperties>
</file>