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5340-0618-0F4F-A9D6-6F5B2D3407DE}" type="datetimeFigureOut">
              <a:rPr lang="it-IT" smtClean="0"/>
              <a:pPr/>
              <a:t>13-05-2019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6A08-EEFE-164B-9D16-3EE573B94CF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5340-0618-0F4F-A9D6-6F5B2D3407DE}" type="datetimeFigureOut">
              <a:rPr lang="it-IT" smtClean="0"/>
              <a:pPr/>
              <a:t>13-05-2019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6A08-EEFE-164B-9D16-3EE573B94CF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5340-0618-0F4F-A9D6-6F5B2D3407DE}" type="datetimeFigureOut">
              <a:rPr lang="it-IT" smtClean="0"/>
              <a:pPr/>
              <a:t>13-05-2019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6A08-EEFE-164B-9D16-3EE573B94CF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5340-0618-0F4F-A9D6-6F5B2D3407DE}" type="datetimeFigureOut">
              <a:rPr lang="it-IT" smtClean="0"/>
              <a:pPr/>
              <a:t>13-05-2019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6A08-EEFE-164B-9D16-3EE573B94CF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5340-0618-0F4F-A9D6-6F5B2D3407DE}" type="datetimeFigureOut">
              <a:rPr lang="it-IT" smtClean="0"/>
              <a:pPr/>
              <a:t>13-05-2019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6A08-EEFE-164B-9D16-3EE573B94CF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5340-0618-0F4F-A9D6-6F5B2D3407DE}" type="datetimeFigureOut">
              <a:rPr lang="it-IT" smtClean="0"/>
              <a:pPr/>
              <a:t>13-05-2019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6A08-EEFE-164B-9D16-3EE573B94CF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5340-0618-0F4F-A9D6-6F5B2D3407DE}" type="datetimeFigureOut">
              <a:rPr lang="it-IT" smtClean="0"/>
              <a:pPr/>
              <a:t>13-05-2019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6A08-EEFE-164B-9D16-3EE573B94CF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5340-0618-0F4F-A9D6-6F5B2D3407DE}" type="datetimeFigureOut">
              <a:rPr lang="it-IT" smtClean="0"/>
              <a:pPr/>
              <a:t>13-05-2019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6A08-EEFE-164B-9D16-3EE573B94CF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5340-0618-0F4F-A9D6-6F5B2D3407DE}" type="datetimeFigureOut">
              <a:rPr lang="it-IT" smtClean="0"/>
              <a:pPr/>
              <a:t>13-05-2019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6A08-EEFE-164B-9D16-3EE573B94CF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5340-0618-0F4F-A9D6-6F5B2D3407DE}" type="datetimeFigureOut">
              <a:rPr lang="it-IT" smtClean="0"/>
              <a:pPr/>
              <a:t>13-05-2019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6A08-EEFE-164B-9D16-3EE573B94CF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5340-0618-0F4F-A9D6-6F5B2D3407DE}" type="datetimeFigureOut">
              <a:rPr lang="it-IT" smtClean="0"/>
              <a:pPr/>
              <a:t>13-05-2019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6A08-EEFE-164B-9D16-3EE573B94CFC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05340-0618-0F4F-A9D6-6F5B2D3407DE}" type="datetimeFigureOut">
              <a:rPr lang="it-IT" smtClean="0"/>
              <a:pPr/>
              <a:t>13-05-2019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26A08-EEFE-164B-9D16-3EE573B94CFC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52400" y="9906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Arial"/>
              </a:rPr>
              <a:t>Da tre giorni dolore addominale, vomito, scarsa idratazione (</a:t>
            </a:r>
            <a:r>
              <a:rPr lang="it-IT" sz="2400" dirty="0" err="1" smtClean="0">
                <a:latin typeface="Arial"/>
              </a:rPr>
              <a:t>Img</a:t>
            </a:r>
            <a:r>
              <a:rPr lang="it-IT" sz="2400" dirty="0" smtClean="0">
                <a:latin typeface="Arial"/>
              </a:rPr>
              <a:t>) crisi dolorose con risveglio notturno. Apiretico</a:t>
            </a:r>
            <a:endParaRPr lang="it-IT" sz="2400" dirty="0">
              <a:latin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52400" y="2891135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latin typeface="Arial"/>
              </a:rPr>
              <a:t>Alvo</a:t>
            </a:r>
            <a:r>
              <a:rPr lang="it-IT" sz="2400" dirty="0" smtClean="0">
                <a:latin typeface="Arial"/>
              </a:rPr>
              <a:t> stitico</a:t>
            </a:r>
            <a:endParaRPr lang="it-IT" sz="2400" dirty="0">
              <a:latin typeface="Arial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52400" y="3413180"/>
            <a:ext cx="8839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EO: pallido, disidratato. Addome trattabile, dolorabile diffusamente, ++ mesogastrio e fossa iliaca </a:t>
            </a:r>
            <a:r>
              <a:rPr lang="it-IT" sz="2400" dirty="0" err="1" smtClean="0"/>
              <a:t>sx</a:t>
            </a:r>
            <a:r>
              <a:rPr lang="it-IT" sz="2400" dirty="0" smtClean="0"/>
              <a:t>, corda colica, peristalsi +</a:t>
            </a:r>
            <a:endParaRPr lang="it-IT" sz="2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52400" y="49530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Clistere</a:t>
            </a:r>
            <a:endParaRPr lang="it-IT" sz="2400" dirty="0" smtClean="0"/>
          </a:p>
        </p:txBody>
      </p:sp>
      <p:sp>
        <p:nvSpPr>
          <p:cNvPr id="9" name="CasellaDiTesto 8"/>
          <p:cNvSpPr txBox="1"/>
          <p:nvPr/>
        </p:nvSpPr>
        <p:spPr>
          <a:xfrm>
            <a:off x="152400" y="5948065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Esami ematici: GB 21.090/</a:t>
            </a:r>
            <a:r>
              <a:rPr lang="it-IT" sz="2400" dirty="0" err="1" smtClean="0"/>
              <a:t>mmc</a:t>
            </a:r>
            <a:r>
              <a:rPr lang="it-IT" sz="2400" dirty="0" smtClean="0"/>
              <a:t>, PLT 535.000, PCR 1.3 mg/</a:t>
            </a:r>
            <a:r>
              <a:rPr lang="it-IT" sz="2400" dirty="0" err="1" smtClean="0"/>
              <a:t>dL</a:t>
            </a:r>
            <a:endParaRPr lang="it-IT" sz="24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52400" y="381000"/>
            <a:ext cx="8839200" cy="492443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it-IT" sz="2600" b="1" dirty="0" smtClean="0">
                <a:latin typeface="Arial"/>
              </a:rPr>
              <a:t>Davide, </a:t>
            </a:r>
            <a:r>
              <a:rPr lang="it-IT" sz="2600" b="1" dirty="0" err="1" smtClean="0">
                <a:latin typeface="Arial"/>
              </a:rPr>
              <a:t>4</a:t>
            </a:r>
            <a:r>
              <a:rPr lang="it-IT" sz="2600" b="1" dirty="0" smtClean="0">
                <a:latin typeface="Arial"/>
              </a:rPr>
              <a:t> anni</a:t>
            </a:r>
            <a:endParaRPr lang="it-IT" sz="2600" b="1" dirty="0">
              <a:latin typeface="Arial"/>
            </a:endParaRPr>
          </a:p>
        </p:txBody>
      </p:sp>
      <p:pic>
        <p:nvPicPr>
          <p:cNvPr id="11" name="Immagine 10" descr="mal-di-pancia-350x3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821597"/>
            <a:ext cx="1752600" cy="1532273"/>
          </a:xfrm>
          <a:prstGeom prst="rect">
            <a:avLst/>
          </a:prstGeom>
        </p:spPr>
      </p:pic>
      <p:pic>
        <p:nvPicPr>
          <p:cNvPr id="12" name="Immagine 11" descr="Schermata 2019-05-13 alle 22.27.1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6600" y="1821597"/>
            <a:ext cx="1591583" cy="1591583"/>
          </a:xfrm>
          <a:prstGeom prst="rect">
            <a:avLst/>
          </a:prstGeom>
        </p:spPr>
      </p:pic>
      <p:pic>
        <p:nvPicPr>
          <p:cNvPr id="13" name="Immagine 12" descr="Schermata 2019-05-13 alle 22.27.1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433768"/>
            <a:ext cx="1514297" cy="15142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8600" y="3810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u="sng" dirty="0" smtClean="0"/>
              <a:t>Gestione del </a:t>
            </a:r>
            <a:r>
              <a:rPr lang="it-IT" sz="2800" u="sng" dirty="0" smtClean="0"/>
              <a:t>dolore </a:t>
            </a:r>
            <a:r>
              <a:rPr lang="it-IT" sz="2800" u="sng" dirty="0" smtClean="0"/>
              <a:t>difficile</a:t>
            </a:r>
            <a:endParaRPr lang="it-IT" sz="2800" u="sng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28600" y="1297632"/>
            <a:ext cx="8686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 err="1" smtClean="0">
                <a:latin typeface="Arial"/>
              </a:rPr>
              <a:t>Tramadolo</a:t>
            </a:r>
            <a:r>
              <a:rPr lang="it-IT" sz="2600" dirty="0" smtClean="0">
                <a:latin typeface="Arial"/>
              </a:rPr>
              <a:t> </a:t>
            </a:r>
            <a:r>
              <a:rPr lang="it-IT" sz="2600" dirty="0" err="1" smtClean="0">
                <a:latin typeface="Arial"/>
              </a:rPr>
              <a:t>ev</a:t>
            </a:r>
            <a:r>
              <a:rPr lang="it-IT" sz="2600" dirty="0" smtClean="0">
                <a:latin typeface="Arial"/>
              </a:rPr>
              <a:t> ma persistono crisi dolorose</a:t>
            </a:r>
            <a:endParaRPr lang="it-IT" sz="2600" dirty="0">
              <a:latin typeface="Arial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28600" y="2479357"/>
            <a:ext cx="63440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 smtClean="0">
                <a:latin typeface="Arial"/>
              </a:rPr>
              <a:t>Ansia</a:t>
            </a:r>
            <a:r>
              <a:rPr lang="it-IT" sz="2600" dirty="0" smtClean="0">
                <a:latin typeface="Arial"/>
              </a:rPr>
              <a:t> e paura: </a:t>
            </a:r>
            <a:r>
              <a:rPr lang="it-IT" sz="2600" dirty="0" smtClean="0">
                <a:latin typeface="Arial"/>
              </a:rPr>
              <a:t>“Mi si scoppia la pancia!”</a:t>
            </a:r>
            <a:endParaRPr lang="it-IT" sz="2600" dirty="0">
              <a:latin typeface="Arial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28600" y="3505200"/>
            <a:ext cx="6096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 smtClean="0">
                <a:latin typeface="Arial"/>
              </a:rPr>
              <a:t>Ecografia addome: tratto d’ansa ispessito, </a:t>
            </a:r>
            <a:r>
              <a:rPr lang="it-IT" sz="2600" dirty="0" err="1" smtClean="0">
                <a:latin typeface="Arial"/>
              </a:rPr>
              <a:t>ipervascolarizzato</a:t>
            </a:r>
            <a:r>
              <a:rPr lang="it-IT" sz="2600" dirty="0" smtClean="0">
                <a:latin typeface="Arial"/>
              </a:rPr>
              <a:t> e </a:t>
            </a:r>
            <a:r>
              <a:rPr lang="it-IT" sz="2600" dirty="0" err="1" smtClean="0">
                <a:latin typeface="Arial"/>
              </a:rPr>
              <a:t>aperistaltico</a:t>
            </a:r>
            <a:r>
              <a:rPr lang="it-IT" sz="2600" dirty="0" smtClean="0">
                <a:latin typeface="Arial"/>
              </a:rPr>
              <a:t>, non invaginazione</a:t>
            </a:r>
            <a:endParaRPr lang="it-IT" sz="2600" dirty="0">
              <a:latin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28600" y="5468034"/>
            <a:ext cx="8686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 err="1" smtClean="0">
                <a:latin typeface="Arial"/>
              </a:rPr>
              <a:t>Rx</a:t>
            </a:r>
            <a:r>
              <a:rPr lang="it-IT" sz="2600" dirty="0" smtClean="0">
                <a:latin typeface="Arial"/>
              </a:rPr>
              <a:t> addome: qualche livello </a:t>
            </a:r>
            <a:r>
              <a:rPr lang="it-IT" sz="2600" dirty="0" err="1" smtClean="0">
                <a:latin typeface="Arial"/>
              </a:rPr>
              <a:t>idroaereo</a:t>
            </a:r>
            <a:endParaRPr lang="it-IT" sz="2600" dirty="0">
              <a:latin typeface="Arial"/>
            </a:endParaRPr>
          </a:p>
        </p:txBody>
      </p:sp>
      <p:pic>
        <p:nvPicPr>
          <p:cNvPr id="8" name="Immagine 7" descr="Schermata 2019-05-13 alle 22.27.2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563562"/>
            <a:ext cx="1862495" cy="1798638"/>
          </a:xfrm>
          <a:prstGeom prst="rect">
            <a:avLst/>
          </a:prstGeom>
        </p:spPr>
      </p:pic>
      <p:pic>
        <p:nvPicPr>
          <p:cNvPr id="9" name="Immagine 8" descr="Schermata 2019-05-13 alle 22.32.4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650" y="3890665"/>
            <a:ext cx="2030049" cy="27315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4800" y="457200"/>
            <a:ext cx="8534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 smtClean="0"/>
              <a:t>Il mattino </a:t>
            </a:r>
            <a:r>
              <a:rPr lang="it-IT" sz="2600" dirty="0" err="1" smtClean="0"/>
              <a:t>dopo…</a:t>
            </a:r>
            <a:endParaRPr lang="it-IT" sz="26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04800" y="5260032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u="sng" dirty="0" smtClean="0">
                <a:latin typeface="Arial"/>
              </a:rPr>
              <a:t>Ma il dolore </a:t>
            </a:r>
            <a:r>
              <a:rPr lang="it-IT" sz="2800" u="sng" dirty="0" err="1" smtClean="0">
                <a:latin typeface="Arial"/>
              </a:rPr>
              <a:t>rimane…</a:t>
            </a:r>
            <a:endParaRPr lang="it-IT" sz="2800" u="sng" dirty="0">
              <a:latin typeface="Arial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04800" y="4343400"/>
            <a:ext cx="8534400" cy="492443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latin typeface="Arial"/>
              </a:rPr>
              <a:t>Porpora di </a:t>
            </a:r>
            <a:r>
              <a:rPr lang="it-IT" sz="2600" b="1" dirty="0" err="1" smtClean="0">
                <a:latin typeface="Arial"/>
              </a:rPr>
              <a:t>Schonlein-Henoch</a:t>
            </a:r>
            <a:endParaRPr lang="it-IT" sz="2600" b="1" dirty="0">
              <a:latin typeface="Arial"/>
            </a:endParaRPr>
          </a:p>
        </p:txBody>
      </p:sp>
      <p:pic>
        <p:nvPicPr>
          <p:cNvPr id="8" name="Immagine 7" descr="porpor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949643"/>
            <a:ext cx="4343400" cy="3260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8600" y="381000"/>
            <a:ext cx="8686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 err="1" smtClean="0">
                <a:latin typeface="Arial"/>
              </a:rPr>
              <a:t>Metilprednisolone</a:t>
            </a:r>
            <a:r>
              <a:rPr lang="it-IT" sz="2600" dirty="0" smtClean="0">
                <a:latin typeface="Arial"/>
              </a:rPr>
              <a:t> </a:t>
            </a:r>
            <a:r>
              <a:rPr lang="it-IT" sz="2600" dirty="0" err="1" smtClean="0">
                <a:latin typeface="Arial"/>
              </a:rPr>
              <a:t>ev</a:t>
            </a:r>
            <a:r>
              <a:rPr lang="it-IT" sz="2600" dirty="0" smtClean="0">
                <a:latin typeface="Arial"/>
              </a:rPr>
              <a:t> 1.5 mg/</a:t>
            </a:r>
            <a:r>
              <a:rPr lang="it-IT" sz="2600" dirty="0" smtClean="0">
                <a:latin typeface="Arial"/>
              </a:rPr>
              <a:t>kg/</a:t>
            </a:r>
            <a:r>
              <a:rPr lang="it-IT" sz="2600" dirty="0" err="1" smtClean="0">
                <a:latin typeface="Arial"/>
              </a:rPr>
              <a:t>die</a:t>
            </a:r>
            <a:endParaRPr lang="it-IT" sz="2600" dirty="0">
              <a:latin typeface="Arial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41288" y="3335178"/>
            <a:ext cx="8686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 err="1" smtClean="0">
                <a:latin typeface="Arial"/>
              </a:rPr>
              <a:t>3</a:t>
            </a:r>
            <a:r>
              <a:rPr lang="it-IT" sz="2600" dirty="0" smtClean="0">
                <a:latin typeface="Arial"/>
              </a:rPr>
              <a:t> </a:t>
            </a:r>
            <a:r>
              <a:rPr lang="it-IT" sz="2600" dirty="0" smtClean="0">
                <a:latin typeface="Arial"/>
              </a:rPr>
              <a:t>b</a:t>
            </a:r>
            <a:r>
              <a:rPr lang="it-IT" sz="2600" dirty="0" smtClean="0">
                <a:latin typeface="Arial"/>
              </a:rPr>
              <a:t>oli </a:t>
            </a:r>
            <a:r>
              <a:rPr lang="it-IT" sz="2600" dirty="0" smtClean="0">
                <a:latin typeface="Arial"/>
              </a:rPr>
              <a:t>di giornalieri di </a:t>
            </a:r>
            <a:r>
              <a:rPr lang="it-IT" sz="2600" dirty="0" err="1" smtClean="0">
                <a:latin typeface="Arial"/>
              </a:rPr>
              <a:t>metilprednisolone</a:t>
            </a:r>
            <a:r>
              <a:rPr lang="it-IT" sz="2600" dirty="0" smtClean="0">
                <a:latin typeface="Arial"/>
              </a:rPr>
              <a:t> a 10 mg/</a:t>
            </a:r>
            <a:r>
              <a:rPr lang="it-IT" sz="2600" dirty="0" smtClean="0">
                <a:latin typeface="Arial"/>
              </a:rPr>
              <a:t>kg/dose</a:t>
            </a:r>
            <a:endParaRPr lang="it-IT" sz="2600" dirty="0">
              <a:latin typeface="Arial"/>
            </a:endParaRPr>
          </a:p>
        </p:txBody>
      </p:sp>
      <p:pic>
        <p:nvPicPr>
          <p:cNvPr id="6" name="Immagine 5" descr="Schermata 2019-05-13 alle 22.27.3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75" y="440029"/>
            <a:ext cx="2349499" cy="2227270"/>
          </a:xfrm>
          <a:prstGeom prst="rect">
            <a:avLst/>
          </a:prstGeom>
        </p:spPr>
      </p:pic>
      <p:pic>
        <p:nvPicPr>
          <p:cNvPr id="7" name="Immagine 6" descr="Schermata 2019-05-13 alle 22.27.5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4276381"/>
            <a:ext cx="2176874" cy="21244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28600" y="381000"/>
            <a:ext cx="8686800" cy="95410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La</a:t>
            </a:r>
            <a:r>
              <a:rPr lang="it-IT" sz="2800" b="1" dirty="0" smtClean="0"/>
              <a:t> HSP </a:t>
            </a:r>
            <a:r>
              <a:rPr lang="it-IT" sz="2800" b="1" dirty="0" smtClean="0"/>
              <a:t>può avere il dolore addominale come primo sintomo </a:t>
            </a:r>
            <a:endParaRPr lang="it-IT" sz="28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28600" y="1861810"/>
            <a:ext cx="8686800" cy="52322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latin typeface="Arial"/>
              </a:rPr>
              <a:t>Ma non posso fare diagnosi di</a:t>
            </a:r>
            <a:r>
              <a:rPr lang="it-IT" sz="2800" b="1" dirty="0" smtClean="0">
                <a:latin typeface="Arial"/>
              </a:rPr>
              <a:t> HSP </a:t>
            </a:r>
            <a:r>
              <a:rPr lang="it-IT" sz="2800" b="1" dirty="0" smtClean="0">
                <a:latin typeface="Arial"/>
              </a:rPr>
              <a:t>senza porpora</a:t>
            </a:r>
            <a:endParaRPr lang="it-IT" sz="2800" b="1" dirty="0">
              <a:latin typeface="Arial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28600" y="2971800"/>
            <a:ext cx="8686800" cy="224676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Farmaci per l’interessamento </a:t>
            </a:r>
            <a:r>
              <a:rPr lang="it-IT" sz="2800" b="1" dirty="0" smtClean="0"/>
              <a:t>addominale:</a:t>
            </a:r>
          </a:p>
          <a:p>
            <a:endParaRPr lang="it-IT" sz="2800" b="1" dirty="0" smtClean="0"/>
          </a:p>
          <a:p>
            <a:pPr marL="342900" indent="-342900">
              <a:buFont typeface="+mj-lt"/>
              <a:buAutoNum type="arabicParenR"/>
            </a:pPr>
            <a:r>
              <a:rPr lang="it-IT" sz="2800" b="1" dirty="0" err="1" smtClean="0"/>
              <a:t>Metilprednisolone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ev</a:t>
            </a:r>
            <a:r>
              <a:rPr lang="it-IT" sz="2800" b="1" dirty="0" smtClean="0"/>
              <a:t> 1.5 mg/kg</a:t>
            </a:r>
            <a:r>
              <a:rPr lang="it-IT" sz="2800" b="1" dirty="0" smtClean="0"/>
              <a:t>/</a:t>
            </a:r>
            <a:r>
              <a:rPr lang="it-IT" sz="2800" b="1" dirty="0" err="1" smtClean="0"/>
              <a:t>die</a:t>
            </a:r>
            <a:endParaRPr lang="it-IT" sz="2800" b="1" dirty="0" smtClean="0"/>
          </a:p>
          <a:p>
            <a:pPr marL="342900" indent="-342900">
              <a:buFont typeface="+mj-lt"/>
              <a:buAutoNum type="arabicParenR"/>
            </a:pPr>
            <a:r>
              <a:rPr lang="it-IT" sz="2800" b="1" dirty="0" err="1" smtClean="0"/>
              <a:t>3</a:t>
            </a:r>
            <a:r>
              <a:rPr lang="it-IT" sz="2800" b="1" dirty="0" smtClean="0"/>
              <a:t> boli di </a:t>
            </a:r>
            <a:r>
              <a:rPr lang="it-IT" sz="2800" b="1" dirty="0" err="1" smtClean="0"/>
              <a:t>metilprednisolone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ev</a:t>
            </a:r>
            <a:r>
              <a:rPr lang="it-IT" sz="2800" b="1" dirty="0" smtClean="0"/>
              <a:t> di 10 mg/kg/dose</a:t>
            </a:r>
          </a:p>
          <a:p>
            <a:pPr marL="342900" indent="-342900">
              <a:buFont typeface="+mj-lt"/>
              <a:buAutoNum type="arabicParenR"/>
            </a:pPr>
            <a:r>
              <a:rPr lang="it-IT" sz="2800" b="1" dirty="0" smtClean="0"/>
              <a:t>Ig </a:t>
            </a:r>
            <a:r>
              <a:rPr lang="it-IT" sz="2800" b="1" dirty="0" err="1" smtClean="0"/>
              <a:t>ev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190</Words>
  <Application>Microsoft PowerPoint per Mac</Application>
  <PresentationFormat>Presentazione su schermo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Diapositiva 1</vt:lpstr>
      <vt:lpstr>Diapositiva 2</vt:lpstr>
      <vt:lpstr>Diapositiva 3</vt:lpstr>
      <vt:lpstr>Diapositiva 4</vt:lpstr>
      <vt:lpstr>Diapositiva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videoest</dc:creator>
  <cp:lastModifiedBy>videoest</cp:lastModifiedBy>
  <cp:revision>8</cp:revision>
  <dcterms:created xsi:type="dcterms:W3CDTF">2019-05-13T20:13:17Z</dcterms:created>
  <dcterms:modified xsi:type="dcterms:W3CDTF">2019-05-13T21:21:24Z</dcterms:modified>
</cp:coreProperties>
</file>