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0" autoAdjust="0"/>
  </p:normalViewPr>
  <p:slideViewPr>
    <p:cSldViewPr>
      <p:cViewPr varScale="1">
        <p:scale>
          <a:sx n="91" d="100"/>
          <a:sy n="91" d="100"/>
        </p:scale>
        <p:origin x="-2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573016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Un gatto travestito… da vipera</a:t>
            </a:r>
            <a:endParaRPr lang="it-IT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763688" y="5137949"/>
            <a:ext cx="5688632" cy="12281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b="1" dirty="0">
                <a:latin typeface="Comic Sans MS" panose="030F0702030302020204" pitchFamily="66" charset="0"/>
              </a:rPr>
              <a:t>Alessandro Agostino </a:t>
            </a:r>
            <a:r>
              <a:rPr lang="it-IT" b="1" dirty="0" err="1">
                <a:latin typeface="Comic Sans MS" panose="030F0702030302020204" pitchFamily="66" charset="0"/>
              </a:rPr>
              <a:t>Occhipinti</a:t>
            </a:r>
            <a:endParaRPr lang="it-IT" b="1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it-IT" b="1" i="1" dirty="0">
                <a:latin typeface="Comic Sans MS" panose="030F0702030302020204" pitchFamily="66" charset="0"/>
              </a:rPr>
              <a:t>Scuola di Specializzazione in Pediatria </a:t>
            </a:r>
            <a:br>
              <a:rPr lang="it-IT" b="1" i="1" dirty="0">
                <a:latin typeface="Comic Sans MS" panose="030F0702030302020204" pitchFamily="66" charset="0"/>
              </a:rPr>
            </a:br>
            <a:r>
              <a:rPr lang="it-IT" b="1" i="1" dirty="0">
                <a:latin typeface="Comic Sans MS" panose="030F0702030302020204" pitchFamily="66" charset="0"/>
              </a:rPr>
              <a:t>Università degli Studi di Trieste</a:t>
            </a:r>
            <a:endParaRPr lang="it-IT" b="1" dirty="0"/>
          </a:p>
          <a:p>
            <a:endParaRPr lang="it-IT" dirty="0"/>
          </a:p>
        </p:txBody>
      </p:sp>
      <p:pic>
        <p:nvPicPr>
          <p:cNvPr id="1026" name="Picture 2" descr="C:\Users\ore225\Desktop\M&amp;B_2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8488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91523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NLP1103_10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85184"/>
            <a:ext cx="1415204" cy="133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33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5661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dirty="0" smtClean="0">
                <a:latin typeface="Comic Sans MS" panose="030F0702030302020204" pitchFamily="66" charset="0"/>
              </a:rPr>
              <a:t>Roma 2011… bambina di 3 anni morsa da una vipera in giardino</a:t>
            </a:r>
            <a:endParaRPr lang="it-IT" sz="3200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7486" y="1039552"/>
            <a:ext cx="7985656" cy="1237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smtClean="0">
                <a:latin typeface="Comic Sans MS" panose="030F0702030302020204" pitchFamily="66" charset="0"/>
              </a:rPr>
              <a:t>Ultimo caso noto di sindrome compartimentale da veleno di vipera</a:t>
            </a:r>
            <a:endParaRPr lang="it-IT" sz="3200" dirty="0">
              <a:latin typeface="Comic Sans MS" panose="030F0702030302020204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937" y="2174781"/>
            <a:ext cx="5731047" cy="3539554"/>
          </a:xfr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611560" y="5949280"/>
            <a:ext cx="2808312" cy="596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3200" dirty="0" err="1" smtClean="0">
                <a:latin typeface="Comic Sans MS" panose="030F0702030302020204" pitchFamily="66" charset="0"/>
              </a:rPr>
              <a:t>Fasciotomia</a:t>
            </a:r>
            <a:r>
              <a:rPr lang="it-IT" sz="3200" dirty="0" smtClean="0">
                <a:latin typeface="Comic Sans MS" panose="030F0702030302020204" pitchFamily="66" charset="0"/>
              </a:rPr>
              <a:t>?</a:t>
            </a:r>
            <a:endParaRPr lang="it-IT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Risultati immagini per si o no crocet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063" y="5833202"/>
            <a:ext cx="2252921" cy="10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222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44" y="5483557"/>
            <a:ext cx="3312368" cy="1143000"/>
          </a:xfrm>
        </p:spPr>
        <p:txBody>
          <a:bodyPr>
            <a:noAutofit/>
          </a:bodyPr>
          <a:lstStyle/>
          <a:p>
            <a:pPr algn="l"/>
            <a:r>
              <a:rPr lang="it-IT" sz="2800" b="1" dirty="0" smtClean="0">
                <a:latin typeface="Comic Sans MS" panose="030F0702030302020204" pitchFamily="66" charset="0"/>
              </a:rPr>
              <a:t>Operatività…</a:t>
            </a:r>
            <a:br>
              <a:rPr lang="it-IT" sz="2800" b="1" dirty="0" smtClean="0">
                <a:latin typeface="Comic Sans MS" panose="030F0702030302020204" pitchFamily="66" charset="0"/>
              </a:rPr>
            </a:br>
            <a:r>
              <a:rPr lang="it-IT" sz="2800" b="1" dirty="0" smtClean="0">
                <a:latin typeface="Comic Sans MS" panose="030F0702030302020204" pitchFamily="66" charset="0"/>
              </a:rPr>
              <a:t>Siero antivipera?</a:t>
            </a:r>
            <a:endParaRPr lang="it-IT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4038600" cy="2304256"/>
          </a:xfrm>
        </p:spPr>
        <p:txBody>
          <a:bodyPr>
            <a:normAutofit fontScale="92500" lnSpcReduction="20000"/>
          </a:bodyPr>
          <a:lstStyle/>
          <a:p>
            <a:r>
              <a:rPr lang="it-IT" sz="2400" b="1" dirty="0" smtClean="0">
                <a:latin typeface="Comic Sans MS" panose="030F0702030302020204" pitchFamily="66" charset="0"/>
              </a:rPr>
              <a:t>Joel 6 anni giunge in PS per morso di riferita vipera avambraccio destro </a:t>
            </a:r>
          </a:p>
          <a:p>
            <a:r>
              <a:rPr lang="it-IT" sz="2400" b="1" dirty="0" smtClean="0">
                <a:latin typeface="Comic Sans MS" panose="030F0702030302020204" pitchFamily="66" charset="0"/>
              </a:rPr>
              <a:t>Parametri vitali stabili</a:t>
            </a:r>
          </a:p>
          <a:p>
            <a:r>
              <a:rPr lang="it-IT" sz="2400" b="1" dirty="0" smtClean="0">
                <a:latin typeface="Comic Sans MS" panose="030F0702030302020204" pitchFamily="66" charset="0"/>
              </a:rPr>
              <a:t>Dolore locale e iniziale stato di ansia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ore225\Desktop\IMG-20180701-WA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62107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Screenshot_20190315-15553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78" y="2779809"/>
            <a:ext cx="3549100" cy="223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Screenshot_20190315-15535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74771"/>
            <a:ext cx="3549065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Risultati immagini per si o no crocet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740" y="5258405"/>
            <a:ext cx="318902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651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3161919"/>
            <a:ext cx="3156009" cy="698100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Comic Sans MS" panose="030F0702030302020204" pitchFamily="66" charset="0"/>
              </a:rPr>
              <a:t>CAV di Pavia…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83193" y="0"/>
            <a:ext cx="8280920" cy="2990053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>
                <a:latin typeface="Comic Sans MS" panose="030F0702030302020204" pitchFamily="66" charset="0"/>
              </a:rPr>
              <a:t>Ipotensione</a:t>
            </a:r>
            <a:r>
              <a:rPr lang="it-IT" b="1" dirty="0">
                <a:latin typeface="Comic Sans MS" panose="030F0702030302020204" pitchFamily="66" charset="0"/>
              </a:rPr>
              <a:t>, shock, alterazioni neurologiche </a:t>
            </a:r>
            <a:endParaRPr lang="it-IT" b="1" dirty="0" smtClean="0">
              <a:latin typeface="Comic Sans MS" panose="030F0702030302020204" pitchFamily="66" charset="0"/>
            </a:endParaRPr>
          </a:p>
          <a:p>
            <a:r>
              <a:rPr lang="it-IT" b="1" dirty="0" smtClean="0">
                <a:latin typeface="Comic Sans MS" panose="030F0702030302020204" pitchFamily="66" charset="0"/>
              </a:rPr>
              <a:t>Addome </a:t>
            </a:r>
            <a:r>
              <a:rPr lang="it-IT" b="1" dirty="0">
                <a:latin typeface="Comic Sans MS" panose="030F0702030302020204" pitchFamily="66" charset="0"/>
              </a:rPr>
              <a:t>acuto, ptosi palpebrale e/o </a:t>
            </a:r>
            <a:r>
              <a:rPr lang="it-IT" b="1" dirty="0" err="1">
                <a:latin typeface="Comic Sans MS" panose="030F0702030302020204" pitchFamily="66" charset="0"/>
              </a:rPr>
              <a:t>coagulopatia</a:t>
            </a:r>
            <a:r>
              <a:rPr lang="it-IT" b="1" dirty="0">
                <a:latin typeface="Comic Sans MS" panose="030F0702030302020204" pitchFamily="66" charset="0"/>
              </a:rPr>
              <a:t> </a:t>
            </a:r>
            <a:endParaRPr lang="it-IT" b="1" dirty="0" smtClean="0">
              <a:latin typeface="Comic Sans MS" panose="030F0702030302020204" pitchFamily="66" charset="0"/>
            </a:endParaRPr>
          </a:p>
          <a:p>
            <a:r>
              <a:rPr lang="it-IT" b="1" dirty="0">
                <a:latin typeface="Comic Sans MS" panose="030F0702030302020204" pitchFamily="66" charset="0"/>
              </a:rPr>
              <a:t>Sintomi </a:t>
            </a:r>
            <a:r>
              <a:rPr lang="it-IT" b="1" dirty="0" smtClean="0">
                <a:latin typeface="Comic Sans MS" panose="030F0702030302020204" pitchFamily="66" charset="0"/>
              </a:rPr>
              <a:t>locali: </a:t>
            </a:r>
            <a:r>
              <a:rPr lang="it-IT" b="1" dirty="0">
                <a:latin typeface="Comic Sans MS" panose="030F0702030302020204" pitchFamily="66" charset="0"/>
              </a:rPr>
              <a:t>rapida progressione dell’edema </a:t>
            </a:r>
            <a:r>
              <a:rPr lang="it-IT" b="1" dirty="0" smtClean="0">
                <a:latin typeface="Comic Sans MS" panose="030F0702030302020204" pitchFamily="66" charset="0"/>
              </a:rPr>
              <a:t>(sindrome compartimentale)</a:t>
            </a:r>
            <a:endParaRPr lang="it-IT" b="1" dirty="0">
              <a:latin typeface="Comic Sans MS" panose="030F0702030302020204" pitchFamily="66" charset="0"/>
            </a:endParaRPr>
          </a:p>
          <a:p>
            <a:r>
              <a:rPr lang="it-IT" b="1" dirty="0" err="1" smtClean="0">
                <a:latin typeface="Comic Sans MS" panose="030F0702030302020204" pitchFamily="66" charset="0"/>
              </a:rPr>
              <a:t>Artitmie</a:t>
            </a:r>
            <a:r>
              <a:rPr lang="it-IT" b="1" dirty="0" smtClean="0">
                <a:latin typeface="Comic Sans MS" panose="030F0702030302020204" pitchFamily="66" charset="0"/>
              </a:rPr>
              <a:t> </a:t>
            </a:r>
            <a:r>
              <a:rPr lang="it-IT" b="1" dirty="0">
                <a:latin typeface="Comic Sans MS" panose="030F0702030302020204" pitchFamily="66" charset="0"/>
              </a:rPr>
              <a:t>cardiache</a:t>
            </a:r>
          </a:p>
          <a:p>
            <a:r>
              <a:rPr lang="it-IT" b="1" dirty="0">
                <a:latin typeface="Comic Sans MS" panose="030F0702030302020204" pitchFamily="66" charset="0"/>
              </a:rPr>
              <a:t>L</a:t>
            </a:r>
            <a:r>
              <a:rPr lang="it-IT" b="1" dirty="0" smtClean="0">
                <a:latin typeface="Comic Sans MS" panose="030F0702030302020204" pitchFamily="66" charset="0"/>
              </a:rPr>
              <a:t>eucocitosi </a:t>
            </a:r>
            <a:r>
              <a:rPr lang="it-IT" b="1" dirty="0">
                <a:latin typeface="Comic Sans MS" panose="030F0702030302020204" pitchFamily="66" charset="0"/>
              </a:rPr>
              <a:t>&gt; 20.000, </a:t>
            </a:r>
            <a:r>
              <a:rPr lang="it-IT" b="1" dirty="0" smtClean="0">
                <a:latin typeface="Comic Sans MS" panose="030F0702030302020204" pitchFamily="66" charset="0"/>
              </a:rPr>
              <a:t>acidosi metabolica</a:t>
            </a:r>
            <a:r>
              <a:rPr lang="it-IT" b="1" dirty="0">
                <a:latin typeface="Comic Sans MS" panose="030F0702030302020204" pitchFamily="66" charset="0"/>
              </a:rPr>
              <a:t>, emolisi </a:t>
            </a:r>
            <a:r>
              <a:rPr lang="it-IT" b="1" dirty="0" smtClean="0">
                <a:latin typeface="Comic Sans MS" panose="030F0702030302020204" pitchFamily="66" charset="0"/>
              </a:rPr>
              <a:t>sistemica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3193" y="4447523"/>
            <a:ext cx="4680520" cy="18884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>
                <a:latin typeface="Comic Sans MS" panose="030F0702030302020204" pitchFamily="66" charset="0"/>
              </a:rPr>
              <a:t>La riferita vipera è un </a:t>
            </a:r>
            <a:r>
              <a:rPr lang="it-IT" b="1" dirty="0" err="1" smtClean="0">
                <a:latin typeface="Comic Sans MS" panose="030F0702030302020204" pitchFamily="66" charset="0"/>
              </a:rPr>
              <a:t>telescopus</a:t>
            </a:r>
            <a:r>
              <a:rPr lang="it-IT" b="1" dirty="0" smtClean="0">
                <a:latin typeface="Comic Sans MS" panose="030F0702030302020204" pitchFamily="66" charset="0"/>
              </a:rPr>
              <a:t> </a:t>
            </a:r>
            <a:r>
              <a:rPr lang="it-IT" b="1" dirty="0" err="1" smtClean="0">
                <a:latin typeface="Comic Sans MS" panose="030F0702030302020204" pitchFamily="66" charset="0"/>
              </a:rPr>
              <a:t>fallax</a:t>
            </a:r>
            <a:endParaRPr lang="it-IT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b="1" dirty="0" smtClean="0">
                <a:latin typeface="Comic Sans MS" panose="030F0702030302020204" pitchFamily="66" charset="0"/>
              </a:rPr>
              <a:t>detto Serpente gatto!!! 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Risultati immagini per whatsap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197" y="2868167"/>
            <a:ext cx="2525996" cy="128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rpente Gat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33"/>
            <a:ext cx="3120281" cy="18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9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54145" y="7622"/>
            <a:ext cx="8964488" cy="993060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Comic Sans MS" panose="030F0702030302020204" pitchFamily="66" charset="0"/>
              </a:rPr>
              <a:t>1) </a:t>
            </a:r>
            <a:r>
              <a:rPr lang="it-IT" sz="2800" dirty="0">
                <a:latin typeface="Comic Sans MS" panose="030F0702030302020204" pitchFamily="66" charset="0"/>
              </a:rPr>
              <a:t>Alcuni serpenti sembrano vipere ma in realtà non sono specie velenose per l’uomo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725144"/>
            <a:ext cx="3744416" cy="2150189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83568" y="1114733"/>
            <a:ext cx="8291265" cy="2656484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Comic Sans MS" panose="030F0702030302020204" pitchFamily="66" charset="0"/>
              </a:rPr>
              <a:t>2) La sindrome compartimentale si accompagna quasi sempre alla </a:t>
            </a:r>
            <a:r>
              <a:rPr lang="it-IT" sz="2800" dirty="0" err="1" smtClean="0">
                <a:latin typeface="Comic Sans MS" panose="030F0702030302020204" pitchFamily="66" charset="0"/>
              </a:rPr>
              <a:t>coagulopatia</a:t>
            </a:r>
            <a:r>
              <a:rPr lang="it-IT" sz="2800" dirty="0" smtClean="0">
                <a:latin typeface="Comic Sans MS" panose="030F0702030302020204" pitchFamily="66" charset="0"/>
              </a:rPr>
              <a:t>…</a:t>
            </a:r>
          </a:p>
          <a:p>
            <a:endParaRPr lang="it-IT" sz="2800" dirty="0" smtClean="0">
              <a:latin typeface="Comic Sans MS" panose="030F0702030302020204" pitchFamily="66" charset="0"/>
            </a:endParaRPr>
          </a:p>
          <a:p>
            <a:r>
              <a:rPr lang="it-IT" sz="2800" dirty="0" err="1" smtClean="0">
                <a:latin typeface="Comic Sans MS" panose="030F0702030302020204" pitchFamily="66" charset="0"/>
              </a:rPr>
              <a:t>Fasciotomia</a:t>
            </a:r>
            <a:endParaRPr lang="it-IT" sz="2800" dirty="0" smtClean="0">
              <a:latin typeface="Comic Sans MS" panose="030F0702030302020204" pitchFamily="66" charset="0"/>
            </a:endParaRPr>
          </a:p>
          <a:p>
            <a:endParaRPr lang="it-IT" sz="2800" dirty="0">
              <a:latin typeface="Comic Sans MS" panose="030F0702030302020204" pitchFamily="66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84479" y="3243088"/>
            <a:ext cx="8003233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latin typeface="Comic Sans MS" panose="030F0702030302020204" pitchFamily="66" charset="0"/>
              </a:rPr>
              <a:t/>
            </a:r>
            <a:br>
              <a:rPr lang="it-IT" sz="2800" dirty="0">
                <a:latin typeface="Comic Sans MS" panose="030F0702030302020204" pitchFamily="66" charset="0"/>
              </a:rPr>
            </a:br>
            <a:r>
              <a:rPr lang="it-IT" sz="2800" b="1" dirty="0" smtClean="0">
                <a:latin typeface="Comic Sans MS" panose="030F0702030302020204" pitchFamily="66" charset="0"/>
              </a:rPr>
              <a:t>3) La </a:t>
            </a:r>
            <a:r>
              <a:rPr lang="it-IT" sz="2800" b="1" dirty="0">
                <a:latin typeface="Comic Sans MS" panose="030F0702030302020204" pitchFamily="66" charset="0"/>
              </a:rPr>
              <a:t>precoce somministrazione del siero-anti-vipera riduce quasi a zero il rischio di sindrome compartimentale.</a:t>
            </a:r>
            <a:endParaRPr lang="it-IT" sz="2800" b="1" dirty="0"/>
          </a:p>
        </p:txBody>
      </p:sp>
      <p:pic>
        <p:nvPicPr>
          <p:cNvPr id="8" name="Picture 4" descr="Risultati immagini per si o no crocet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184" y="2508286"/>
            <a:ext cx="2812746" cy="12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4153" y="2442777"/>
            <a:ext cx="1368152" cy="112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14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141</Words>
  <Application>Microsoft Office PowerPoint</Application>
  <PresentationFormat>Presentazione su schermo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Un gatto travestito… da vipera</vt:lpstr>
      <vt:lpstr>Roma 2011… bambina di 3 anni morsa da una vipera in giardino</vt:lpstr>
      <vt:lpstr>Operatività… Siero antivipera?</vt:lpstr>
      <vt:lpstr>CAV di Pavia…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Agostino Occhipinti</dc:creator>
  <cp:lastModifiedBy>orc743</cp:lastModifiedBy>
  <cp:revision>16</cp:revision>
  <dcterms:created xsi:type="dcterms:W3CDTF">2019-05-08T08:16:07Z</dcterms:created>
  <dcterms:modified xsi:type="dcterms:W3CDTF">2019-05-11T13:57:10Z</dcterms:modified>
</cp:coreProperties>
</file>