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5" r:id="rId3"/>
    <p:sldId id="266" r:id="rId4"/>
    <p:sldId id="259" r:id="rId5"/>
    <p:sldId id="264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AF1A8-5DC9-42B9-A6E0-C40206F46A86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F4D17-B2A8-43D5-A33C-9241E6F2D6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41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F4D17-B2A8-43D5-A33C-9241E6F2D6D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13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F4D17-B2A8-43D5-A33C-9241E6F2D6D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59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F4D17-B2A8-43D5-A33C-9241E6F2D6D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95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F4D17-B2A8-43D5-A33C-9241E6F2D6D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74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F4D17-B2A8-43D5-A33C-9241E6F2D6D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28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EAE-11C1-4FD2-A461-B52076F06585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9FB3-732C-4F3E-9D68-B55941A1C1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1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EAE-11C1-4FD2-A461-B52076F06585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9FB3-732C-4F3E-9D68-B55941A1C1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9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EAE-11C1-4FD2-A461-B52076F06585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9FB3-732C-4F3E-9D68-B55941A1C1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EAE-11C1-4FD2-A461-B52076F06585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9FB3-732C-4F3E-9D68-B55941A1C1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7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EAE-11C1-4FD2-A461-B52076F06585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9FB3-732C-4F3E-9D68-B55941A1C1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15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EAE-11C1-4FD2-A461-B52076F06585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9FB3-732C-4F3E-9D68-B55941A1C1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63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EAE-11C1-4FD2-A461-B52076F06585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9FB3-732C-4F3E-9D68-B55941A1C1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53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EAE-11C1-4FD2-A461-B52076F06585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9FB3-732C-4F3E-9D68-B55941A1C1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34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EAE-11C1-4FD2-A461-B52076F06585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9FB3-732C-4F3E-9D68-B55941A1C1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98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EAE-11C1-4FD2-A461-B52076F06585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9FB3-732C-4F3E-9D68-B55941A1C1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27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EAE-11C1-4FD2-A461-B52076F06585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9FB3-732C-4F3E-9D68-B55941A1C1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28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0FEAE-11C1-4FD2-A461-B52076F06585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D9FB3-732C-4F3E-9D68-B55941A1C1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7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99593" y="2636912"/>
            <a:ext cx="7560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Comic Sans MS" panose="030F0702030302020204" pitchFamily="66" charset="0"/>
              </a:rPr>
              <a:t>C'era una volta il </a:t>
            </a:r>
            <a:r>
              <a:rPr lang="it-IT" sz="3600" dirty="0" err="1">
                <a:latin typeface="Comic Sans MS" panose="030F0702030302020204" pitchFamily="66" charset="0"/>
              </a:rPr>
              <a:t>Lyme</a:t>
            </a:r>
            <a:r>
              <a:rPr lang="it-IT" sz="3600" dirty="0">
                <a:latin typeface="Comic Sans MS" panose="030F0702030302020204" pitchFamily="66" charset="0"/>
              </a:rPr>
              <a:t> cronico </a:t>
            </a:r>
            <a:endParaRPr lang="it-IT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it-IT" sz="3600" dirty="0" smtClean="0">
                <a:latin typeface="Comic Sans MS" panose="030F0702030302020204" pitchFamily="66" charset="0"/>
              </a:rPr>
              <a:t>(..e purtroppo </a:t>
            </a:r>
            <a:r>
              <a:rPr lang="it-IT" sz="3600" dirty="0" smtClean="0">
                <a:latin typeface="Comic Sans MS" panose="030F0702030302020204" pitchFamily="66" charset="0"/>
              </a:rPr>
              <a:t>c’</a:t>
            </a:r>
            <a:r>
              <a:rPr lang="it-IT" sz="3600" dirty="0" err="1" smtClean="0">
                <a:latin typeface="Comic Sans MS" panose="030F0702030302020204" pitchFamily="66" charset="0"/>
              </a:rPr>
              <a:t>é</a:t>
            </a:r>
            <a:r>
              <a:rPr lang="it-IT" sz="3600" dirty="0" smtClean="0">
                <a:latin typeface="Comic Sans MS" panose="030F0702030302020204" pitchFamily="66" charset="0"/>
              </a:rPr>
              <a:t> </a:t>
            </a:r>
            <a:r>
              <a:rPr lang="it-IT" sz="3600" dirty="0" smtClean="0">
                <a:latin typeface="Comic Sans MS" panose="030F0702030302020204" pitchFamily="66" charset="0"/>
              </a:rPr>
              <a:t>ancora!)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351087" y="4437112"/>
            <a:ext cx="4807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mic Sans MS" panose="030F0702030302020204" pitchFamily="66" charset="0"/>
              </a:rPr>
              <a:t>Daniela Nisticò</a:t>
            </a:r>
          </a:p>
          <a:p>
            <a:pPr algn="ctr"/>
            <a:r>
              <a:rPr lang="it-IT" sz="2400" dirty="0" smtClean="0">
                <a:latin typeface="Comic Sans MS" panose="030F0702030302020204" pitchFamily="66" charset="0"/>
              </a:rPr>
              <a:t>Francesca Peri</a:t>
            </a:r>
          </a:p>
          <a:p>
            <a:pPr algn="ctr"/>
            <a:r>
              <a:rPr lang="it-IT" sz="2000" dirty="0" smtClean="0">
                <a:latin typeface="Comic Sans MS" panose="030F0702030302020204" pitchFamily="66" charset="0"/>
              </a:rPr>
              <a:t>Scuola di Specializzazione in Pediatria</a:t>
            </a:r>
          </a:p>
          <a:p>
            <a:pPr algn="ctr"/>
            <a:r>
              <a:rPr lang="it-IT" sz="2000" dirty="0" smtClean="0">
                <a:latin typeface="Comic Sans MS" panose="030F0702030302020204" pitchFamily="66" charset="0"/>
              </a:rPr>
              <a:t>Università degli Studi di Trieste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sp>
        <p:nvSpPr>
          <p:cNvPr id="6" name="AutoShape 4" descr="Risultati immagini per esperto clipart"/>
          <p:cNvSpPr>
            <a:spLocks noChangeAspect="1" noChangeArrowheads="1"/>
          </p:cNvSpPr>
          <p:nvPr/>
        </p:nvSpPr>
        <p:spPr bwMode="auto">
          <a:xfrm>
            <a:off x="155575" y="-1608138"/>
            <a:ext cx="43910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 t="17583" r="6709" b="41209"/>
          <a:stretch/>
        </p:blipFill>
        <p:spPr bwMode="auto">
          <a:xfrm>
            <a:off x="449729" y="0"/>
            <a:ext cx="8193741" cy="209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" y="4317457"/>
            <a:ext cx="1261178" cy="128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002" y="4509120"/>
            <a:ext cx="983437" cy="108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2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107921"/>
            <a:ext cx="519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 E’ MAI CAPITATO …?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3717" r="9924" b="8629"/>
          <a:stretch/>
        </p:blipFill>
        <p:spPr bwMode="auto">
          <a:xfrm>
            <a:off x="174122" y="1467057"/>
            <a:ext cx="4589930" cy="50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Risultati immagini per stanchezza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08" y="0"/>
            <a:ext cx="2562892" cy="25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738319" y="2197313"/>
            <a:ext cx="2004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 panose="030F0702030302020204" pitchFamily="66" charset="0"/>
              </a:rPr>
              <a:t>Si tratta della malattia di </a:t>
            </a:r>
            <a:r>
              <a:rPr lang="it-IT" sz="2000" dirty="0" err="1" smtClean="0">
                <a:latin typeface="Comic Sans MS" panose="030F0702030302020204" pitchFamily="66" charset="0"/>
              </a:rPr>
              <a:t>Lyme</a:t>
            </a:r>
            <a:r>
              <a:rPr lang="it-IT" sz="2000" dirty="0" smtClean="0">
                <a:latin typeface="Comic Sans MS" panose="030F0702030302020204" pitchFamily="66" charset="0"/>
              </a:rPr>
              <a:t> cronica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93860" y="1912426"/>
            <a:ext cx="200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 panose="030F0702030302020204" pitchFamily="66" charset="0"/>
              </a:rPr>
              <a:t>Antibiotici per un paio di mesi!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396165" y="836712"/>
            <a:ext cx="4665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Comic Sans MS" panose="030F0702030302020204" pitchFamily="66" charset="0"/>
              </a:rPr>
              <a:t>Sintomi </a:t>
            </a:r>
            <a:r>
              <a:rPr lang="it-IT" sz="2400" dirty="0" smtClean="0">
                <a:latin typeface="Comic Sans MS" panose="030F0702030302020204" pitchFamily="66" charset="0"/>
              </a:rPr>
              <a:t>aspecifici e </a:t>
            </a:r>
            <a:r>
              <a:rPr lang="it-IT" sz="2400" dirty="0">
                <a:latin typeface="Comic Sans MS" panose="030F0702030302020204" pitchFamily="66" charset="0"/>
              </a:rPr>
              <a:t>persistenti</a:t>
            </a:r>
          </a:p>
        </p:txBody>
      </p:sp>
      <p:pic>
        <p:nvPicPr>
          <p:cNvPr id="1033" name="Picture 9" descr="Risultati immagini per HOMER DOH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5144"/>
            <a:ext cx="3591137" cy="39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25550" r="36750" b="45329"/>
          <a:stretch/>
        </p:blipFill>
        <p:spPr bwMode="auto">
          <a:xfrm rot="20554526">
            <a:off x="27534" y="44533"/>
            <a:ext cx="6553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Risultati immagini per homer simpson doh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11276"/>
            <a:ext cx="35052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755576" y="2464710"/>
            <a:ext cx="6229015" cy="2277203"/>
            <a:chOff x="755576" y="2348127"/>
            <a:chExt cx="6229015" cy="2277203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2" t="30220" r="15813" b="18956"/>
            <a:stretch/>
          </p:blipFill>
          <p:spPr bwMode="auto">
            <a:xfrm>
              <a:off x="755576" y="2348127"/>
              <a:ext cx="6228456" cy="227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7" t="46978" r="39352" b="36539"/>
            <a:stretch/>
          </p:blipFill>
          <p:spPr bwMode="auto">
            <a:xfrm>
              <a:off x="3618574" y="3944111"/>
              <a:ext cx="3366017" cy="625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39011" r="14861" b="20604"/>
          <a:stretch/>
        </p:blipFill>
        <p:spPr bwMode="auto">
          <a:xfrm rot="604498">
            <a:off x="3487484" y="1166361"/>
            <a:ext cx="5559626" cy="163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323528" y="4932611"/>
            <a:ext cx="4553272" cy="1907455"/>
            <a:chOff x="323528" y="4932611"/>
            <a:chExt cx="4553272" cy="1907455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2" t="41209" r="38238" b="20879"/>
            <a:stretch/>
          </p:blipFill>
          <p:spPr bwMode="auto">
            <a:xfrm>
              <a:off x="323528" y="4932611"/>
              <a:ext cx="4553272" cy="190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Connettore 1 6"/>
            <p:cNvCxnSpPr/>
            <p:nvPr/>
          </p:nvCxnSpPr>
          <p:spPr>
            <a:xfrm>
              <a:off x="323528" y="5192439"/>
              <a:ext cx="16475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40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30294" r="9878" b="31738"/>
          <a:stretch/>
        </p:blipFill>
        <p:spPr bwMode="auto">
          <a:xfrm>
            <a:off x="5465034" y="-27384"/>
            <a:ext cx="3678966" cy="120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2537808"/>
            <a:ext cx="8784975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Comic Sans MS" panose="030F0702030302020204" pitchFamily="66" charset="0"/>
              </a:rPr>
              <a:t>Sintomi </a:t>
            </a:r>
            <a:r>
              <a:rPr lang="it-IT" sz="2400" b="1" dirty="0" smtClean="0">
                <a:latin typeface="Comic Sans MS" panose="030F0702030302020204" pitchFamily="66" charset="0"/>
              </a:rPr>
              <a:t>soggettivi, cronici </a:t>
            </a:r>
            <a:r>
              <a:rPr lang="it-IT" sz="2400" dirty="0" smtClean="0">
                <a:latin typeface="Comic Sans MS" panose="030F0702030302020204" pitchFamily="66" charset="0"/>
              </a:rPr>
              <a:t>e </a:t>
            </a:r>
            <a:r>
              <a:rPr lang="it-IT" sz="2400" b="1" dirty="0" smtClean="0">
                <a:latin typeface="Comic Sans MS" panose="030F0702030302020204" pitchFamily="66" charset="0"/>
              </a:rPr>
              <a:t>inspiegati</a:t>
            </a:r>
            <a:r>
              <a:rPr lang="it-IT" sz="2400" dirty="0" smtClean="0">
                <a:latin typeface="Comic Sans MS" panose="030F0702030302020204" pitchFamily="66" charset="0"/>
              </a:rPr>
              <a:t> (dolore, astenia, febbre) e sintomi neuro-cognitivi (irritabilità, disturbi del sonno, scarsa concentrazione)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007906" y="288720"/>
            <a:ext cx="343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…?!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63688" y="1544211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“Chronic Lyme disease” is a nonspecific term that lacks a clinical definition. 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102058" cy="16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/>
          <a:stretch/>
        </p:blipFill>
        <p:spPr bwMode="auto">
          <a:xfrm>
            <a:off x="5155330" y="4094664"/>
            <a:ext cx="1591745" cy="120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5155331" y="4121275"/>
            <a:ext cx="1638148" cy="1323949"/>
            <a:chOff x="5264941" y="4149080"/>
            <a:chExt cx="3251193" cy="2591593"/>
          </a:xfrm>
        </p:grpSpPr>
        <p:cxnSp>
          <p:nvCxnSpPr>
            <p:cNvPr id="12" name="Connettore 1 11"/>
            <p:cNvCxnSpPr/>
            <p:nvPr/>
          </p:nvCxnSpPr>
          <p:spPr>
            <a:xfrm>
              <a:off x="5264941" y="4205386"/>
              <a:ext cx="3251193" cy="25352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flipH="1">
              <a:off x="5290044" y="4149080"/>
              <a:ext cx="3226090" cy="25352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Risultati immagini per IgM clip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r="4744"/>
          <a:stretch/>
        </p:blipFill>
        <p:spPr bwMode="auto">
          <a:xfrm>
            <a:off x="1616867" y="4117615"/>
            <a:ext cx="2396245" cy="118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1995916" y="4121275"/>
            <a:ext cx="1638148" cy="1323949"/>
            <a:chOff x="5264941" y="4149080"/>
            <a:chExt cx="3251193" cy="2591593"/>
          </a:xfrm>
        </p:grpSpPr>
        <p:cxnSp>
          <p:nvCxnSpPr>
            <p:cNvPr id="17" name="Connettore 1 16"/>
            <p:cNvCxnSpPr/>
            <p:nvPr/>
          </p:nvCxnSpPr>
          <p:spPr>
            <a:xfrm>
              <a:off x="5264941" y="4205386"/>
              <a:ext cx="3251193" cy="25352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flipH="1">
              <a:off x="5290044" y="4149080"/>
              <a:ext cx="3226090" cy="25352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41514" r="4604" b="39333"/>
          <a:stretch/>
        </p:blipFill>
        <p:spPr bwMode="auto">
          <a:xfrm>
            <a:off x="874557" y="5685055"/>
            <a:ext cx="7136841" cy="96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793479" y="1140931"/>
            <a:ext cx="22018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dirty="0" err="1" smtClean="0">
                <a:latin typeface="Comic Sans MS" panose="030F0702030302020204" pitchFamily="66" charset="0"/>
              </a:rPr>
              <a:t>Feder</a:t>
            </a:r>
            <a:r>
              <a:rPr lang="en-GB" sz="1000" dirty="0" smtClean="0">
                <a:latin typeface="Comic Sans MS" panose="030F0702030302020204" pitchFamily="66" charset="0"/>
              </a:rPr>
              <a:t> et al, N </a:t>
            </a:r>
            <a:r>
              <a:rPr lang="en-GB" sz="1000" dirty="0" err="1" smtClean="0">
                <a:latin typeface="Comic Sans MS" panose="030F0702030302020204" pitchFamily="66" charset="0"/>
              </a:rPr>
              <a:t>Engl</a:t>
            </a:r>
            <a:r>
              <a:rPr lang="en-GB" sz="1000" dirty="0" smtClean="0">
                <a:latin typeface="Comic Sans MS" panose="030F0702030302020204" pitchFamily="66" charset="0"/>
              </a:rPr>
              <a:t> </a:t>
            </a:r>
            <a:r>
              <a:rPr lang="en-GB" sz="1000" dirty="0">
                <a:latin typeface="Comic Sans MS" panose="030F0702030302020204" pitchFamily="66" charset="0"/>
              </a:rPr>
              <a:t>J Med. </a:t>
            </a:r>
            <a:r>
              <a:rPr lang="en-GB" sz="1000" dirty="0" smtClean="0">
                <a:latin typeface="Comic Sans MS" panose="030F0702030302020204" pitchFamily="66" charset="0"/>
              </a:rPr>
              <a:t>2007</a:t>
            </a:r>
            <a:endParaRPr lang="it-IT" sz="1000" dirty="0">
              <a:latin typeface="Comic Sans MS" panose="030F0702030302020204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697928" y="6403948"/>
            <a:ext cx="37481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 smtClean="0">
                <a:latin typeface="Comic Sans MS" panose="030F0702030302020204" pitchFamily="66" charset="0"/>
              </a:rPr>
              <a:t>Shapiro</a:t>
            </a:r>
            <a:r>
              <a:rPr lang="it-IT" sz="1000" dirty="0" smtClean="0">
                <a:latin typeface="Comic Sans MS" panose="030F0702030302020204" pitchFamily="66" charset="0"/>
              </a:rPr>
              <a:t> et al, </a:t>
            </a:r>
            <a:r>
              <a:rPr lang="en-US" sz="1000" dirty="0">
                <a:latin typeface="Comic Sans MS" panose="030F0702030302020204" pitchFamily="66" charset="0"/>
              </a:rPr>
              <a:t>The American Journal of Medicine</a:t>
            </a:r>
            <a:r>
              <a:rPr lang="en-US" sz="1000" dirty="0" smtClean="0">
                <a:latin typeface="Comic Sans MS" panose="030F0702030302020204" pitchFamily="66" charset="0"/>
              </a:rPr>
              <a:t>, </a:t>
            </a:r>
            <a:r>
              <a:rPr lang="en-US" sz="1000" dirty="0">
                <a:latin typeface="Comic Sans MS" panose="030F0702030302020204" pitchFamily="66" charset="0"/>
              </a:rPr>
              <a:t>July 2017</a:t>
            </a:r>
            <a:endParaRPr lang="it-IT" sz="1000" dirty="0">
              <a:latin typeface="Comic Sans MS" panose="030F0702030302020204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5685055"/>
            <a:ext cx="9144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omic Sans MS" panose="030F0702030302020204" pitchFamily="66" charset="0"/>
              </a:rPr>
              <a:t>Non è riconosciuta da nessuna società scientifica</a:t>
            </a:r>
          </a:p>
          <a:p>
            <a:pPr algn="ctr"/>
            <a:r>
              <a:rPr lang="it-IT" sz="2400" dirty="0">
                <a:latin typeface="Comic Sans MS" panose="030F0702030302020204" pitchFamily="66" charset="0"/>
              </a:rPr>
              <a:t>Non ci sono criteri diagnostici</a:t>
            </a:r>
          </a:p>
          <a:p>
            <a:pPr algn="ctr"/>
            <a:r>
              <a:rPr lang="it-IT" sz="2400" dirty="0" smtClean="0">
                <a:latin typeface="Comic Sans MS" panose="030F0702030302020204" pitchFamily="66" charset="0"/>
              </a:rPr>
              <a:t>Non sono disponibili studi in età pediatrica</a:t>
            </a:r>
          </a:p>
        </p:txBody>
      </p:sp>
    </p:spTree>
    <p:extLst>
      <p:ext uri="{BB962C8B-B14F-4D97-AF65-F5344CB8AC3E}">
        <p14:creationId xmlns:p14="http://schemas.microsoft.com/office/powerpoint/2010/main" val="6868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8" y="163800"/>
            <a:ext cx="7501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247294" y="260648"/>
            <a:ext cx="767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 panose="030F0702030302020204" pitchFamily="66" charset="0"/>
              </a:rPr>
              <a:t>Studio retrospettivo  Gennaio 2016 – Dicembre 2018</a:t>
            </a:r>
          </a:p>
          <a:p>
            <a:r>
              <a:rPr lang="it-IT" sz="2400" dirty="0">
                <a:latin typeface="Comic Sans MS" panose="030F0702030302020204" pitchFamily="66" charset="0"/>
              </a:rPr>
              <a:t> </a:t>
            </a:r>
            <a:r>
              <a:rPr lang="it-IT" sz="2400" dirty="0" smtClean="0">
                <a:latin typeface="Comic Sans MS" panose="030F0702030302020204" pitchFamily="66" charset="0"/>
              </a:rPr>
              <a:t>                    </a:t>
            </a:r>
            <a:r>
              <a:rPr lang="it-IT" sz="2400" dirty="0" err="1" smtClean="0">
                <a:latin typeface="Comic Sans MS" panose="030F0702030302020204" pitchFamily="66" charset="0"/>
              </a:rPr>
              <a:t>Key</a:t>
            </a:r>
            <a:r>
              <a:rPr lang="it-IT" sz="2400" dirty="0" smtClean="0">
                <a:latin typeface="Comic Sans MS" panose="030F0702030302020204" pitchFamily="66" charset="0"/>
              </a:rPr>
              <a:t> word : </a:t>
            </a:r>
            <a:r>
              <a:rPr lang="it-IT" sz="2400" dirty="0" err="1" smtClean="0">
                <a:latin typeface="Comic Sans MS" panose="030F0702030302020204" pitchFamily="66" charset="0"/>
              </a:rPr>
              <a:t>Lyme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4284" y="1340768"/>
            <a:ext cx="8745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u="sng" dirty="0" smtClean="0">
                <a:latin typeface="Comic Sans MS" panose="030F0702030302020204" pitchFamily="66" charset="0"/>
              </a:rPr>
              <a:t>Risultato</a:t>
            </a:r>
            <a:r>
              <a:rPr lang="it-IT" sz="2400" dirty="0" smtClean="0">
                <a:latin typeface="Comic Sans MS" panose="030F0702030302020204" pitchFamily="66" charset="0"/>
              </a:rPr>
              <a:t>: 7 </a:t>
            </a:r>
            <a:r>
              <a:rPr lang="it-IT" sz="2400" dirty="0">
                <a:latin typeface="Comic Sans MS" panose="030F0702030302020204" pitchFamily="66" charset="0"/>
              </a:rPr>
              <a:t>pazienti tra i 12 e i 17 anni sono stati ammessi </a:t>
            </a:r>
            <a:r>
              <a:rPr lang="it-IT" sz="2400" dirty="0" smtClean="0">
                <a:latin typeface="Comic Sans MS" panose="030F0702030302020204" pitchFamily="66" charset="0"/>
              </a:rPr>
              <a:t>con </a:t>
            </a:r>
            <a:r>
              <a:rPr lang="it-IT" sz="2400" dirty="0">
                <a:latin typeface="Comic Sans MS" panose="030F0702030302020204" pitchFamily="66" charset="0"/>
              </a:rPr>
              <a:t>una diagnosi pregressa di malattia di </a:t>
            </a:r>
            <a:r>
              <a:rPr lang="it-IT" sz="2400" dirty="0" err="1">
                <a:latin typeface="Comic Sans MS" panose="030F0702030302020204" pitchFamily="66" charset="0"/>
              </a:rPr>
              <a:t>Lyme</a:t>
            </a:r>
            <a:r>
              <a:rPr lang="it-IT" sz="2400" dirty="0">
                <a:latin typeface="Comic Sans MS" panose="030F0702030302020204" pitchFamily="66" charset="0"/>
              </a:rPr>
              <a:t> </a:t>
            </a:r>
            <a:r>
              <a:rPr lang="it-IT" sz="2400" dirty="0" smtClean="0">
                <a:latin typeface="Comic Sans MS" panose="030F0702030302020204" pitchFamily="66" charset="0"/>
              </a:rPr>
              <a:t>cronica posta dal pediatra curante o dagli stessi </a:t>
            </a:r>
            <a:r>
              <a:rPr lang="it-IT" sz="2400" dirty="0" smtClean="0">
                <a:latin typeface="Comic Sans MS" panose="030F0702030302020204" pitchFamily="66" charset="0"/>
              </a:rPr>
              <a:t>genitori 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11559" y="4276393"/>
            <a:ext cx="51795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 panose="030F0702030302020204" pitchFamily="66" charset="0"/>
              </a:rPr>
              <a:t>Febbre (riferita!), Astenia, Cefalea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66194" y="3121982"/>
            <a:ext cx="2376264" cy="2108402"/>
            <a:chOff x="755576" y="3067780"/>
            <a:chExt cx="2376264" cy="2108402"/>
          </a:xfrm>
        </p:grpSpPr>
        <p:sp>
          <p:nvSpPr>
            <p:cNvPr id="10" name="CasellaDiTesto 9"/>
            <p:cNvSpPr txBox="1"/>
            <p:nvPr/>
          </p:nvSpPr>
          <p:spPr>
            <a:xfrm>
              <a:off x="755576" y="3067780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latin typeface="Comic Sans MS" panose="030F0702030302020204" pitchFamily="66" charset="0"/>
                </a:rPr>
                <a:t>Difficoltà a camminare</a:t>
              </a:r>
              <a:endParaRPr lang="it-IT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4098" name="Picture 2" descr="Immagine correla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334" y="3898776"/>
              <a:ext cx="1277406" cy="1277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po 7"/>
          <p:cNvGrpSpPr/>
          <p:nvPr/>
        </p:nvGrpSpPr>
        <p:grpSpPr>
          <a:xfrm>
            <a:off x="755576" y="5012085"/>
            <a:ext cx="3159804" cy="1755651"/>
            <a:chOff x="755576" y="5012085"/>
            <a:chExt cx="3159804" cy="1755651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755576" y="5562000"/>
              <a:ext cx="1592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latin typeface="Comic Sans MS" panose="030F0702030302020204" pitchFamily="66" charset="0"/>
                </a:rPr>
                <a:t>Artralgie</a:t>
              </a:r>
              <a:endParaRPr lang="it-IT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299" y="5012085"/>
              <a:ext cx="1567081" cy="1755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po 8"/>
          <p:cNvGrpSpPr/>
          <p:nvPr/>
        </p:nvGrpSpPr>
        <p:grpSpPr>
          <a:xfrm>
            <a:off x="4745776" y="5140388"/>
            <a:ext cx="4152973" cy="1499044"/>
            <a:chOff x="4745776" y="5140388"/>
            <a:chExt cx="4152973" cy="1499044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6522485" y="5562000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latin typeface="Comic Sans MS" panose="030F0702030302020204" pitchFamily="66" charset="0"/>
                </a:rPr>
                <a:t>Disartria</a:t>
              </a:r>
              <a:endParaRPr lang="it-IT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4101" name="Picture 5" descr="Immagine correlat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776" y="5140388"/>
              <a:ext cx="1631651" cy="149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po 14"/>
          <p:cNvGrpSpPr/>
          <p:nvPr/>
        </p:nvGrpSpPr>
        <p:grpSpPr>
          <a:xfrm>
            <a:off x="7091137" y="2982764"/>
            <a:ext cx="2376264" cy="2253045"/>
            <a:chOff x="6767736" y="2600422"/>
            <a:chExt cx="2376264" cy="2253045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6767736" y="4391802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latin typeface="Comic Sans MS" panose="030F0702030302020204" pitchFamily="66" charset="0"/>
                </a:rPr>
                <a:t>Dermatite</a:t>
              </a:r>
              <a:endParaRPr lang="it-IT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4105" name="Picture 9" descr="Risultati immagini per dermatite clip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137" y="2600422"/>
              <a:ext cx="1281300" cy="1739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po 1"/>
          <p:cNvGrpSpPr/>
          <p:nvPr/>
        </p:nvGrpSpPr>
        <p:grpSpPr>
          <a:xfrm>
            <a:off x="2470552" y="2507197"/>
            <a:ext cx="4067585" cy="1599076"/>
            <a:chOff x="2470552" y="2507197"/>
            <a:chExt cx="4067585" cy="1599076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4161873" y="2982764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latin typeface="Comic Sans MS" panose="030F0702030302020204" pitchFamily="66" charset="0"/>
                </a:rPr>
                <a:t>Dolore addominale </a:t>
              </a:r>
              <a:endParaRPr lang="it-IT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2050" name="Picture 2" descr="Risultati immagini per dolore addominale bambino clipart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07"/>
            <a:stretch/>
          </p:blipFill>
          <p:spPr bwMode="auto">
            <a:xfrm>
              <a:off x="2470552" y="2507197"/>
              <a:ext cx="1714500" cy="1599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175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dottor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35" y="1575672"/>
            <a:ext cx="2288419" cy="20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0" t="15600" r="14052" b="24802"/>
          <a:stretch/>
        </p:blipFill>
        <p:spPr bwMode="auto">
          <a:xfrm>
            <a:off x="4045365" y="4205996"/>
            <a:ext cx="728665" cy="161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80" y="4427541"/>
            <a:ext cx="1508279" cy="15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6" y="4232146"/>
            <a:ext cx="1955294" cy="195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mmagine correlat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"/>
          <a:stretch/>
        </p:blipFill>
        <p:spPr bwMode="auto">
          <a:xfrm>
            <a:off x="1773303" y="1686862"/>
            <a:ext cx="1763139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magine correla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8" y="219481"/>
            <a:ext cx="184174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4085" r="9531" b="4928"/>
          <a:stretch/>
        </p:blipFill>
        <p:spPr bwMode="auto">
          <a:xfrm>
            <a:off x="404224" y="1674329"/>
            <a:ext cx="1249015" cy="204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7" b="11151"/>
          <a:stretch/>
        </p:blipFill>
        <p:spPr bwMode="auto">
          <a:xfrm>
            <a:off x="3976373" y="2225128"/>
            <a:ext cx="1747753" cy="1369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Risultati immagini per ecografia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52" y="0"/>
            <a:ext cx="1747753" cy="17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 rot="20304611">
            <a:off x="198302" y="3059409"/>
            <a:ext cx="858328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DISTURBO DA SINTOMI SOMATICI</a:t>
            </a:r>
            <a:endParaRPr lang="it-IT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Risultati immagini per eeg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38" y="219481"/>
            <a:ext cx="2823800" cy="18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8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4635" y="154896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latin typeface="Comic Sans MS" panose="030F0702030302020204" pitchFamily="66" charset="0"/>
              </a:rPr>
              <a:t>A</a:t>
            </a:r>
            <a:r>
              <a:rPr lang="it-IT" sz="2400" dirty="0" smtClean="0">
                <a:latin typeface="Comic Sans MS" panose="030F0702030302020204" pitchFamily="66" charset="0"/>
              </a:rPr>
              <a:t>lterazioni significative della vita quotidiana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4635" y="2945323"/>
            <a:ext cx="5815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 smtClean="0">
                <a:latin typeface="Comic Sans MS" panose="030F0702030302020204" pitchFamily="66" charset="0"/>
              </a:rPr>
              <a:t>Pensieri, sentimenti o comportamenti eccessivi correlati ai sintomi somatici o associati a preoccupazioni relative alla salute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15688" y="546426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latin typeface="Comic Sans MS" panose="030F0702030302020204" pitchFamily="66" charset="0"/>
              </a:rPr>
              <a:t>Più di 6 mesi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DSM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17" y="5294141"/>
            <a:ext cx="873975" cy="12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93053" y="72890"/>
            <a:ext cx="8823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DISTURBO DA SINTOMI SOMATICI: CRITERI DIAGNOSTICI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2" name="Picture 4" descr="Risultati immagini per scuola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8" b="18082"/>
          <a:stretch/>
        </p:blipFill>
        <p:spPr bwMode="auto">
          <a:xfrm>
            <a:off x="3967843" y="1170489"/>
            <a:ext cx="2243550" cy="161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63" y="1011197"/>
            <a:ext cx="2339752" cy="155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4044028" y="1344276"/>
            <a:ext cx="1638148" cy="1323949"/>
            <a:chOff x="5264941" y="4149080"/>
            <a:chExt cx="3251193" cy="2591593"/>
          </a:xfrm>
        </p:grpSpPr>
        <p:cxnSp>
          <p:nvCxnSpPr>
            <p:cNvPr id="10" name="Connettore 1 9"/>
            <p:cNvCxnSpPr/>
            <p:nvPr/>
          </p:nvCxnSpPr>
          <p:spPr>
            <a:xfrm>
              <a:off x="5264941" y="4205386"/>
              <a:ext cx="3251193" cy="25352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 flipH="1">
              <a:off x="5290044" y="4149080"/>
              <a:ext cx="3226090" cy="25352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o 11"/>
          <p:cNvGrpSpPr/>
          <p:nvPr/>
        </p:nvGrpSpPr>
        <p:grpSpPr>
          <a:xfrm>
            <a:off x="7138137" y="1011197"/>
            <a:ext cx="1638148" cy="1323949"/>
            <a:chOff x="5264941" y="4149080"/>
            <a:chExt cx="3251193" cy="2591593"/>
          </a:xfrm>
        </p:grpSpPr>
        <p:cxnSp>
          <p:nvCxnSpPr>
            <p:cNvPr id="13" name="Connettore 1 12"/>
            <p:cNvCxnSpPr/>
            <p:nvPr/>
          </p:nvCxnSpPr>
          <p:spPr>
            <a:xfrm>
              <a:off x="5264941" y="4205386"/>
              <a:ext cx="3251193" cy="25352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flipH="1">
              <a:off x="5290044" y="4149080"/>
              <a:ext cx="3226090" cy="25352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2" r="14767" b="10476"/>
          <a:stretch/>
        </p:blipFill>
        <p:spPr bwMode="auto">
          <a:xfrm>
            <a:off x="3679246" y="5029347"/>
            <a:ext cx="1958338" cy="147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Risultati immagini per doctor shopping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55" y="2647736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4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5589240"/>
            <a:ext cx="752098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omic Sans MS" panose="030F0702030302020204" pitchFamily="66" charset="0"/>
              </a:rPr>
              <a:t>Sintomi </a:t>
            </a:r>
            <a:r>
              <a:rPr lang="it-IT" sz="2800" dirty="0" smtClean="0">
                <a:latin typeface="Comic Sans MS" panose="030F0702030302020204" pitchFamily="66" charset="0"/>
              </a:rPr>
              <a:t>aspecifici + </a:t>
            </a:r>
            <a:r>
              <a:rPr lang="it-IT" sz="2800" dirty="0" smtClean="0">
                <a:latin typeface="Comic Sans MS" panose="030F0702030302020204" pitchFamily="66" charset="0"/>
              </a:rPr>
              <a:t>diagnosi di CLD = pensa anche a un 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Disturbo da S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intomi 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omatici</a:t>
            </a:r>
            <a:endParaRPr lang="it-IT" sz="2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 t="49265" r="15943" b="16474"/>
          <a:stretch/>
        </p:blipFill>
        <p:spPr bwMode="auto">
          <a:xfrm>
            <a:off x="291380" y="3985508"/>
            <a:ext cx="4509121" cy="13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148064" y="4281626"/>
            <a:ext cx="3658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>
                <a:latin typeface="Comic Sans MS" panose="030F0702030302020204" pitchFamily="66" charset="0"/>
              </a:rPr>
              <a:t>La Rev. </a:t>
            </a:r>
            <a:r>
              <a:rPr lang="en-GB" dirty="0" err="1">
                <a:latin typeface="Comic Sans MS" panose="030F0702030302020204" pitchFamily="66" charset="0"/>
              </a:rPr>
              <a:t>Médecine</a:t>
            </a:r>
            <a:r>
              <a:rPr lang="en-GB" dirty="0">
                <a:latin typeface="Comic Sans MS" panose="030F0702030302020204" pitchFamily="66" charset="0"/>
              </a:rPr>
              <a:t> Interne, </a:t>
            </a:r>
            <a:r>
              <a:rPr lang="en-GB" dirty="0" smtClean="0">
                <a:latin typeface="Comic Sans MS" panose="030F0702030302020204" pitchFamily="66" charset="0"/>
              </a:rPr>
              <a:t>2018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32386" y="1432806"/>
            <a:ext cx="597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latin typeface="Comic Sans MS" panose="030F0702030302020204" pitchFamily="66" charset="0"/>
              </a:rPr>
              <a:t>G. </a:t>
            </a:r>
            <a:r>
              <a:rPr lang="en-GB" dirty="0" err="1">
                <a:latin typeface="Comic Sans MS" panose="030F0702030302020204" pitchFamily="66" charset="0"/>
              </a:rPr>
              <a:t>Cozzi</a:t>
            </a:r>
            <a:r>
              <a:rPr lang="en-GB" dirty="0">
                <a:latin typeface="Comic Sans MS" panose="030F0702030302020204" pitchFamily="66" charset="0"/>
              </a:rPr>
              <a:t> et al</a:t>
            </a:r>
            <a:r>
              <a:rPr lang="en-GB" dirty="0" smtClean="0">
                <a:latin typeface="Comic Sans MS" panose="030F0702030302020204" pitchFamily="66" charset="0"/>
              </a:rPr>
              <a:t>., </a:t>
            </a:r>
            <a:r>
              <a:rPr lang="en-GB" dirty="0" err="1">
                <a:latin typeface="Comic Sans MS" panose="030F0702030302020204" pitchFamily="66" charset="0"/>
              </a:rPr>
              <a:t>Acta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Paediatr</a:t>
            </a:r>
            <a:r>
              <a:rPr lang="en-GB" dirty="0">
                <a:latin typeface="Comic Sans MS" panose="030F0702030302020204" pitchFamily="66" charset="0"/>
              </a:rPr>
              <a:t>. Int. J. </a:t>
            </a:r>
            <a:r>
              <a:rPr lang="en-GB" dirty="0" err="1">
                <a:latin typeface="Comic Sans MS" panose="030F0702030302020204" pitchFamily="66" charset="0"/>
              </a:rPr>
              <a:t>Paediatr</a:t>
            </a:r>
            <a:r>
              <a:rPr lang="en-GB" dirty="0">
                <a:latin typeface="Comic Sans MS" panose="030F0702030302020204" pitchFamily="66" charset="0"/>
              </a:rPr>
              <a:t>., </a:t>
            </a:r>
            <a:r>
              <a:rPr lang="en-GB" dirty="0" smtClean="0">
                <a:latin typeface="Comic Sans MS" panose="030F0702030302020204" pitchFamily="66" charset="0"/>
              </a:rPr>
              <a:t>2017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13614" y="212828"/>
            <a:ext cx="601111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 panose="030F0702030302020204" pitchFamily="66" charset="0"/>
              </a:rPr>
              <a:t>Spesso i pazienti con </a:t>
            </a:r>
            <a:r>
              <a:rPr lang="it-IT" sz="2400" dirty="0" smtClean="0">
                <a:latin typeface="Comic Sans MS" panose="030F0702030302020204" pitchFamily="66" charset="0"/>
              </a:rPr>
              <a:t>disturbi </a:t>
            </a:r>
            <a:r>
              <a:rPr lang="it-IT" sz="2400" dirty="0" smtClean="0">
                <a:latin typeface="Comic Sans MS" panose="030F0702030302020204" pitchFamily="66" charset="0"/>
              </a:rPr>
              <a:t>da sintomi somatici ricevono un’altra diagnosi prima di ricevere quella corretta!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Risultati immagini per HOMER DOH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195" y="5373216"/>
            <a:ext cx="143883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75355" y="2054859"/>
            <a:ext cx="10329293" cy="1619201"/>
            <a:chOff x="75355" y="2054859"/>
            <a:chExt cx="10329293" cy="1619201"/>
          </a:xfrm>
        </p:grpSpPr>
        <p:sp>
          <p:nvSpPr>
            <p:cNvPr id="9" name="CasellaDiTesto 8"/>
            <p:cNvSpPr txBox="1"/>
            <p:nvPr/>
          </p:nvSpPr>
          <p:spPr>
            <a:xfrm>
              <a:off x="75355" y="2054859"/>
              <a:ext cx="8961141" cy="12003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latin typeface="Comic Sans MS" panose="030F0702030302020204" pitchFamily="66" charset="0"/>
                </a:rPr>
                <a:t>Il VPP della sierologia per </a:t>
              </a:r>
              <a:r>
                <a:rPr lang="it-IT" sz="2400" dirty="0" err="1" smtClean="0">
                  <a:latin typeface="Comic Sans MS" panose="030F0702030302020204" pitchFamily="66" charset="0"/>
                </a:rPr>
                <a:t>Borrelia</a:t>
              </a:r>
              <a:r>
                <a:rPr lang="it-IT" sz="2400" dirty="0" smtClean="0">
                  <a:latin typeface="Comic Sans MS" panose="030F0702030302020204" pitchFamily="66" charset="0"/>
                </a:rPr>
                <a:t> in bambini con solo sintomi aspecifici è basso, con rischio di ottenere falsi positivi. </a:t>
              </a:r>
            </a:p>
            <a:p>
              <a:pPr algn="ctr"/>
              <a:r>
                <a:rPr lang="it-IT" sz="2400" dirty="0" smtClean="0">
                  <a:latin typeface="Comic Sans MS" panose="030F0702030302020204" pitchFamily="66" charset="0"/>
                </a:rPr>
                <a:t>NON VA RICHIESTA!!</a:t>
              </a:r>
              <a:endParaRPr lang="it-IT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23528" y="3335506"/>
              <a:ext cx="100811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it-IT" sz="1600" dirty="0" err="1" smtClean="0">
                  <a:latin typeface="Comic Sans MS" panose="030F0702030302020204" pitchFamily="66" charset="0"/>
                </a:rPr>
                <a:t>Lantos</a:t>
              </a:r>
              <a:r>
                <a:rPr lang="it-IT" sz="1600" dirty="0" smtClean="0">
                  <a:latin typeface="Comic Sans MS" panose="030F0702030302020204" pitchFamily="66" charset="0"/>
                </a:rPr>
                <a:t> et al, </a:t>
              </a:r>
              <a:r>
                <a:rPr lang="en-US" sz="1600" dirty="0">
                  <a:latin typeface="Comic Sans MS" panose="030F0702030302020204" pitchFamily="66" charset="0"/>
                </a:rPr>
                <a:t>False Positive Lyme Disease IgM </a:t>
              </a:r>
              <a:r>
                <a:rPr lang="en-US" sz="1600" dirty="0" smtClean="0">
                  <a:latin typeface="Comic Sans MS" panose="030F0702030302020204" pitchFamily="66" charset="0"/>
                </a:rPr>
                <a:t>Immunoblots in Children, </a:t>
              </a:r>
              <a:r>
                <a:rPr lang="it-IT" sz="1600" dirty="0">
                  <a:latin typeface="Comic Sans MS" panose="030F0702030302020204" pitchFamily="66" charset="0"/>
                </a:rPr>
                <a:t>J </a:t>
              </a:r>
              <a:r>
                <a:rPr lang="it-IT" sz="1600" dirty="0" err="1">
                  <a:latin typeface="Comic Sans MS" panose="030F0702030302020204" pitchFamily="66" charset="0"/>
                </a:rPr>
                <a:t>Pediatr</a:t>
              </a:r>
              <a:r>
                <a:rPr lang="it-IT" sz="1600" dirty="0">
                  <a:latin typeface="Comic Sans MS" panose="030F0702030302020204" pitchFamily="66" charset="0"/>
                </a:rPr>
                <a:t>. 2016</a:t>
              </a:r>
            </a:p>
          </p:txBody>
        </p:sp>
      </p:grpSp>
      <p:pic>
        <p:nvPicPr>
          <p:cNvPr id="4102" name="Picture 6" descr="Immagine correla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1"/>
          <a:stretch/>
        </p:blipFill>
        <p:spPr bwMode="auto">
          <a:xfrm>
            <a:off x="251791" y="-60914"/>
            <a:ext cx="2096660" cy="186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1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333</Words>
  <Application>Microsoft Office PowerPoint</Application>
  <PresentationFormat>Presentazione su schermo (4:3)</PresentationFormat>
  <Paragraphs>44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Daniela</dc:creator>
  <cp:lastModifiedBy>Daniela</cp:lastModifiedBy>
  <cp:revision>98</cp:revision>
  <dcterms:created xsi:type="dcterms:W3CDTF">2019-03-08T21:02:33Z</dcterms:created>
  <dcterms:modified xsi:type="dcterms:W3CDTF">2019-05-12T16:19:27Z</dcterms:modified>
</cp:coreProperties>
</file>