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6"/>
  </p:notesMasterIdLst>
  <p:sldIdLst>
    <p:sldId id="314" r:id="rId2"/>
    <p:sldId id="315" r:id="rId3"/>
    <p:sldId id="289" r:id="rId4"/>
    <p:sldId id="258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4209FF0B-51A8-4FC1-B7DB-F53FF7ED053B}">
          <p14:sldIdLst>
            <p14:sldId id="314"/>
            <p14:sldId id="315"/>
            <p14:sldId id="289"/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771" autoAdjust="0"/>
  </p:normalViewPr>
  <p:slideViewPr>
    <p:cSldViewPr>
      <p:cViewPr varScale="1">
        <p:scale>
          <a:sx n="79" d="100"/>
          <a:sy n="79" d="100"/>
        </p:scale>
        <p:origin x="1570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4AAEFC-7C3D-4AFE-8BB7-51B53C19C0F8}" type="datetimeFigureOut">
              <a:rPr lang="it-IT" smtClean="0"/>
              <a:t>12/05/2019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5B151-60CC-4D75-AB93-1D531FFCC5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3989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55B151-60CC-4D75-AB93-1D531FFCC5BD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1744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55B151-60CC-4D75-AB93-1D531FFCC5BD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3652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961B-CF21-4F02-9D95-B41F7641447B}" type="datetimeFigureOut">
              <a:rPr lang="it-IT" smtClean="0"/>
              <a:pPr/>
              <a:t>12/05/2019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6AFF-BD4D-4F44-8A6C-48064A802AD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961B-CF21-4F02-9D95-B41F7641447B}" type="datetimeFigureOut">
              <a:rPr lang="it-IT" smtClean="0"/>
              <a:pPr/>
              <a:t>12/05/2019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6AFF-BD4D-4F44-8A6C-48064A802AD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961B-CF21-4F02-9D95-B41F7641447B}" type="datetimeFigureOut">
              <a:rPr lang="it-IT" smtClean="0"/>
              <a:pPr/>
              <a:t>12/05/2019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6AFF-BD4D-4F44-8A6C-48064A802AD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961B-CF21-4F02-9D95-B41F7641447B}" type="datetimeFigureOut">
              <a:rPr lang="it-IT" smtClean="0"/>
              <a:pPr/>
              <a:t>12/05/2019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6AFF-BD4D-4F44-8A6C-48064A802AD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961B-CF21-4F02-9D95-B41F7641447B}" type="datetimeFigureOut">
              <a:rPr lang="it-IT" smtClean="0"/>
              <a:pPr/>
              <a:t>12/05/2019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6AFF-BD4D-4F44-8A6C-48064A802AD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961B-CF21-4F02-9D95-B41F7641447B}" type="datetimeFigureOut">
              <a:rPr lang="it-IT" smtClean="0"/>
              <a:pPr/>
              <a:t>12/05/2019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6AFF-BD4D-4F44-8A6C-48064A802AD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961B-CF21-4F02-9D95-B41F7641447B}" type="datetimeFigureOut">
              <a:rPr lang="it-IT" smtClean="0"/>
              <a:pPr/>
              <a:t>12/05/2019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6AFF-BD4D-4F44-8A6C-48064A802AD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961B-CF21-4F02-9D95-B41F7641447B}" type="datetimeFigureOut">
              <a:rPr lang="it-IT" smtClean="0"/>
              <a:pPr/>
              <a:t>12/05/2019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6AFF-BD4D-4F44-8A6C-48064A802AD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961B-CF21-4F02-9D95-B41F7641447B}" type="datetimeFigureOut">
              <a:rPr lang="it-IT" smtClean="0"/>
              <a:pPr/>
              <a:t>12/05/2019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6AFF-BD4D-4F44-8A6C-48064A802AD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961B-CF21-4F02-9D95-B41F7641447B}" type="datetimeFigureOut">
              <a:rPr lang="it-IT" smtClean="0"/>
              <a:pPr/>
              <a:t>12/05/2019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6AFF-BD4D-4F44-8A6C-48064A802AD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961B-CF21-4F02-9D95-B41F7641447B}" type="datetimeFigureOut">
              <a:rPr lang="it-IT" smtClean="0"/>
              <a:pPr/>
              <a:t>12/05/2019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6AFF-BD4D-4F44-8A6C-48064A802AD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4961B-CF21-4F02-9D95-B41F7641447B}" type="datetimeFigureOut">
              <a:rPr lang="it-IT" smtClean="0"/>
              <a:pPr/>
              <a:t>12/05/2019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E6AFF-BD4D-4F44-8A6C-48064A802AD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6D284A-7334-4B21-AA56-246F6CA07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962" y="2286000"/>
            <a:ext cx="8229600" cy="1143000"/>
          </a:xfrm>
        </p:spPr>
        <p:txBody>
          <a:bodyPr>
            <a:noAutofit/>
          </a:bodyPr>
          <a:lstStyle/>
          <a:p>
            <a:r>
              <a:rPr lang="it-IT" sz="5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 sempre i calcoli sono corretti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25A8D0F-F41A-429A-A66F-31ECF7BA25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43" y="239787"/>
            <a:ext cx="2022819" cy="963248"/>
          </a:xfrm>
          <a:prstGeom prst="rect">
            <a:avLst/>
          </a:prstGeom>
        </p:spPr>
      </p:pic>
      <p:pic>
        <p:nvPicPr>
          <p:cNvPr id="5" name="Picture 3" descr="Università Bicocca">
            <a:extLst>
              <a:ext uri="{FF2B5EF4-FFF2-40B4-BE49-F238E27FC236}">
                <a16:creationId xmlns:a16="http://schemas.microsoft.com/office/drawing/2014/main" id="{F23A9EB9-D250-4A43-BD9B-0AD182DCEA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 l="41597" t="38797" r="46852" b="44414"/>
          <a:stretch>
            <a:fillRect/>
          </a:stretch>
        </p:blipFill>
        <p:spPr bwMode="auto">
          <a:xfrm>
            <a:off x="7951422" y="239787"/>
            <a:ext cx="766635" cy="835909"/>
          </a:xfrm>
          <a:prstGeom prst="rect">
            <a:avLst/>
          </a:prstGeom>
          <a:noFill/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B5F39CE7-E914-4E09-9337-95A520073FB1}"/>
              </a:ext>
            </a:extLst>
          </p:cNvPr>
          <p:cNvSpPr txBox="1"/>
          <p:nvPr/>
        </p:nvSpPr>
        <p:spPr>
          <a:xfrm>
            <a:off x="3071506" y="404664"/>
            <a:ext cx="34517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Clinica Pediatrica</a:t>
            </a:r>
          </a:p>
          <a:p>
            <a:pPr algn="ctr"/>
            <a:r>
              <a:rPr 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Direttore Prof. Andrea Biondi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596C223-B2D4-4B53-8E51-30BD76503461}"/>
              </a:ext>
            </a:extLst>
          </p:cNvPr>
          <p:cNvSpPr txBox="1"/>
          <p:nvPr/>
        </p:nvSpPr>
        <p:spPr>
          <a:xfrm>
            <a:off x="2771800" y="4177639"/>
            <a:ext cx="37514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Maria Laura Nicolosi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E4980A3-4382-4160-9CEC-81A171F527C6}"/>
              </a:ext>
            </a:extLst>
          </p:cNvPr>
          <p:cNvSpPr txBox="1"/>
          <p:nvPr/>
        </p:nvSpPr>
        <p:spPr>
          <a:xfrm>
            <a:off x="425943" y="6165304"/>
            <a:ext cx="7890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>
                <a:latin typeface="Arial" panose="020B0604020202020204" pitchFamily="34" charset="0"/>
                <a:cs typeface="Arial" panose="020B0604020202020204" pitchFamily="34" charset="0"/>
              </a:rPr>
              <a:t>            «Le giornate di Medico e Bambino» - Roma, 17-18 maggio 2019 </a:t>
            </a:r>
          </a:p>
        </p:txBody>
      </p:sp>
    </p:spTree>
    <p:extLst>
      <p:ext uri="{BB962C8B-B14F-4D97-AF65-F5344CB8AC3E}">
        <p14:creationId xmlns:p14="http://schemas.microsoft.com/office/powerpoint/2010/main" val="3432069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Università Bicocca">
            <a:extLst>
              <a:ext uri="{FF2B5EF4-FFF2-40B4-BE49-F238E27FC236}">
                <a16:creationId xmlns:a16="http://schemas.microsoft.com/office/drawing/2014/main" id="{AA4D0763-5FCC-464B-A48B-31A772FC24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 l="41597" t="38797" r="46852" b="44414"/>
          <a:stretch>
            <a:fillRect/>
          </a:stretch>
        </p:blipFill>
        <p:spPr bwMode="auto">
          <a:xfrm>
            <a:off x="8117580" y="127339"/>
            <a:ext cx="766635" cy="835909"/>
          </a:xfrm>
          <a:prstGeom prst="rect">
            <a:avLst/>
          </a:prstGeom>
          <a:noFill/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FE4BB355-A66D-432C-9ADF-5CF13207E0CA}"/>
              </a:ext>
            </a:extLst>
          </p:cNvPr>
          <p:cNvSpPr txBox="1"/>
          <p:nvPr/>
        </p:nvSpPr>
        <p:spPr>
          <a:xfrm>
            <a:off x="611559" y="1124744"/>
            <a:ext cx="8272655" cy="7084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Da circa 10 giorni febbricola e dolore ingravescente in fianco destro dopo tre giorni da banale caduta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it-IT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Ricovero </a:t>
            </a:r>
            <a:endParaRPr lang="it-IT" sz="22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algn="just"/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Giordano </a:t>
            </a:r>
            <a:r>
              <a:rPr lang="it-IT" sz="2200" dirty="0" err="1">
                <a:latin typeface="Arial" panose="020B0604020202020204" pitchFamily="34" charset="0"/>
                <a:cs typeface="Arial" panose="020B0604020202020204" pitchFamily="34" charset="0"/>
              </a:rPr>
              <a:t>pos</a:t>
            </a:r>
            <a:endParaRPr lang="it-IT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Indici di flogosi aumentati</a:t>
            </a:r>
          </a:p>
          <a:p>
            <a:pPr algn="just"/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Singola puntata febbrile (eseguite emocolture: negative) </a:t>
            </a:r>
          </a:p>
          <a:p>
            <a:pPr algn="just"/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Terapia: antibiotica (</a:t>
            </a:r>
            <a:r>
              <a:rPr lang="it-IT" sz="2200" dirty="0" err="1">
                <a:latin typeface="Arial" panose="020B0604020202020204" pitchFamily="34" charset="0"/>
                <a:cs typeface="Arial" panose="020B0604020202020204" pitchFamily="34" charset="0"/>
              </a:rPr>
              <a:t>cefotaxime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200" dirty="0" err="1">
                <a:latin typeface="Arial" panose="020B0604020202020204" pitchFamily="34" charset="0"/>
                <a:cs typeface="Arial" panose="020B0604020202020204" pitchFamily="34" charset="0"/>
              </a:rPr>
              <a:t>ev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) e antidolorifica.</a:t>
            </a:r>
          </a:p>
          <a:p>
            <a:pPr algn="just"/>
            <a:endParaRPr lang="it-IT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2200" b="1" dirty="0">
                <a:latin typeface="Arial" panose="020B0604020202020204" pitchFamily="34" charset="0"/>
                <a:cs typeface="Arial" panose="020B0604020202020204" pitchFamily="34" charset="0"/>
              </a:rPr>
              <a:t>Problema apparato urinario (sospetta calcolosi)?</a:t>
            </a:r>
          </a:p>
          <a:p>
            <a:pPr algn="just"/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Esami radiologici e di laboratorio negativi.</a:t>
            </a:r>
          </a:p>
          <a:p>
            <a:pPr algn="just"/>
            <a:endParaRPr lang="it-IT" sz="2238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2200" b="1" dirty="0">
                <a:latin typeface="Arial" panose="020B0604020202020204" pitchFamily="34" charset="0"/>
                <a:cs typeface="Arial" panose="020B0604020202020204" pitchFamily="34" charset="0"/>
              </a:rPr>
              <a:t>Problema ortopedico (trauma)?</a:t>
            </a:r>
          </a:p>
          <a:p>
            <a:pPr algn="just"/>
            <a:r>
              <a:rPr lang="it-IT" sz="2200" dirty="0" err="1">
                <a:latin typeface="Arial" panose="020B0604020202020204" pitchFamily="34" charset="0"/>
                <a:cs typeface="Arial" panose="020B0604020202020204" pitchFamily="34" charset="0"/>
              </a:rPr>
              <a:t>Rx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 rachide negativa.</a:t>
            </a:r>
          </a:p>
          <a:p>
            <a:pPr algn="just"/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u="sng" dirty="0"/>
          </a:p>
          <a:p>
            <a:endParaRPr lang="it-IT" sz="2000" u="sng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763B153D-EC08-41A0-A8F9-AE6824C3EE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67" y="10721"/>
            <a:ext cx="2022819" cy="963248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068F0286-C138-4154-B8DD-51BA9A7C6C42}"/>
              </a:ext>
            </a:extLst>
          </p:cNvPr>
          <p:cNvSpPr txBox="1"/>
          <p:nvPr/>
        </p:nvSpPr>
        <p:spPr>
          <a:xfrm flipH="1">
            <a:off x="2807804" y="559401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>
                <a:latin typeface="Arial" panose="020B0604020202020204" pitchFamily="34" charset="0"/>
                <a:cs typeface="Arial" panose="020B0604020202020204" pitchFamily="34" charset="0"/>
              </a:rPr>
              <a:t>Federico, 14 aa</a:t>
            </a:r>
          </a:p>
        </p:txBody>
      </p:sp>
    </p:spTree>
    <p:extLst>
      <p:ext uri="{BB962C8B-B14F-4D97-AF65-F5344CB8AC3E}">
        <p14:creationId xmlns:p14="http://schemas.microsoft.com/office/powerpoint/2010/main" val="3538711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B18D993-D22C-4066-8AEE-BF03E237E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888231"/>
            <a:ext cx="8098120" cy="578112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it-IT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RM addome, bacino e </a:t>
            </a:r>
            <a:r>
              <a:rPr lang="it-IT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lombosacrale:</a:t>
            </a:r>
            <a:r>
              <a:rPr lang="it-IT" sz="2200" dirty="0" err="1">
                <a:latin typeface="Arial" panose="020B0604020202020204" pitchFamily="34" charset="0"/>
                <a:cs typeface="Arial" panose="020B0604020202020204" pitchFamily="34" charset="0"/>
              </a:rPr>
              <a:t>ernia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200" dirty="0" err="1">
                <a:latin typeface="Arial" panose="020B0604020202020204" pitchFamily="34" charset="0"/>
                <a:cs typeface="Arial" panose="020B0604020202020204" pitchFamily="34" charset="0"/>
              </a:rPr>
              <a:t>intraspongiosa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 a livello della limitante somatica inferiore di L3; corpo vertebrale sfumatamente </a:t>
            </a:r>
            <a:r>
              <a:rPr lang="it-IT" sz="2200" dirty="0" err="1">
                <a:latin typeface="Arial" panose="020B0604020202020204" pitchFamily="34" charset="0"/>
                <a:cs typeface="Arial" panose="020B0604020202020204" pitchFamily="34" charset="0"/>
              </a:rPr>
              <a:t>iperintenso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 in STIR per edema spongioso, enhancement dopo mdc.</a:t>
            </a:r>
          </a:p>
          <a:p>
            <a:pPr algn="just"/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Leucemia?</a:t>
            </a:r>
          </a:p>
          <a:p>
            <a:pPr algn="just"/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Malattia </a:t>
            </a:r>
            <a:r>
              <a:rPr lang="it-IT" sz="2200" dirty="0" err="1">
                <a:latin typeface="Arial" panose="020B0604020202020204" pitchFamily="34" charset="0"/>
                <a:cs typeface="Arial" panose="020B0604020202020204" pitchFamily="34" charset="0"/>
              </a:rPr>
              <a:t>autoinfiammatoria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just"/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Neoplasia ossea?</a:t>
            </a:r>
          </a:p>
          <a:p>
            <a:pPr algn="just"/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Osteomielite infettiva?</a:t>
            </a:r>
          </a:p>
          <a:p>
            <a:pPr marL="0" indent="0" algn="just">
              <a:buNone/>
            </a:pPr>
            <a:r>
              <a:rPr lang="it-IT" sz="22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BIOPSIA VERTEBRA</a:t>
            </a:r>
          </a:p>
          <a:p>
            <a:pPr marL="0" indent="0" algn="just">
              <a:buNone/>
            </a:pPr>
            <a:r>
              <a:rPr lang="it-IT" sz="2200" b="1" dirty="0">
                <a:latin typeface="Arial" panose="020B0604020202020204" pitchFamily="34" charset="0"/>
                <a:cs typeface="Arial" panose="020B0604020202020204" pitchFamily="34" charset="0"/>
              </a:rPr>
              <a:t>Stafilococco </a:t>
            </a:r>
            <a:r>
              <a:rPr lang="it-IT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aureus</a:t>
            </a:r>
            <a:r>
              <a:rPr lang="it-IT" sz="2200" b="1" dirty="0">
                <a:latin typeface="Arial" panose="020B0604020202020204" pitchFamily="34" charset="0"/>
                <a:cs typeface="Arial" panose="020B0604020202020204" pitchFamily="34" charset="0"/>
              </a:rPr>
              <a:t> trovato su sangue periferico (</a:t>
            </a:r>
            <a:r>
              <a:rPr lang="it-IT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emoVP</a:t>
            </a:r>
            <a:r>
              <a:rPr lang="it-IT" sz="2200" b="1" dirty="0">
                <a:latin typeface="Arial" panose="020B0604020202020204" pitchFamily="34" charset="0"/>
                <a:cs typeface="Arial" panose="020B0604020202020204" pitchFamily="34" charset="0"/>
              </a:rPr>
              <a:t> eseguito post-biopsia vertebrale). </a:t>
            </a:r>
          </a:p>
          <a:p>
            <a:pPr algn="just">
              <a:buFont typeface="Wingdings" panose="05000000000000000000" pitchFamily="2" charset="2"/>
              <a:buChar char="à"/>
            </a:pP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Inizia </a:t>
            </a:r>
            <a:r>
              <a:rPr lang="it-IT" sz="22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oxacillina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e </a:t>
            </a:r>
            <a:r>
              <a:rPr lang="it-IT" sz="22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levofloxacina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(in base antibiogramma)</a:t>
            </a:r>
          </a:p>
          <a:p>
            <a:pPr marL="0" indent="0" algn="just">
              <a:buNone/>
            </a:pPr>
            <a:r>
              <a:rPr lang="it-IT" sz="22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Isolato Stafilococco </a:t>
            </a:r>
            <a:r>
              <a:rPr lang="it-IT" sz="2200" b="1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aureus</a:t>
            </a:r>
            <a:r>
              <a:rPr lang="it-IT" sz="22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anche su coltura biopsia.</a:t>
            </a:r>
          </a:p>
          <a:p>
            <a:pPr marL="0" indent="0" algn="just">
              <a:buNone/>
            </a:pPr>
            <a:endParaRPr lang="it-IT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t-IT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t-IT" sz="1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t-IT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t-IT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t-IT" sz="18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t-IT" sz="2000" dirty="0"/>
          </a:p>
          <a:p>
            <a:endParaRPr lang="it-IT" sz="2000" b="1" dirty="0"/>
          </a:p>
          <a:p>
            <a:endParaRPr lang="it-IT" sz="2000" b="1" dirty="0"/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endParaRPr lang="it-IT" sz="2000" b="1" dirty="0"/>
          </a:p>
        </p:txBody>
      </p:sp>
      <p:pic>
        <p:nvPicPr>
          <p:cNvPr id="5" name="Picture 3" descr="Università Bicocca">
            <a:extLst>
              <a:ext uri="{FF2B5EF4-FFF2-40B4-BE49-F238E27FC236}">
                <a16:creationId xmlns:a16="http://schemas.microsoft.com/office/drawing/2014/main" id="{8D77D6BB-D4F6-4AA9-ADC9-859DE72592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 l="41597" t="38797" r="46852" b="44414"/>
          <a:stretch>
            <a:fillRect/>
          </a:stretch>
        </p:blipFill>
        <p:spPr bwMode="auto">
          <a:xfrm>
            <a:off x="7920165" y="52322"/>
            <a:ext cx="766635" cy="835909"/>
          </a:xfrm>
          <a:prstGeom prst="rect">
            <a:avLst/>
          </a:prstGeom>
          <a:noFill/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44D00BF8-74D3-4FB9-B64A-4A6FEE8214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382" y="-11347"/>
            <a:ext cx="2022819" cy="963248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0EA64EE6-9A1A-4C6C-9047-3789220C04B8}"/>
              </a:ext>
            </a:extLst>
          </p:cNvPr>
          <p:cNvSpPr txBox="1"/>
          <p:nvPr/>
        </p:nvSpPr>
        <p:spPr>
          <a:xfrm>
            <a:off x="2555777" y="305570"/>
            <a:ext cx="35429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>
                <a:latin typeface="Arial" panose="020B0604020202020204" pitchFamily="34" charset="0"/>
                <a:cs typeface="Arial" panose="020B0604020202020204" pitchFamily="34" charset="0"/>
              </a:rPr>
              <a:t>Federico, 14 aa </a:t>
            </a:r>
          </a:p>
        </p:txBody>
      </p:sp>
    </p:spTree>
    <p:extLst>
      <p:ext uri="{BB962C8B-B14F-4D97-AF65-F5344CB8AC3E}">
        <p14:creationId xmlns:p14="http://schemas.microsoft.com/office/powerpoint/2010/main" val="1370887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268760"/>
            <a:ext cx="8373616" cy="5484676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it-IT" sz="8800" b="1" dirty="0">
                <a:latin typeface="Arial" pitchFamily="34" charset="0"/>
                <a:cs typeface="Arial" pitchFamily="34" charset="0"/>
              </a:rPr>
              <a:t>Dopo 3 settimane di terapia:</a:t>
            </a:r>
            <a:r>
              <a:rPr lang="it-IT" sz="8800" b="1" dirty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 </a:t>
            </a:r>
            <a:r>
              <a:rPr lang="it-IT" sz="8800" b="1" dirty="0">
                <a:latin typeface="Arial" pitchFamily="34" charset="0"/>
                <a:cs typeface="Arial" pitchFamily="34" charset="0"/>
              </a:rPr>
              <a:t>VES in calo, PCR </a:t>
            </a:r>
            <a:r>
              <a:rPr lang="it-IT" sz="8800" b="1" dirty="0" err="1">
                <a:latin typeface="Arial" pitchFamily="34" charset="0"/>
                <a:cs typeface="Arial" pitchFamily="34" charset="0"/>
              </a:rPr>
              <a:t>neg</a:t>
            </a:r>
            <a:r>
              <a:rPr lang="it-IT" sz="8800" b="1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 algn="just">
              <a:buNone/>
            </a:pPr>
            <a:r>
              <a:rPr lang="it-IT" sz="8800" dirty="0">
                <a:latin typeface="Arial" pitchFamily="34" charset="0"/>
                <a:cs typeface="Arial" pitchFamily="34" charset="0"/>
              </a:rPr>
              <a:t>    Sospesa </a:t>
            </a:r>
            <a:r>
              <a:rPr lang="it-IT" sz="8800" dirty="0" err="1">
                <a:latin typeface="Arial" pitchFamily="34" charset="0"/>
                <a:cs typeface="Arial" pitchFamily="34" charset="0"/>
              </a:rPr>
              <a:t>levofloxacina</a:t>
            </a:r>
            <a:r>
              <a:rPr lang="it-IT" sz="8800" dirty="0">
                <a:latin typeface="Arial" pitchFamily="34" charset="0"/>
                <a:cs typeface="Arial" pitchFamily="34" charset="0"/>
              </a:rPr>
              <a:t> e proseguita </a:t>
            </a:r>
            <a:r>
              <a:rPr lang="it-IT" sz="8800" dirty="0" err="1">
                <a:latin typeface="Arial" pitchFamily="34" charset="0"/>
                <a:cs typeface="Arial" pitchFamily="34" charset="0"/>
              </a:rPr>
              <a:t>oxacillina</a:t>
            </a:r>
            <a:r>
              <a:rPr lang="it-IT" sz="88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it-IT" sz="8800" b="1" dirty="0">
                <a:latin typeface="Arial" pitchFamily="34" charset="0"/>
                <a:cs typeface="Arial" pitchFamily="34" charset="0"/>
              </a:rPr>
              <a:t>Dopo 6 settimane di terapia: </a:t>
            </a:r>
            <a:r>
              <a:rPr lang="it-IT" sz="8800" dirty="0">
                <a:latin typeface="Arial" pitchFamily="34" charset="0"/>
                <a:cs typeface="Arial" pitchFamily="34" charset="0"/>
              </a:rPr>
              <a:t>alla RM di controllo focale interruzione mediana del relativo disco intervertebrale con formazione di cavità ad intensità cistica.</a:t>
            </a:r>
          </a:p>
          <a:p>
            <a:pPr algn="just">
              <a:buFont typeface="Wingdings" panose="05000000000000000000" pitchFamily="2" charset="2"/>
              <a:buChar char="à"/>
            </a:pPr>
            <a:r>
              <a:rPr lang="it-IT" sz="8800" dirty="0">
                <a:latin typeface="Arial" pitchFamily="34" charset="0"/>
                <a:cs typeface="Arial" pitchFamily="34" charset="0"/>
              </a:rPr>
              <a:t>Evacuazione raccolta </a:t>
            </a:r>
            <a:r>
              <a:rPr lang="it-IT" sz="8800" dirty="0" err="1">
                <a:latin typeface="Arial" panose="020B0604020202020204" pitchFamily="34" charset="0"/>
                <a:cs typeface="Arial" panose="020B0604020202020204" pitchFamily="34" charset="0"/>
              </a:rPr>
              <a:t>intradiscale</a:t>
            </a:r>
            <a:r>
              <a:rPr lang="it-IT" sz="8800" dirty="0">
                <a:latin typeface="Arial" panose="020B0604020202020204" pitchFamily="34" charset="0"/>
                <a:cs typeface="Arial" panose="020B0604020202020204" pitchFamily="34" charset="0"/>
              </a:rPr>
              <a:t> TC-guidata</a:t>
            </a:r>
            <a:r>
              <a:rPr lang="it-IT" sz="8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buNone/>
            </a:pPr>
            <a:r>
              <a:rPr lang="it-IT" sz="88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it-IT" sz="8800" dirty="0">
                <a:latin typeface="Arial" panose="020B0604020202020204" pitchFamily="34" charset="0"/>
                <a:cs typeface="Arial" panose="020B0604020202020204" pitchFamily="34" charset="0"/>
              </a:rPr>
              <a:t> materiale ematico.</a:t>
            </a:r>
          </a:p>
          <a:p>
            <a:pPr algn="just"/>
            <a:r>
              <a:rPr lang="it-IT" sz="8800" b="1" dirty="0">
                <a:latin typeface="Arial" panose="020B0604020202020204" pitchFamily="34" charset="0"/>
                <a:cs typeface="Arial" panose="020B0604020202020204" pitchFamily="34" charset="0"/>
              </a:rPr>
              <a:t>Dimissione:</a:t>
            </a:r>
          </a:p>
          <a:p>
            <a:pPr marL="0" indent="0" algn="just">
              <a:buNone/>
            </a:pPr>
            <a:r>
              <a:rPr lang="it-IT" sz="8800" dirty="0">
                <a:latin typeface="Arial" panose="020B0604020202020204" pitchFamily="34" charset="0"/>
                <a:cs typeface="Arial" panose="020B0604020202020204" pitchFamily="34" charset="0"/>
              </a:rPr>
              <a:t>In follow up clinico –indici di flogosi in progressivo calo (VES in calo, PCR spenta - terapia antibiotica per </a:t>
            </a:r>
            <a:r>
              <a:rPr lang="it-IT" sz="8800" dirty="0" err="1">
                <a:latin typeface="Arial" panose="020B0604020202020204" pitchFamily="34" charset="0"/>
                <a:cs typeface="Arial" panose="020B0604020202020204" pitchFamily="34" charset="0"/>
              </a:rPr>
              <a:t>os</a:t>
            </a:r>
            <a:r>
              <a:rPr lang="it-IT" sz="8800" dirty="0">
                <a:latin typeface="Arial" panose="020B0604020202020204" pitchFamily="34" charset="0"/>
                <a:cs typeface="Arial" panose="020B0604020202020204" pitchFamily="34" charset="0"/>
              </a:rPr>
              <a:t> (rifampicina e </a:t>
            </a:r>
            <a:r>
              <a:rPr lang="it-IT" sz="8800" dirty="0" err="1">
                <a:latin typeface="Arial" panose="020B0604020202020204" pitchFamily="34" charset="0"/>
                <a:cs typeface="Arial" panose="020B0604020202020204" pitchFamily="34" charset="0"/>
              </a:rPr>
              <a:t>levofloxacina</a:t>
            </a:r>
            <a:r>
              <a:rPr lang="it-IT" sz="8800" dirty="0">
                <a:latin typeface="Arial" panose="020B0604020202020204" pitchFamily="34" charset="0"/>
                <a:cs typeface="Arial" panose="020B0604020202020204" pitchFamily="34" charset="0"/>
              </a:rPr>
              <a:t>) per 4 settimane.</a:t>
            </a:r>
          </a:p>
          <a:p>
            <a:pPr marL="0" indent="0" algn="just">
              <a:buNone/>
            </a:pPr>
            <a:endParaRPr lang="it-IT" sz="8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it-IT" sz="8800" b="1" dirty="0">
                <a:latin typeface="Arial" panose="020B0604020202020204" pitchFamily="34" charset="0"/>
                <a:cs typeface="Arial" panose="020B0604020202020204" pitchFamily="34" charset="0"/>
              </a:rPr>
              <a:t>Take home </a:t>
            </a:r>
            <a:r>
              <a:rPr lang="it-IT" sz="8800" b="1" dirty="0" err="1">
                <a:latin typeface="Arial" panose="020B0604020202020204" pitchFamily="34" charset="0"/>
                <a:cs typeface="Arial" panose="020B0604020202020204" pitchFamily="34" charset="0"/>
              </a:rPr>
              <a:t>message</a:t>
            </a:r>
            <a:endParaRPr lang="it-IT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it-IT" sz="8800" i="1" dirty="0" err="1">
                <a:latin typeface="Arial" panose="020B0604020202020204" pitchFamily="34" charset="0"/>
                <a:cs typeface="Arial" panose="020B0604020202020204" pitchFamily="34" charset="0"/>
              </a:rPr>
              <a:t>Dolore+febbre+indici</a:t>
            </a:r>
            <a:r>
              <a:rPr lang="it-IT" sz="8800" i="1" dirty="0">
                <a:latin typeface="Arial" panose="020B0604020202020204" pitchFamily="34" charset="0"/>
                <a:cs typeface="Arial" panose="020B0604020202020204" pitchFamily="34" charset="0"/>
              </a:rPr>
              <a:t> di flogosi </a:t>
            </a:r>
          </a:p>
          <a:p>
            <a:pPr marL="0" indent="0" algn="just">
              <a:buNone/>
            </a:pPr>
            <a:r>
              <a:rPr lang="it-IT" sz="8800" i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Sospetto </a:t>
            </a:r>
            <a:r>
              <a:rPr lang="it-IT" sz="8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Osteomielite infettiva!</a:t>
            </a:r>
            <a:endParaRPr lang="it-IT" sz="88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it-IT" sz="7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it-IT" sz="2000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it-IT" sz="200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buNone/>
            </a:pPr>
            <a:r>
              <a:rPr lang="it-IT" sz="2000" b="1" dirty="0">
                <a:latin typeface="Arial" pitchFamily="34" charset="0"/>
                <a:cs typeface="Arial" pitchFamily="34" charset="0"/>
              </a:rPr>
              <a:t>                                                 </a:t>
            </a:r>
          </a:p>
          <a:p>
            <a:pPr algn="just">
              <a:buNone/>
            </a:pPr>
            <a:endParaRPr lang="it-IT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3" descr="Università Bicocca"/>
          <p:cNvPicPr>
            <a:picLocks noChangeAspect="1" noChangeArrowheads="1"/>
          </p:cNvPicPr>
          <p:nvPr/>
        </p:nvPicPr>
        <p:blipFill>
          <a:blip r:embed="rId2"/>
          <a:srcRect l="41597" t="38797" r="46852" b="44414"/>
          <a:stretch>
            <a:fillRect/>
          </a:stretch>
        </p:blipFill>
        <p:spPr bwMode="auto">
          <a:xfrm>
            <a:off x="7979147" y="45456"/>
            <a:ext cx="862013" cy="939906"/>
          </a:xfrm>
          <a:prstGeom prst="rect">
            <a:avLst/>
          </a:prstGeom>
          <a:noFill/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4A8B5657-7DDC-40AB-AE48-F091987B35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7065"/>
            <a:ext cx="2022819" cy="963248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9242ED72-E7C8-4BB2-9929-BD20540681CB}"/>
              </a:ext>
            </a:extLst>
          </p:cNvPr>
          <p:cNvSpPr txBox="1"/>
          <p:nvPr/>
        </p:nvSpPr>
        <p:spPr>
          <a:xfrm flipH="1">
            <a:off x="2807804" y="498689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>
                <a:latin typeface="Arial" panose="020B0604020202020204" pitchFamily="34" charset="0"/>
                <a:cs typeface="Arial" panose="020B0604020202020204" pitchFamily="34" charset="0"/>
              </a:rPr>
              <a:t>Federico, 14 aa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2749</TotalTime>
  <Words>292</Words>
  <Application>Microsoft Office PowerPoint</Application>
  <PresentationFormat>Presentazione su schermo (4:3)</PresentationFormat>
  <Paragraphs>66</Paragraphs>
  <Slides>4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Tema di Office</vt:lpstr>
      <vt:lpstr>Non sempre i calcoli sono corretti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Pc</dc:creator>
  <cp:lastModifiedBy>Maria Laura Nicolosi</cp:lastModifiedBy>
  <cp:revision>386</cp:revision>
  <dcterms:created xsi:type="dcterms:W3CDTF">2017-09-11T07:03:02Z</dcterms:created>
  <dcterms:modified xsi:type="dcterms:W3CDTF">2019-05-12T17:30:23Z</dcterms:modified>
</cp:coreProperties>
</file>