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314" r:id="rId2"/>
    <p:sldId id="315" r:id="rId3"/>
    <p:sldId id="28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4209FF0B-51A8-4FC1-B7DB-F53FF7ED053B}">
          <p14:sldIdLst>
            <p14:sldId id="314"/>
            <p14:sldId id="315"/>
            <p14:sldId id="289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71" autoAdjust="0"/>
  </p:normalViewPr>
  <p:slideViewPr>
    <p:cSldViewPr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AAEFC-7C3D-4AFE-8BB7-51B53C19C0F8}" type="datetimeFigureOut">
              <a:rPr lang="it-IT" smtClean="0"/>
              <a:t>12/05/2019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B151-60CC-4D75-AB93-1D531FFCC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98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5B151-60CC-4D75-AB93-1D531FFCC5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74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5B151-60CC-4D75-AB93-1D531FFCC5B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65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961B-CF21-4F02-9D95-B41F7641447B}" type="datetimeFigureOut">
              <a:rPr lang="it-IT" smtClean="0"/>
              <a:pPr/>
              <a:t>12/05/2019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6AFF-BD4D-4F44-8A6C-48064A802AD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6D284A-7334-4B21-AA56-246F6CA07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2286000"/>
            <a:ext cx="8229600" cy="1143000"/>
          </a:xfrm>
        </p:spPr>
        <p:txBody>
          <a:bodyPr>
            <a:noAutofit/>
          </a:bodyPr>
          <a:lstStyle/>
          <a:p>
            <a:r>
              <a:rPr lang="it-IT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sempre i calcoli sono corretti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25A8D0F-F41A-429A-A66F-31ECF7BA2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43" y="239787"/>
            <a:ext cx="2022819" cy="963248"/>
          </a:xfrm>
          <a:prstGeom prst="rect">
            <a:avLst/>
          </a:prstGeom>
        </p:spPr>
      </p:pic>
      <p:pic>
        <p:nvPicPr>
          <p:cNvPr id="5" name="Picture 3" descr="Università Bicocca">
            <a:extLst>
              <a:ext uri="{FF2B5EF4-FFF2-40B4-BE49-F238E27FC236}">
                <a16:creationId xmlns:a16="http://schemas.microsoft.com/office/drawing/2014/main" id="{F23A9EB9-D250-4A43-BD9B-0AD182DCE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41597" t="38797" r="46852" b="44414"/>
          <a:stretch>
            <a:fillRect/>
          </a:stretch>
        </p:blipFill>
        <p:spPr bwMode="auto">
          <a:xfrm>
            <a:off x="7951422" y="239787"/>
            <a:ext cx="766635" cy="835909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F39CE7-E914-4E09-9337-95A520073FB1}"/>
              </a:ext>
            </a:extLst>
          </p:cNvPr>
          <p:cNvSpPr txBox="1"/>
          <p:nvPr/>
        </p:nvSpPr>
        <p:spPr>
          <a:xfrm>
            <a:off x="3071506" y="404664"/>
            <a:ext cx="3451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Clinica Pediatrica</a:t>
            </a:r>
          </a:p>
          <a:p>
            <a:pPr algn="ctr"/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Direttore Prof. Andrea Biondi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596C223-B2D4-4B53-8E51-30BD76503461}"/>
              </a:ext>
            </a:extLst>
          </p:cNvPr>
          <p:cNvSpPr txBox="1"/>
          <p:nvPr/>
        </p:nvSpPr>
        <p:spPr>
          <a:xfrm>
            <a:off x="2771800" y="4177639"/>
            <a:ext cx="3751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Maria Laura Nicolosi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E4980A3-4382-4160-9CEC-81A171F527C6}"/>
              </a:ext>
            </a:extLst>
          </p:cNvPr>
          <p:cNvSpPr txBox="1"/>
          <p:nvPr/>
        </p:nvSpPr>
        <p:spPr>
          <a:xfrm>
            <a:off x="425943" y="6165304"/>
            <a:ext cx="789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            «Le giornate di Medico e Bambino» - Roma, 17-18 maggio 2019 </a:t>
            </a:r>
          </a:p>
        </p:txBody>
      </p:sp>
    </p:spTree>
    <p:extLst>
      <p:ext uri="{BB962C8B-B14F-4D97-AF65-F5344CB8AC3E}">
        <p14:creationId xmlns:p14="http://schemas.microsoft.com/office/powerpoint/2010/main" val="343206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Università Bicocca">
            <a:extLst>
              <a:ext uri="{FF2B5EF4-FFF2-40B4-BE49-F238E27FC236}">
                <a16:creationId xmlns:a16="http://schemas.microsoft.com/office/drawing/2014/main" id="{AA4D0763-5FCC-464B-A48B-31A772FC2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41597" t="38797" r="46852" b="44414"/>
          <a:stretch>
            <a:fillRect/>
          </a:stretch>
        </p:blipFill>
        <p:spPr bwMode="auto">
          <a:xfrm>
            <a:off x="8117580" y="127339"/>
            <a:ext cx="766635" cy="835909"/>
          </a:xfrm>
          <a:prstGeom prst="rect">
            <a:avLst/>
          </a:prstGeom>
          <a:noFill/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E4BB355-A66D-432C-9ADF-5CF13207E0CA}"/>
              </a:ext>
            </a:extLst>
          </p:cNvPr>
          <p:cNvSpPr txBox="1"/>
          <p:nvPr/>
        </p:nvSpPr>
        <p:spPr>
          <a:xfrm>
            <a:off x="611559" y="1124744"/>
            <a:ext cx="8272655" cy="708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Da circa 10 giorni febbricola e dolore ingravescente in fianco destro dopo tre giorni da banale caduta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Ricovero 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Giordano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pos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Indici di flogosi aumentati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Singola puntata febbrile (eseguite emocolture: negative) 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Terapia: antibiotica (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cefotaxime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) e antidolorifica.</a:t>
            </a:r>
          </a:p>
          <a:p>
            <a:pPr algn="just"/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Problema apparato urinario (sospetta calcolosi)?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Esami radiologici e di laboratorio negativi.</a:t>
            </a:r>
          </a:p>
          <a:p>
            <a:pPr algn="just"/>
            <a:endParaRPr lang="it-IT" sz="223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Problema ortopedico (trauma)?</a:t>
            </a:r>
          </a:p>
          <a:p>
            <a:pPr algn="just"/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rachide negativa.</a:t>
            </a:r>
          </a:p>
          <a:p>
            <a:pPr algn="just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u="sng" dirty="0"/>
          </a:p>
          <a:p>
            <a:endParaRPr lang="it-IT" sz="2000" u="sng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63B153D-EC08-41A0-A8F9-AE6824C3E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7" y="10721"/>
            <a:ext cx="2022819" cy="96324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68F0286-C138-4154-B8DD-51BA9A7C6C42}"/>
              </a:ext>
            </a:extLst>
          </p:cNvPr>
          <p:cNvSpPr txBox="1"/>
          <p:nvPr/>
        </p:nvSpPr>
        <p:spPr>
          <a:xfrm flipH="1">
            <a:off x="2807804" y="55940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Federico, 14 aa</a:t>
            </a:r>
          </a:p>
        </p:txBody>
      </p:sp>
    </p:spTree>
    <p:extLst>
      <p:ext uri="{BB962C8B-B14F-4D97-AF65-F5344CB8AC3E}">
        <p14:creationId xmlns:p14="http://schemas.microsoft.com/office/powerpoint/2010/main" val="353871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18D993-D22C-4066-8AEE-BF03E237E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888231"/>
            <a:ext cx="8098120" cy="57811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RM addome, bacino e </a:t>
            </a:r>
            <a:r>
              <a:rPr lang="it-IT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lombosacrale: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ernia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intraspongiosa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a livello della limitante somatica inferiore di L3; corpo vertebrale sfumatamente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iperintenso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in STIR per edema spongioso, enhancement dopo mdc.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Leucemia?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Malattia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autoinfiammatoria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Neoplasia ossea?</a:t>
            </a:r>
          </a:p>
          <a:p>
            <a:pPr algn="just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Osteomielite infettiva?</a:t>
            </a:r>
          </a:p>
          <a:p>
            <a:pPr marL="0" indent="0" algn="just">
              <a:buNone/>
            </a:pP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BIOPSIA VERTEBRA</a:t>
            </a:r>
          </a:p>
          <a:p>
            <a:pPr marL="0" indent="0" algn="just">
              <a:buNone/>
            </a:pP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Stafilococco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aureus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 trovato su sangue periferico (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emoVP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 eseguito post-biopsia vertebrale). 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Inizia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oxacillina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levofloxacina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(in base antibiogramma)</a:t>
            </a:r>
          </a:p>
          <a:p>
            <a:pPr marL="0" indent="0" algn="just">
              <a:buNone/>
            </a:pP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Isolato Stafilococco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aureus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anche su coltura biopsia.</a:t>
            </a:r>
          </a:p>
          <a:p>
            <a:pPr marL="0" indent="0" algn="just">
              <a:buNone/>
            </a:pP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000" dirty="0"/>
          </a:p>
          <a:p>
            <a:endParaRPr lang="it-IT" sz="2000" b="1" dirty="0"/>
          </a:p>
          <a:p>
            <a:endParaRPr lang="it-IT" sz="2000" b="1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b="1" dirty="0"/>
          </a:p>
        </p:txBody>
      </p:sp>
      <p:pic>
        <p:nvPicPr>
          <p:cNvPr id="5" name="Picture 3" descr="Università Bicocca">
            <a:extLst>
              <a:ext uri="{FF2B5EF4-FFF2-40B4-BE49-F238E27FC236}">
                <a16:creationId xmlns:a16="http://schemas.microsoft.com/office/drawing/2014/main" id="{8D77D6BB-D4F6-4AA9-ADC9-859DE7259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41597" t="38797" r="46852" b="44414"/>
          <a:stretch>
            <a:fillRect/>
          </a:stretch>
        </p:blipFill>
        <p:spPr bwMode="auto">
          <a:xfrm>
            <a:off x="7920165" y="52322"/>
            <a:ext cx="766635" cy="835909"/>
          </a:xfrm>
          <a:prstGeom prst="rect">
            <a:avLst/>
          </a:prstGeom>
          <a:noFill/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4D00BF8-74D3-4FB9-B64A-4A6FEE8214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82" y="-11347"/>
            <a:ext cx="2022819" cy="96324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EA64EE6-9A1A-4C6C-9047-3789220C04B8}"/>
              </a:ext>
            </a:extLst>
          </p:cNvPr>
          <p:cNvSpPr txBox="1"/>
          <p:nvPr/>
        </p:nvSpPr>
        <p:spPr>
          <a:xfrm>
            <a:off x="2555777" y="305570"/>
            <a:ext cx="354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Federico, 14 aa </a:t>
            </a:r>
          </a:p>
        </p:txBody>
      </p:sp>
    </p:spTree>
    <p:extLst>
      <p:ext uri="{BB962C8B-B14F-4D97-AF65-F5344CB8AC3E}">
        <p14:creationId xmlns:p14="http://schemas.microsoft.com/office/powerpoint/2010/main" val="137088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373616" cy="54846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8800" b="1" dirty="0">
                <a:latin typeface="Arial" pitchFamily="34" charset="0"/>
                <a:cs typeface="Arial" pitchFamily="34" charset="0"/>
              </a:rPr>
              <a:t>Dopo 3 settimane di terapia:</a:t>
            </a:r>
            <a:r>
              <a:rPr lang="it-IT" sz="88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it-IT" sz="8800" b="1" dirty="0">
                <a:latin typeface="Arial" pitchFamily="34" charset="0"/>
                <a:cs typeface="Arial" pitchFamily="34" charset="0"/>
              </a:rPr>
              <a:t>VES in calo, PCR </a:t>
            </a:r>
            <a:r>
              <a:rPr lang="it-IT" sz="8800" b="1" dirty="0" err="1">
                <a:latin typeface="Arial" pitchFamily="34" charset="0"/>
                <a:cs typeface="Arial" pitchFamily="34" charset="0"/>
              </a:rPr>
              <a:t>neg</a:t>
            </a:r>
            <a:r>
              <a:rPr lang="it-IT" sz="8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it-IT" sz="8800" dirty="0">
                <a:latin typeface="Arial" pitchFamily="34" charset="0"/>
                <a:cs typeface="Arial" pitchFamily="34" charset="0"/>
              </a:rPr>
              <a:t>    Sospesa </a:t>
            </a:r>
            <a:r>
              <a:rPr lang="it-IT" sz="8800" dirty="0" err="1">
                <a:latin typeface="Arial" pitchFamily="34" charset="0"/>
                <a:cs typeface="Arial" pitchFamily="34" charset="0"/>
              </a:rPr>
              <a:t>levofloxacina</a:t>
            </a:r>
            <a:r>
              <a:rPr lang="it-IT" sz="8800" dirty="0">
                <a:latin typeface="Arial" pitchFamily="34" charset="0"/>
                <a:cs typeface="Arial" pitchFamily="34" charset="0"/>
              </a:rPr>
              <a:t> e proseguita </a:t>
            </a:r>
            <a:r>
              <a:rPr lang="it-IT" sz="8800" dirty="0" err="1">
                <a:latin typeface="Arial" pitchFamily="34" charset="0"/>
                <a:cs typeface="Arial" pitchFamily="34" charset="0"/>
              </a:rPr>
              <a:t>oxacillina</a:t>
            </a:r>
            <a:r>
              <a:rPr lang="it-IT" sz="8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it-IT" sz="8800" b="1" dirty="0">
                <a:latin typeface="Arial" pitchFamily="34" charset="0"/>
                <a:cs typeface="Arial" pitchFamily="34" charset="0"/>
              </a:rPr>
              <a:t>Dopo 6 settimane di terapia: </a:t>
            </a:r>
            <a:r>
              <a:rPr lang="it-IT" sz="8800" dirty="0">
                <a:latin typeface="Arial" pitchFamily="34" charset="0"/>
                <a:cs typeface="Arial" pitchFamily="34" charset="0"/>
              </a:rPr>
              <a:t>alla RM di controllo focale interruzione mediana del relativo disco intervertebrale con formazione di cavità ad intensità cistica.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it-IT" sz="8800" dirty="0">
                <a:latin typeface="Arial" pitchFamily="34" charset="0"/>
                <a:cs typeface="Arial" pitchFamily="34" charset="0"/>
              </a:rPr>
              <a:t>Evacuazione raccolta </a:t>
            </a:r>
            <a:r>
              <a:rPr lang="it-IT" sz="8800" dirty="0" err="1">
                <a:latin typeface="Arial" panose="020B0604020202020204" pitchFamily="34" charset="0"/>
                <a:cs typeface="Arial" panose="020B0604020202020204" pitchFamily="34" charset="0"/>
              </a:rPr>
              <a:t>intradiscale</a:t>
            </a:r>
            <a:r>
              <a:rPr lang="it-IT" sz="8800" dirty="0">
                <a:latin typeface="Arial" panose="020B0604020202020204" pitchFamily="34" charset="0"/>
                <a:cs typeface="Arial" panose="020B0604020202020204" pitchFamily="34" charset="0"/>
              </a:rPr>
              <a:t> TC-guidata</a:t>
            </a:r>
            <a:r>
              <a:rPr lang="it-IT" sz="8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it-IT" sz="88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8800" dirty="0">
                <a:latin typeface="Arial" panose="020B0604020202020204" pitchFamily="34" charset="0"/>
                <a:cs typeface="Arial" panose="020B0604020202020204" pitchFamily="34" charset="0"/>
              </a:rPr>
              <a:t> materiale ematico.</a:t>
            </a:r>
          </a:p>
          <a:p>
            <a:pPr algn="just"/>
            <a:r>
              <a:rPr lang="it-IT" sz="8800" b="1" dirty="0">
                <a:latin typeface="Arial" panose="020B0604020202020204" pitchFamily="34" charset="0"/>
                <a:cs typeface="Arial" panose="020B0604020202020204" pitchFamily="34" charset="0"/>
              </a:rPr>
              <a:t>Dimissione:</a:t>
            </a:r>
          </a:p>
          <a:p>
            <a:pPr marL="0" indent="0" algn="just">
              <a:buNone/>
            </a:pPr>
            <a:r>
              <a:rPr lang="it-IT" sz="8800" dirty="0">
                <a:latin typeface="Arial" panose="020B0604020202020204" pitchFamily="34" charset="0"/>
                <a:cs typeface="Arial" panose="020B0604020202020204" pitchFamily="34" charset="0"/>
              </a:rPr>
              <a:t>In follow up clinico –indici di flogosi in progressivo calo (VES in calo, PCR spenta - terapia antibiotica per </a:t>
            </a:r>
            <a:r>
              <a:rPr lang="it-IT" sz="88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it-IT" sz="8800" dirty="0">
                <a:latin typeface="Arial" panose="020B0604020202020204" pitchFamily="34" charset="0"/>
                <a:cs typeface="Arial" panose="020B0604020202020204" pitchFamily="34" charset="0"/>
              </a:rPr>
              <a:t> (rifampicina e </a:t>
            </a:r>
            <a:r>
              <a:rPr lang="it-IT" sz="8800" dirty="0" err="1">
                <a:latin typeface="Arial" panose="020B0604020202020204" pitchFamily="34" charset="0"/>
                <a:cs typeface="Arial" panose="020B0604020202020204" pitchFamily="34" charset="0"/>
              </a:rPr>
              <a:t>levofloxacina</a:t>
            </a:r>
            <a:r>
              <a:rPr lang="it-IT" sz="8800" dirty="0">
                <a:latin typeface="Arial" panose="020B0604020202020204" pitchFamily="34" charset="0"/>
                <a:cs typeface="Arial" panose="020B0604020202020204" pitchFamily="34" charset="0"/>
              </a:rPr>
              <a:t>) per 4 settimane.</a:t>
            </a:r>
          </a:p>
          <a:p>
            <a:pPr marL="0" indent="0" algn="just">
              <a:buNone/>
            </a:pPr>
            <a:endParaRPr lang="it-IT" sz="8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8800" b="1" dirty="0">
                <a:latin typeface="Arial" panose="020B0604020202020204" pitchFamily="34" charset="0"/>
                <a:cs typeface="Arial" panose="020B0604020202020204" pitchFamily="34" charset="0"/>
              </a:rPr>
              <a:t>Take home </a:t>
            </a:r>
            <a:r>
              <a:rPr lang="it-IT" sz="8800" b="1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endParaRPr lang="it-IT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8800" i="1" dirty="0" err="1">
                <a:latin typeface="Arial" panose="020B0604020202020204" pitchFamily="34" charset="0"/>
                <a:cs typeface="Arial" panose="020B0604020202020204" pitchFamily="34" charset="0"/>
              </a:rPr>
              <a:t>Dolore+febbre+indici</a:t>
            </a:r>
            <a:r>
              <a:rPr lang="it-IT" sz="8800" i="1" dirty="0">
                <a:latin typeface="Arial" panose="020B0604020202020204" pitchFamily="34" charset="0"/>
                <a:cs typeface="Arial" panose="020B0604020202020204" pitchFamily="34" charset="0"/>
              </a:rPr>
              <a:t> di flogosi </a:t>
            </a:r>
          </a:p>
          <a:p>
            <a:pPr marL="0" indent="0" algn="just">
              <a:buNone/>
            </a:pPr>
            <a:r>
              <a:rPr lang="it-IT" sz="8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Sospetto </a:t>
            </a:r>
            <a:r>
              <a:rPr lang="it-IT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Osteomielite infettiva!</a:t>
            </a:r>
            <a:endParaRPr lang="it-IT" sz="8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it-IT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it-IT" sz="2000" b="1" dirty="0">
                <a:latin typeface="Arial" pitchFamily="34" charset="0"/>
                <a:cs typeface="Arial" pitchFamily="34" charset="0"/>
              </a:rPr>
              <a:t>                                                 </a:t>
            </a:r>
          </a:p>
          <a:p>
            <a:pPr algn="just">
              <a:buNone/>
            </a:pPr>
            <a:endParaRPr lang="it-IT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Università Bicocca"/>
          <p:cNvPicPr>
            <a:picLocks noChangeAspect="1" noChangeArrowheads="1"/>
          </p:cNvPicPr>
          <p:nvPr/>
        </p:nvPicPr>
        <p:blipFill>
          <a:blip r:embed="rId2"/>
          <a:srcRect l="41597" t="38797" r="46852" b="44414"/>
          <a:stretch>
            <a:fillRect/>
          </a:stretch>
        </p:blipFill>
        <p:spPr bwMode="auto">
          <a:xfrm>
            <a:off x="7979147" y="45456"/>
            <a:ext cx="862013" cy="939906"/>
          </a:xfrm>
          <a:prstGeom prst="rect">
            <a:avLst/>
          </a:prstGeom>
          <a:noFill/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4A8B5657-7DDC-40AB-AE48-F091987B3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65"/>
            <a:ext cx="2022819" cy="96324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242ED72-E7C8-4BB2-9929-BD20540681CB}"/>
              </a:ext>
            </a:extLst>
          </p:cNvPr>
          <p:cNvSpPr txBox="1"/>
          <p:nvPr/>
        </p:nvSpPr>
        <p:spPr>
          <a:xfrm flipH="1">
            <a:off x="2807804" y="49868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Federico, 14 aa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292</Words>
  <Application>Microsoft Office PowerPoint</Application>
  <PresentationFormat>Presentazione su schermo (4:3)</PresentationFormat>
  <Paragraphs>66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di Office</vt:lpstr>
      <vt:lpstr>Non sempre i calcoli sono corretti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Maria Laura Nicolosi</cp:lastModifiedBy>
  <cp:revision>386</cp:revision>
  <dcterms:created xsi:type="dcterms:W3CDTF">2017-09-11T07:03:02Z</dcterms:created>
  <dcterms:modified xsi:type="dcterms:W3CDTF">2019-05-12T17:30:23Z</dcterms:modified>
</cp:coreProperties>
</file>