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1B2F"/>
    <a:srgbClr val="6C9FCA"/>
    <a:srgbClr val="FFFFFF"/>
    <a:srgbClr val="991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744" autoAdjust="0"/>
  </p:normalViewPr>
  <p:slideViewPr>
    <p:cSldViewPr snapToGrid="0">
      <p:cViewPr varScale="1">
        <p:scale>
          <a:sx n="53" d="100"/>
          <a:sy n="53" d="100"/>
        </p:scale>
        <p:origin x="14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1162D-1F10-49CF-B0B2-5083904FEF12}" type="datetimeFigureOut">
              <a:rPr lang="it-IT" smtClean="0"/>
              <a:t>15/05/2019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BB83A-05B9-4CA4-92D6-6B9253655987}" type="slidenum">
              <a:rPr lang="it-IT" smtClean="0"/>
              <a:t>‹N›</a:t>
            </a:fld>
            <a:endParaRPr lang="it-IT"/>
          </a:p>
        </p:txBody>
      </p:sp>
    </p:spTree>
    <p:extLst>
      <p:ext uri="{BB962C8B-B14F-4D97-AF65-F5344CB8AC3E}">
        <p14:creationId xmlns:p14="http://schemas.microsoft.com/office/powerpoint/2010/main" val="349634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Descrivo il caso di un bambino nato a 37w con CC al 9°. A 11 gg veniva sottoposto a </a:t>
            </a:r>
            <a:r>
              <a:rPr lang="it-IT" dirty="0" err="1"/>
              <a:t>ecoencefalo</a:t>
            </a:r>
            <a:r>
              <a:rPr lang="it-IT" dirty="0"/>
              <a:t> che risultava nella norma. Nei mesi successivi il curante notava un progressivo aumento della CC, eccessivo rispetto alla crescita staturale, ma non si allarmava. L’EO, incluso quello neurologico, era negativo e l’anamnesi familiare era positiva per </a:t>
            </a:r>
            <a:r>
              <a:rPr lang="it-IT" dirty="0" err="1"/>
              <a:t>macrocrania</a:t>
            </a:r>
            <a:r>
              <a:rPr lang="it-IT" dirty="0"/>
              <a:t>. A 20 mesi però la CC superava il 90° percentile per cui si richiedeva RMN encefalo</a:t>
            </a:r>
          </a:p>
        </p:txBody>
      </p:sp>
      <p:sp>
        <p:nvSpPr>
          <p:cNvPr id="4" name="Segnaposto numero diapositiva 3"/>
          <p:cNvSpPr>
            <a:spLocks noGrp="1"/>
          </p:cNvSpPr>
          <p:nvPr>
            <p:ph type="sldNum" sz="quarter" idx="5"/>
          </p:nvPr>
        </p:nvSpPr>
        <p:spPr/>
        <p:txBody>
          <a:bodyPr/>
          <a:lstStyle/>
          <a:p>
            <a:fld id="{8A8BB83A-05B9-4CA4-92D6-6B9253655987}" type="slidenum">
              <a:rPr lang="it-IT" smtClean="0"/>
              <a:t>2</a:t>
            </a:fld>
            <a:endParaRPr lang="it-IT"/>
          </a:p>
        </p:txBody>
      </p:sp>
    </p:spTree>
    <p:extLst>
      <p:ext uri="{BB962C8B-B14F-4D97-AF65-F5344CB8AC3E}">
        <p14:creationId xmlns:p14="http://schemas.microsoft.com/office/powerpoint/2010/main" val="295938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Che mostrava una FAVP temporale dx, confermata poi all’</a:t>
            </a:r>
            <a:r>
              <a:rPr lang="it-IT" dirty="0" err="1"/>
              <a:t>angioTC</a:t>
            </a:r>
            <a:r>
              <a:rPr lang="it-IT" dirty="0"/>
              <a:t>. A questo si associava un quadro radiologico severo: idrocefalo </a:t>
            </a:r>
            <a:r>
              <a:rPr lang="it-IT" dirty="0" err="1"/>
              <a:t>triventricolare</a:t>
            </a:r>
            <a:r>
              <a:rPr lang="it-IT" dirty="0"/>
              <a:t>, iniziale discesa delle tonsille cerebellari e </a:t>
            </a:r>
            <a:r>
              <a:rPr lang="it-IT" dirty="0" err="1"/>
              <a:t>papilledema</a:t>
            </a:r>
            <a:r>
              <a:rPr lang="it-IT" dirty="0"/>
              <a:t> bilaterale. Fortunatamente non vi era alterazione del segnale parenchimale. Il piccolo veniva ricoverato d’urgenza in Neurochirurgia e sottoposto a intervento endovascolare di esclusione della fistola. Questa fistola è una patologia rara e consiste in una comunicazione ad alto flusso tra arterie piali e vene cerebrali. Sotto i 2 anni si manifesta più frequentemente con un quadro di scompenso cardiaco.</a:t>
            </a:r>
          </a:p>
        </p:txBody>
      </p:sp>
      <p:sp>
        <p:nvSpPr>
          <p:cNvPr id="4" name="Segnaposto numero diapositiva 3"/>
          <p:cNvSpPr>
            <a:spLocks noGrp="1"/>
          </p:cNvSpPr>
          <p:nvPr>
            <p:ph type="sldNum" sz="quarter" idx="5"/>
          </p:nvPr>
        </p:nvSpPr>
        <p:spPr/>
        <p:txBody>
          <a:bodyPr/>
          <a:lstStyle/>
          <a:p>
            <a:fld id="{8A8BB83A-05B9-4CA4-92D6-6B9253655987}" type="slidenum">
              <a:rPr lang="it-IT" smtClean="0"/>
              <a:t>3</a:t>
            </a:fld>
            <a:endParaRPr lang="it-IT"/>
          </a:p>
        </p:txBody>
      </p:sp>
    </p:spTree>
    <p:extLst>
      <p:ext uri="{BB962C8B-B14F-4D97-AF65-F5344CB8AC3E}">
        <p14:creationId xmlns:p14="http://schemas.microsoft.com/office/powerpoint/2010/main" val="286461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Noi abbiamo fatto diagnosi quando il quadro radiologico era già severo. Un ulteriore ritardo avrebbe potuto comportare perdita di sostanza cerebrale. Per questo, in un caso come il nostro, riteniamo necessario consigliare esami di neuroimaging precoce per permettere un normale sviluppo </a:t>
            </a:r>
            <a:r>
              <a:rPr lang="it-IT" dirty="0" err="1"/>
              <a:t>neuropsicomotorio</a:t>
            </a:r>
            <a:r>
              <a:rPr lang="it-IT" dirty="0"/>
              <a:t>. Il nostro bimbo, a 3 mesi di </a:t>
            </a:r>
            <a:r>
              <a:rPr lang="it-IT" dirty="0" err="1"/>
              <a:t>f.u.</a:t>
            </a:r>
            <a:r>
              <a:rPr lang="it-IT" dirty="0"/>
              <a:t>, non ha deficit e lo sviluppo è nella norma.</a:t>
            </a:r>
          </a:p>
        </p:txBody>
      </p:sp>
      <p:sp>
        <p:nvSpPr>
          <p:cNvPr id="4" name="Segnaposto numero diapositiva 3"/>
          <p:cNvSpPr>
            <a:spLocks noGrp="1"/>
          </p:cNvSpPr>
          <p:nvPr>
            <p:ph type="sldNum" sz="quarter" idx="5"/>
          </p:nvPr>
        </p:nvSpPr>
        <p:spPr/>
        <p:txBody>
          <a:bodyPr/>
          <a:lstStyle/>
          <a:p>
            <a:fld id="{8A8BB83A-05B9-4CA4-92D6-6B9253655987}" type="slidenum">
              <a:rPr lang="it-IT" smtClean="0"/>
              <a:t>4</a:t>
            </a:fld>
            <a:endParaRPr lang="it-IT"/>
          </a:p>
        </p:txBody>
      </p:sp>
    </p:spTree>
    <p:extLst>
      <p:ext uri="{BB962C8B-B14F-4D97-AF65-F5344CB8AC3E}">
        <p14:creationId xmlns:p14="http://schemas.microsoft.com/office/powerpoint/2010/main" val="187396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DB4445-3167-4D82-9AE4-A01E93E0DC7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DABAD42-2FFD-4E92-8E21-F6590DBD0B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5F2C9A6-DB0A-4FAB-B1B3-D6172AA533B4}"/>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5" name="Segnaposto piè di pagina 4">
            <a:extLst>
              <a:ext uri="{FF2B5EF4-FFF2-40B4-BE49-F238E27FC236}">
                <a16:creationId xmlns:a16="http://schemas.microsoft.com/office/drawing/2014/main" id="{83A28A09-D6CA-4F5F-AA42-191C3D64B41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2C98DB-EA7F-4112-8687-2F171CB186C4}"/>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361766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73F8B-8460-48C5-AFA8-425B5F95AC4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B8F3E63-E87F-4874-BFBD-A1A5A47C68C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70491D-01A1-44EE-90C5-8A54E316F56E}"/>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5" name="Segnaposto piè di pagina 4">
            <a:extLst>
              <a:ext uri="{FF2B5EF4-FFF2-40B4-BE49-F238E27FC236}">
                <a16:creationId xmlns:a16="http://schemas.microsoft.com/office/drawing/2014/main" id="{E7C9D021-93BF-49E2-A9A4-5FD9DCFCA3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CA0A5F-9582-4BBA-84F2-4E8833F4DAD7}"/>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98987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E277C1E-40F6-4592-9EEA-070D57C6244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2034ACB-8D8F-433E-A842-8B17D156EFC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8800244-DD97-445C-AB46-2790A81E23E7}"/>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5" name="Segnaposto piè di pagina 4">
            <a:extLst>
              <a:ext uri="{FF2B5EF4-FFF2-40B4-BE49-F238E27FC236}">
                <a16:creationId xmlns:a16="http://schemas.microsoft.com/office/drawing/2014/main" id="{D70D50AD-8AF4-4152-BB0C-772762C2AE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2BF22E-FC46-4B4D-831C-AF1C5B12DD09}"/>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197955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6A751F-FED5-4FFF-AF71-353287A2B29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36D728-E641-46C5-8ED1-18A179A50F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6D1CB1-67DB-4112-BCAA-1A8DA5CB222F}"/>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5" name="Segnaposto piè di pagina 4">
            <a:extLst>
              <a:ext uri="{FF2B5EF4-FFF2-40B4-BE49-F238E27FC236}">
                <a16:creationId xmlns:a16="http://schemas.microsoft.com/office/drawing/2014/main" id="{5689C684-A2CF-4839-91C6-F2C7D531C63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8B3A26-C4F2-4988-B2EF-CE91C367707F}"/>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200226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36F5B-CB72-4EA9-B868-9E6EE2BA7E9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C919A79-0BDC-494A-9E09-82510D140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214BE17-89F3-4CDD-A925-66D9AE0695AE}"/>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5" name="Segnaposto piè di pagina 4">
            <a:extLst>
              <a:ext uri="{FF2B5EF4-FFF2-40B4-BE49-F238E27FC236}">
                <a16:creationId xmlns:a16="http://schemas.microsoft.com/office/drawing/2014/main" id="{F70BFE91-EEA9-4E8A-B3E0-C9D2FDDFCA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0CE34C-78DD-4245-BE71-D98BDDA764CA}"/>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40439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39C959-CBC8-42BC-8963-15138B3B9FE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AC31A0-6E98-4BF8-8683-D0F299CD379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6438D8D-0B2C-4DC0-AE72-2DDFA85F7C6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A50E875-82C3-49BF-A14E-44F9EA1FB247}"/>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6" name="Segnaposto piè di pagina 5">
            <a:extLst>
              <a:ext uri="{FF2B5EF4-FFF2-40B4-BE49-F238E27FC236}">
                <a16:creationId xmlns:a16="http://schemas.microsoft.com/office/drawing/2014/main" id="{2632FF2D-3E00-4F8C-AF16-17293765E1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37E7EFE-81FD-45AC-896C-DB2735AA654A}"/>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4842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5697C6-E020-4346-B069-E4F655E853D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8DCFAEC-DACC-476F-B8FB-10326519D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9905CDC-813B-49C7-B851-DCE289C0C6E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8877BA9-8F85-4739-9180-0284FB25E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FEF9789-AFF1-4CEE-BE8D-5748A733C1C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8696DFF-66C3-463F-A070-0D6C4E974459}"/>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8" name="Segnaposto piè di pagina 7">
            <a:extLst>
              <a:ext uri="{FF2B5EF4-FFF2-40B4-BE49-F238E27FC236}">
                <a16:creationId xmlns:a16="http://schemas.microsoft.com/office/drawing/2014/main" id="{E127B2E1-E623-47D8-863A-587F68F2830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4DF28D-A777-430F-BD0E-90C151E7D25F}"/>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102184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84D451-D321-4114-921E-34B0C36AFA6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17A827C-91D8-4F53-8763-175C9470AD60}"/>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4" name="Segnaposto piè di pagina 3">
            <a:extLst>
              <a:ext uri="{FF2B5EF4-FFF2-40B4-BE49-F238E27FC236}">
                <a16:creationId xmlns:a16="http://schemas.microsoft.com/office/drawing/2014/main" id="{A4D3524B-4040-442E-9432-8B93133E3FE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45FDDC5-2D31-4FA8-BA1A-09E9998C6C30}"/>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86336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4388821-4744-4D51-AE1F-6FFBA0DE9BD3}"/>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3" name="Segnaposto piè di pagina 2">
            <a:extLst>
              <a:ext uri="{FF2B5EF4-FFF2-40B4-BE49-F238E27FC236}">
                <a16:creationId xmlns:a16="http://schemas.microsoft.com/office/drawing/2014/main" id="{B380EAFA-8CFB-4F66-AF38-990D213F06F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0801AB9-AAEF-450F-BEF5-ED5C4C4E9B29}"/>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413047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2EAC20-2FFE-49A3-ABBA-E1520EE7F34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425AD6-668D-4537-A14C-009894BD9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6FDEB51-ACE5-4067-BEED-C2F5A7EA0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BE983E-3DFF-4094-8CB1-6D30C4BE28A4}"/>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6" name="Segnaposto piè di pagina 5">
            <a:extLst>
              <a:ext uri="{FF2B5EF4-FFF2-40B4-BE49-F238E27FC236}">
                <a16:creationId xmlns:a16="http://schemas.microsoft.com/office/drawing/2014/main" id="{947342AB-D748-4325-9E4C-FF50B165809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EA12AE-9386-41EC-B14F-FB336DB77B72}"/>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15510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1E67EA-1AE7-4E85-BC48-15A7205FB75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A7044FD-84D7-4B80-A710-3388AA961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4663054-EF5A-4745-961B-1C35B74DE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088EA3C-7411-4E1C-AED0-AEB10C4408E6}"/>
              </a:ext>
            </a:extLst>
          </p:cNvPr>
          <p:cNvSpPr>
            <a:spLocks noGrp="1"/>
          </p:cNvSpPr>
          <p:nvPr>
            <p:ph type="dt" sz="half" idx="10"/>
          </p:nvPr>
        </p:nvSpPr>
        <p:spPr/>
        <p:txBody>
          <a:bodyPr/>
          <a:lstStyle/>
          <a:p>
            <a:fld id="{992E3773-8F07-4EF4-B8B5-76623A9C2A7B}" type="datetimeFigureOut">
              <a:rPr lang="it-IT" smtClean="0"/>
              <a:t>15/05/2019</a:t>
            </a:fld>
            <a:endParaRPr lang="it-IT"/>
          </a:p>
        </p:txBody>
      </p:sp>
      <p:sp>
        <p:nvSpPr>
          <p:cNvPr id="6" name="Segnaposto piè di pagina 5">
            <a:extLst>
              <a:ext uri="{FF2B5EF4-FFF2-40B4-BE49-F238E27FC236}">
                <a16:creationId xmlns:a16="http://schemas.microsoft.com/office/drawing/2014/main" id="{E468DC3F-6673-468F-86BE-BDCBC2735E8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91C1A2-596B-4845-AA69-00406869216A}"/>
              </a:ext>
            </a:extLst>
          </p:cNvPr>
          <p:cNvSpPr>
            <a:spLocks noGrp="1"/>
          </p:cNvSpPr>
          <p:nvPr>
            <p:ph type="sldNum" sz="quarter" idx="12"/>
          </p:nvPr>
        </p:nvSpPr>
        <p:spPr/>
        <p:txBody>
          <a:bodyPr/>
          <a:lstStyle/>
          <a:p>
            <a:fld id="{269660A1-0462-423E-82A1-B520083E8615}" type="slidenum">
              <a:rPr lang="it-IT" smtClean="0"/>
              <a:t>‹N›</a:t>
            </a:fld>
            <a:endParaRPr lang="it-IT"/>
          </a:p>
        </p:txBody>
      </p:sp>
    </p:spTree>
    <p:extLst>
      <p:ext uri="{BB962C8B-B14F-4D97-AF65-F5344CB8AC3E}">
        <p14:creationId xmlns:p14="http://schemas.microsoft.com/office/powerpoint/2010/main" val="80353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5CE20D3-5A86-4E84-B144-2301849FC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26E7167-1354-412D-961B-E01C9C4B6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53B1F18-B5AD-498A-AF4D-28B4F7109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E3773-8F07-4EF4-B8B5-76623A9C2A7B}" type="datetimeFigureOut">
              <a:rPr lang="it-IT" smtClean="0"/>
              <a:t>15/05/2019</a:t>
            </a:fld>
            <a:endParaRPr lang="it-IT"/>
          </a:p>
        </p:txBody>
      </p:sp>
      <p:sp>
        <p:nvSpPr>
          <p:cNvPr id="5" name="Segnaposto piè di pagina 4">
            <a:extLst>
              <a:ext uri="{FF2B5EF4-FFF2-40B4-BE49-F238E27FC236}">
                <a16:creationId xmlns:a16="http://schemas.microsoft.com/office/drawing/2014/main" id="{0AA52733-9B8D-4790-901F-4637B582F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F657ED6-AD04-4D80-AC70-144BEFA4E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660A1-0462-423E-82A1-B520083E8615}" type="slidenum">
              <a:rPr lang="it-IT" smtClean="0"/>
              <a:t>‹N›</a:t>
            </a:fld>
            <a:endParaRPr lang="it-IT"/>
          </a:p>
        </p:txBody>
      </p:sp>
    </p:spTree>
    <p:extLst>
      <p:ext uri="{BB962C8B-B14F-4D97-AF65-F5344CB8AC3E}">
        <p14:creationId xmlns:p14="http://schemas.microsoft.com/office/powerpoint/2010/main" val="3182539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mp;B_2019.jpg (600Ã290)">
            <a:extLst>
              <a:ext uri="{FF2B5EF4-FFF2-40B4-BE49-F238E27FC236}">
                <a16:creationId xmlns:a16="http://schemas.microsoft.com/office/drawing/2014/main" id="{EBCF3CF1-BC84-4CB6-A066-CC5D89B2DA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667" t="6873" r="333" b="11746"/>
          <a:stretch/>
        </p:blipFill>
        <p:spPr bwMode="auto">
          <a:xfrm>
            <a:off x="10820400" y="-187947"/>
            <a:ext cx="1428750" cy="2247900"/>
          </a:xfrm>
          <a:prstGeom prst="rect">
            <a:avLst/>
          </a:prstGeom>
          <a:solidFill>
            <a:schemeClr val="bg1"/>
          </a:solidFill>
        </p:spPr>
      </p:pic>
      <p:pic>
        <p:nvPicPr>
          <p:cNvPr id="5" name="Immagine 4">
            <a:extLst>
              <a:ext uri="{FF2B5EF4-FFF2-40B4-BE49-F238E27FC236}">
                <a16:creationId xmlns:a16="http://schemas.microsoft.com/office/drawing/2014/main" id="{02DDCCA8-FE98-40B1-9136-ACA18C608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950" y="-1140255"/>
            <a:ext cx="7277100" cy="3810000"/>
          </a:xfrm>
          <a:prstGeom prst="rect">
            <a:avLst/>
          </a:prstGeom>
        </p:spPr>
      </p:pic>
      <p:sp>
        <p:nvSpPr>
          <p:cNvPr id="2" name="Titolo 1">
            <a:extLst>
              <a:ext uri="{FF2B5EF4-FFF2-40B4-BE49-F238E27FC236}">
                <a16:creationId xmlns:a16="http://schemas.microsoft.com/office/drawing/2014/main" id="{07311EF5-8875-482C-B501-6C7FF1AF65C6}"/>
              </a:ext>
            </a:extLst>
          </p:cNvPr>
          <p:cNvSpPr>
            <a:spLocks noGrp="1"/>
          </p:cNvSpPr>
          <p:nvPr>
            <p:ph type="ctrTitle"/>
          </p:nvPr>
        </p:nvSpPr>
        <p:spPr>
          <a:xfrm>
            <a:off x="0" y="1311490"/>
            <a:ext cx="12192000" cy="2387600"/>
          </a:xfrm>
        </p:spPr>
        <p:txBody>
          <a:bodyPr/>
          <a:lstStyle/>
          <a:p>
            <a:r>
              <a:rPr lang="it-IT" b="1" dirty="0">
                <a:solidFill>
                  <a:srgbClr val="9B1B2F"/>
                </a:solidFill>
              </a:rPr>
              <a:t>Un caso di </a:t>
            </a:r>
            <a:r>
              <a:rPr lang="it-IT" b="1" dirty="0" err="1">
                <a:solidFill>
                  <a:srgbClr val="9B1B2F"/>
                </a:solidFill>
              </a:rPr>
              <a:t>macrocrania</a:t>
            </a:r>
            <a:r>
              <a:rPr lang="it-IT" b="1" dirty="0">
                <a:solidFill>
                  <a:srgbClr val="9B1B2F"/>
                </a:solidFill>
              </a:rPr>
              <a:t> evolutiva</a:t>
            </a:r>
          </a:p>
        </p:txBody>
      </p:sp>
      <p:sp>
        <p:nvSpPr>
          <p:cNvPr id="3" name="Sottotitolo 2">
            <a:extLst>
              <a:ext uri="{FF2B5EF4-FFF2-40B4-BE49-F238E27FC236}">
                <a16:creationId xmlns:a16="http://schemas.microsoft.com/office/drawing/2014/main" id="{B9CE3254-CA0B-4072-B54D-FDE323A0D286}"/>
              </a:ext>
            </a:extLst>
          </p:cNvPr>
          <p:cNvSpPr>
            <a:spLocks noGrp="1"/>
          </p:cNvSpPr>
          <p:nvPr>
            <p:ph type="subTitle" idx="1"/>
          </p:nvPr>
        </p:nvSpPr>
        <p:spPr>
          <a:xfrm>
            <a:off x="0" y="3392893"/>
            <a:ext cx="12192000" cy="1655762"/>
          </a:xfrm>
        </p:spPr>
        <p:txBody>
          <a:bodyPr/>
          <a:lstStyle/>
          <a:p>
            <a:endParaRPr lang="it-IT" dirty="0"/>
          </a:p>
          <a:p>
            <a:r>
              <a:rPr lang="it-IT" i="1" dirty="0"/>
              <a:t>F. Morigi, M. Zucchelli, M. </a:t>
            </a:r>
            <a:r>
              <a:rPr lang="it-IT" i="1" dirty="0" err="1"/>
              <a:t>Lefosse</a:t>
            </a:r>
            <a:r>
              <a:rPr lang="it-IT" i="1" dirty="0"/>
              <a:t>, M. </a:t>
            </a:r>
            <a:r>
              <a:rPr lang="it-IT" i="1" dirty="0" err="1"/>
              <a:t>Cellerini</a:t>
            </a:r>
            <a:r>
              <a:rPr lang="it-IT" i="1" dirty="0"/>
              <a:t>, F. Toni, D. Silvestrini, </a:t>
            </a:r>
            <a:r>
              <a:rPr lang="it-IT" i="1" dirty="0" err="1"/>
              <a:t>L.Serra</a:t>
            </a:r>
            <a:endParaRPr lang="it-IT" i="1" dirty="0"/>
          </a:p>
        </p:txBody>
      </p:sp>
      <p:sp>
        <p:nvSpPr>
          <p:cNvPr id="6" name="Titolo 1">
            <a:extLst>
              <a:ext uri="{FF2B5EF4-FFF2-40B4-BE49-F238E27FC236}">
                <a16:creationId xmlns:a16="http://schemas.microsoft.com/office/drawing/2014/main" id="{C8691859-151E-415E-BDCB-CEC9CA8C23B7}"/>
              </a:ext>
            </a:extLst>
          </p:cNvPr>
          <p:cNvSpPr txBox="1">
            <a:spLocks/>
          </p:cNvSpPr>
          <p:nvPr/>
        </p:nvSpPr>
        <p:spPr>
          <a:xfrm>
            <a:off x="3295650" y="38272"/>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b="1" dirty="0">
              <a:solidFill>
                <a:srgbClr val="9B1B2F"/>
              </a:solidFill>
            </a:endParaRPr>
          </a:p>
        </p:txBody>
      </p:sp>
      <p:sp>
        <p:nvSpPr>
          <p:cNvPr id="7" name="Sottotitolo 2">
            <a:extLst>
              <a:ext uri="{FF2B5EF4-FFF2-40B4-BE49-F238E27FC236}">
                <a16:creationId xmlns:a16="http://schemas.microsoft.com/office/drawing/2014/main" id="{FA51683B-2CB2-42A8-92DB-7231E2BDC458}"/>
              </a:ext>
            </a:extLst>
          </p:cNvPr>
          <p:cNvSpPr txBox="1">
            <a:spLocks/>
          </p:cNvSpPr>
          <p:nvPr/>
        </p:nvSpPr>
        <p:spPr>
          <a:xfrm>
            <a:off x="4724400" y="-493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p:txBody>
      </p:sp>
      <p:sp>
        <p:nvSpPr>
          <p:cNvPr id="9" name="Sottotitolo 2">
            <a:extLst>
              <a:ext uri="{FF2B5EF4-FFF2-40B4-BE49-F238E27FC236}">
                <a16:creationId xmlns:a16="http://schemas.microsoft.com/office/drawing/2014/main" id="{2EB59309-4886-4849-9B61-483217B97D3B}"/>
              </a:ext>
            </a:extLst>
          </p:cNvPr>
          <p:cNvSpPr txBox="1">
            <a:spLocks/>
          </p:cNvSpPr>
          <p:nvPr/>
        </p:nvSpPr>
        <p:spPr>
          <a:xfrm>
            <a:off x="4914900" y="40419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a:p>
            <a:r>
              <a:rPr lang="it-IT" i="1" dirty="0"/>
              <a:t>Roma, 18 Maggio 2019</a:t>
            </a:r>
          </a:p>
        </p:txBody>
      </p:sp>
      <p:sp>
        <p:nvSpPr>
          <p:cNvPr id="10" name="CasellaDiTesto 9">
            <a:extLst>
              <a:ext uri="{FF2B5EF4-FFF2-40B4-BE49-F238E27FC236}">
                <a16:creationId xmlns:a16="http://schemas.microsoft.com/office/drawing/2014/main" id="{BA27A186-A317-4B3A-9AC4-28668C146F45}"/>
              </a:ext>
            </a:extLst>
          </p:cNvPr>
          <p:cNvSpPr txBox="1"/>
          <p:nvPr/>
        </p:nvSpPr>
        <p:spPr>
          <a:xfrm>
            <a:off x="0" y="5178591"/>
            <a:ext cx="12192000" cy="1200329"/>
          </a:xfrm>
          <a:prstGeom prst="rect">
            <a:avLst/>
          </a:prstGeom>
          <a:noFill/>
        </p:spPr>
        <p:txBody>
          <a:bodyPr wrap="square" rtlCol="0">
            <a:spAutoFit/>
          </a:bodyPr>
          <a:lstStyle/>
          <a:p>
            <a:pPr algn="ctr"/>
            <a:r>
              <a:rPr lang="it-IT" baseline="30000" dirty="0">
                <a:latin typeface="Calibri" panose="020F0502020204030204" pitchFamily="34" charset="0"/>
                <a:cs typeface="Calibri" panose="020F0502020204030204" pitchFamily="34" charset="0"/>
              </a:rPr>
              <a:t>1</a:t>
            </a:r>
            <a:r>
              <a:rPr lang="it-IT" dirty="0">
                <a:latin typeface="Calibri" panose="020F0502020204030204" pitchFamily="34" charset="0"/>
                <a:cs typeface="Calibri" panose="020F0502020204030204" pitchFamily="34" charset="0"/>
              </a:rPr>
              <a:t>  AOU  Policlinico </a:t>
            </a:r>
            <a:r>
              <a:rPr lang="it-IT" dirty="0" err="1">
                <a:latin typeface="Calibri" panose="020F0502020204030204" pitchFamily="34" charset="0"/>
                <a:cs typeface="Calibri" panose="020F0502020204030204" pitchFamily="34" charset="0"/>
              </a:rPr>
              <a:t>S.Orsola-Malpighi</a:t>
            </a:r>
            <a:r>
              <a:rPr lang="it-IT" dirty="0">
                <a:latin typeface="Calibri" panose="020F0502020204030204" pitchFamily="34" charset="0"/>
                <a:cs typeface="Calibri" panose="020F0502020204030204" pitchFamily="34" charset="0"/>
              </a:rPr>
              <a:t>, Bologna</a:t>
            </a:r>
          </a:p>
          <a:p>
            <a:pPr algn="ctr"/>
            <a:r>
              <a:rPr lang="it-IT" baseline="30000" dirty="0">
                <a:latin typeface="Calibri" panose="020F0502020204030204" pitchFamily="34" charset="0"/>
                <a:cs typeface="Calibri" panose="020F0502020204030204" pitchFamily="34" charset="0"/>
              </a:rPr>
              <a:t>2  </a:t>
            </a:r>
            <a:r>
              <a:rPr lang="it-IT" dirty="0">
                <a:latin typeface="Calibri" panose="020F0502020204030204" pitchFamily="34" charset="0"/>
                <a:cs typeface="Calibri" panose="020F0502020204030204" pitchFamily="34" charset="0"/>
              </a:rPr>
              <a:t>UO Neurochirurgia Pediatrica IRCSS </a:t>
            </a:r>
            <a:r>
              <a:rPr lang="it-IT" dirty="0" err="1">
                <a:latin typeface="Calibri" panose="020F0502020204030204" pitchFamily="34" charset="0"/>
                <a:cs typeface="Calibri" panose="020F0502020204030204" pitchFamily="34" charset="0"/>
              </a:rPr>
              <a:t>Osp</a:t>
            </a:r>
            <a:r>
              <a:rPr lang="it-IT" dirty="0">
                <a:latin typeface="Calibri" panose="020F0502020204030204" pitchFamily="34" charset="0"/>
                <a:cs typeface="Calibri" panose="020F0502020204030204" pitchFamily="34" charset="0"/>
              </a:rPr>
              <a:t>. Bellaria, Bologna</a:t>
            </a:r>
          </a:p>
          <a:p>
            <a:pPr algn="ctr"/>
            <a:r>
              <a:rPr lang="it-IT" baseline="30000" dirty="0">
                <a:latin typeface="Calibri" panose="020F0502020204030204" pitchFamily="34" charset="0"/>
                <a:cs typeface="Calibri" panose="020F0502020204030204" pitchFamily="34" charset="0"/>
              </a:rPr>
              <a:t>3</a:t>
            </a:r>
            <a:r>
              <a:rPr lang="it-IT" dirty="0">
                <a:latin typeface="Calibri" panose="020F0502020204030204" pitchFamily="34" charset="0"/>
                <a:cs typeface="Calibri" panose="020F0502020204030204" pitchFamily="34" charset="0"/>
              </a:rPr>
              <a:t> UO Neuroradiologia IRCSS </a:t>
            </a:r>
            <a:r>
              <a:rPr lang="it-IT" dirty="0" err="1">
                <a:latin typeface="Calibri" panose="020F0502020204030204" pitchFamily="34" charset="0"/>
                <a:cs typeface="Calibri" panose="020F0502020204030204" pitchFamily="34" charset="0"/>
              </a:rPr>
              <a:t>Osp</a:t>
            </a:r>
            <a:r>
              <a:rPr lang="it-IT" dirty="0">
                <a:latin typeface="Calibri" panose="020F0502020204030204" pitchFamily="34" charset="0"/>
                <a:cs typeface="Calibri" panose="020F0502020204030204" pitchFamily="34" charset="0"/>
              </a:rPr>
              <a:t>. Bellaria, Bologna</a:t>
            </a:r>
          </a:p>
          <a:p>
            <a:pPr algn="ctr"/>
            <a:r>
              <a:rPr lang="it-IT" baseline="30000" dirty="0">
                <a:latin typeface="Calibri" panose="020F0502020204030204" pitchFamily="34" charset="0"/>
                <a:cs typeface="Calibri" panose="020F0502020204030204" pitchFamily="34" charset="0"/>
              </a:rPr>
              <a:t>4</a:t>
            </a:r>
            <a:r>
              <a:rPr lang="it-IT" dirty="0">
                <a:latin typeface="Calibri" panose="020F0502020204030204" pitchFamily="34" charset="0"/>
                <a:cs typeface="Calibri" panose="020F0502020204030204" pitchFamily="34" charset="0"/>
              </a:rPr>
              <a:t> UO Pediatria </a:t>
            </a:r>
            <a:r>
              <a:rPr lang="it-IT" dirty="0" err="1">
                <a:latin typeface="Calibri" panose="020F0502020204030204" pitchFamily="34" charset="0"/>
                <a:cs typeface="Calibri" panose="020F0502020204030204" pitchFamily="34" charset="0"/>
              </a:rPr>
              <a:t>Osp</a:t>
            </a:r>
            <a:r>
              <a:rPr lang="it-IT" dirty="0">
                <a:latin typeface="Calibri" panose="020F0502020204030204" pitchFamily="34" charset="0"/>
                <a:cs typeface="Calibri" panose="020F0502020204030204" pitchFamily="34" charset="0"/>
              </a:rPr>
              <a:t>. Santa Maria della Scaletta, Imola </a:t>
            </a:r>
          </a:p>
        </p:txBody>
      </p:sp>
    </p:spTree>
    <p:extLst>
      <p:ext uri="{BB962C8B-B14F-4D97-AF65-F5344CB8AC3E}">
        <p14:creationId xmlns:p14="http://schemas.microsoft.com/office/powerpoint/2010/main" val="416889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8691859-151E-415E-BDCB-CEC9CA8C23B7}"/>
              </a:ext>
            </a:extLst>
          </p:cNvPr>
          <p:cNvSpPr txBox="1">
            <a:spLocks/>
          </p:cNvSpPr>
          <p:nvPr/>
        </p:nvSpPr>
        <p:spPr>
          <a:xfrm>
            <a:off x="3295650" y="38272"/>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b="1" dirty="0">
              <a:solidFill>
                <a:srgbClr val="9B1B2F"/>
              </a:solidFill>
            </a:endParaRPr>
          </a:p>
        </p:txBody>
      </p:sp>
      <p:sp>
        <p:nvSpPr>
          <p:cNvPr id="7" name="Sottotitolo 2">
            <a:extLst>
              <a:ext uri="{FF2B5EF4-FFF2-40B4-BE49-F238E27FC236}">
                <a16:creationId xmlns:a16="http://schemas.microsoft.com/office/drawing/2014/main" id="{FA51683B-2CB2-42A8-92DB-7231E2BDC458}"/>
              </a:ext>
            </a:extLst>
          </p:cNvPr>
          <p:cNvSpPr txBox="1">
            <a:spLocks/>
          </p:cNvSpPr>
          <p:nvPr/>
        </p:nvSpPr>
        <p:spPr>
          <a:xfrm>
            <a:off x="4724400" y="-493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p:txBody>
      </p:sp>
      <p:sp>
        <p:nvSpPr>
          <p:cNvPr id="9" name="Sottotitolo 2">
            <a:extLst>
              <a:ext uri="{FF2B5EF4-FFF2-40B4-BE49-F238E27FC236}">
                <a16:creationId xmlns:a16="http://schemas.microsoft.com/office/drawing/2014/main" id="{2EB59309-4886-4849-9B61-483217B97D3B}"/>
              </a:ext>
            </a:extLst>
          </p:cNvPr>
          <p:cNvSpPr txBox="1">
            <a:spLocks/>
          </p:cNvSpPr>
          <p:nvPr/>
        </p:nvSpPr>
        <p:spPr>
          <a:xfrm>
            <a:off x="4914900" y="40419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a:p>
            <a:endParaRPr lang="it-IT" i="1" dirty="0"/>
          </a:p>
        </p:txBody>
      </p:sp>
      <p:sp>
        <p:nvSpPr>
          <p:cNvPr id="37" name="Sottotitolo 2">
            <a:extLst>
              <a:ext uri="{FF2B5EF4-FFF2-40B4-BE49-F238E27FC236}">
                <a16:creationId xmlns:a16="http://schemas.microsoft.com/office/drawing/2014/main" id="{3C9D00BE-B392-4C77-A909-73185897C16B}"/>
              </a:ext>
            </a:extLst>
          </p:cNvPr>
          <p:cNvSpPr>
            <a:spLocks noGrp="1"/>
          </p:cNvSpPr>
          <p:nvPr>
            <p:ph type="subTitle" idx="1"/>
          </p:nvPr>
        </p:nvSpPr>
        <p:spPr>
          <a:xfrm>
            <a:off x="733676" y="319368"/>
            <a:ext cx="3320425" cy="1884925"/>
          </a:xfrm>
        </p:spPr>
        <p:txBody>
          <a:bodyPr>
            <a:normAutofit fontScale="62500" lnSpcReduction="20000"/>
          </a:bodyPr>
          <a:lstStyle/>
          <a:p>
            <a:pPr algn="just"/>
            <a:endParaRPr lang="it-IT" sz="3200" dirty="0"/>
          </a:p>
          <a:p>
            <a:pPr algn="just"/>
            <a:r>
              <a:rPr lang="it-IT" sz="3800" dirty="0"/>
              <a:t>37w</a:t>
            </a:r>
          </a:p>
          <a:p>
            <a:pPr algn="just"/>
            <a:r>
              <a:rPr lang="it-IT" sz="3800" dirty="0"/>
              <a:t>PN: 2850 gr (36° pc)</a:t>
            </a:r>
          </a:p>
          <a:p>
            <a:pPr algn="just"/>
            <a:r>
              <a:rPr lang="it-IT" sz="3800" dirty="0"/>
              <a:t>L:    47 cm (20° pc)</a:t>
            </a:r>
          </a:p>
          <a:p>
            <a:pPr algn="just"/>
            <a:r>
              <a:rPr lang="it-IT" sz="3800" dirty="0"/>
              <a:t>CC: 32 cm (</a:t>
            </a:r>
            <a:r>
              <a:rPr lang="it-IT" sz="3800" b="1" dirty="0"/>
              <a:t>9</a:t>
            </a:r>
            <a:r>
              <a:rPr lang="it-IT" sz="3800" dirty="0"/>
              <a:t>° pc)</a:t>
            </a:r>
          </a:p>
        </p:txBody>
      </p:sp>
      <p:sp>
        <p:nvSpPr>
          <p:cNvPr id="38" name="Sottotitolo 2">
            <a:extLst>
              <a:ext uri="{FF2B5EF4-FFF2-40B4-BE49-F238E27FC236}">
                <a16:creationId xmlns:a16="http://schemas.microsoft.com/office/drawing/2014/main" id="{BBBC28D4-50D9-49AF-A30C-62F06C55934F}"/>
              </a:ext>
            </a:extLst>
          </p:cNvPr>
          <p:cNvSpPr txBox="1">
            <a:spLocks/>
          </p:cNvSpPr>
          <p:nvPr/>
        </p:nvSpPr>
        <p:spPr>
          <a:xfrm>
            <a:off x="476251" y="5058058"/>
            <a:ext cx="4895850" cy="18647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it-IT" i="1" dirty="0"/>
          </a:p>
        </p:txBody>
      </p:sp>
      <p:pic>
        <p:nvPicPr>
          <p:cNvPr id="40" name="Immagine 39">
            <a:extLst>
              <a:ext uri="{FF2B5EF4-FFF2-40B4-BE49-F238E27FC236}">
                <a16:creationId xmlns:a16="http://schemas.microsoft.com/office/drawing/2014/main" id="{ECD2A3E5-37C0-4988-B01B-F7D43F4FD147}"/>
              </a:ext>
            </a:extLst>
          </p:cNvPr>
          <p:cNvPicPr>
            <a:picLocks noChangeAspect="1"/>
          </p:cNvPicPr>
          <p:nvPr/>
        </p:nvPicPr>
        <p:blipFill rotWithShape="1">
          <a:blip r:embed="rId3">
            <a:extLst>
              <a:ext uri="{28A0092B-C50C-407E-A947-70E740481C1C}">
                <a14:useLocalDpi xmlns:a14="http://schemas.microsoft.com/office/drawing/2010/main" val="0"/>
              </a:ext>
            </a:extLst>
          </a:blip>
          <a:srcRect l="24062" t="9796" r="17344" b="12411"/>
          <a:stretch/>
        </p:blipFill>
        <p:spPr>
          <a:xfrm>
            <a:off x="769464" y="2210140"/>
            <a:ext cx="4724052" cy="3396961"/>
          </a:xfrm>
          <a:prstGeom prst="rect">
            <a:avLst/>
          </a:prstGeom>
        </p:spPr>
      </p:pic>
      <p:sp>
        <p:nvSpPr>
          <p:cNvPr id="4" name="Freccia a destra 3">
            <a:extLst>
              <a:ext uri="{FF2B5EF4-FFF2-40B4-BE49-F238E27FC236}">
                <a16:creationId xmlns:a16="http://schemas.microsoft.com/office/drawing/2014/main" id="{3FE2EB4D-CDC0-40DB-AED0-6733D6AD3EC0}"/>
              </a:ext>
            </a:extLst>
          </p:cNvPr>
          <p:cNvSpPr/>
          <p:nvPr/>
        </p:nvSpPr>
        <p:spPr>
          <a:xfrm>
            <a:off x="819157" y="5664978"/>
            <a:ext cx="10553685" cy="978071"/>
          </a:xfrm>
          <a:prstGeom prst="rightArrow">
            <a:avLst/>
          </a:prstGeom>
          <a:noFill/>
          <a:ln>
            <a:solidFill>
              <a:srgbClr val="9B1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diritto 18">
            <a:extLst>
              <a:ext uri="{FF2B5EF4-FFF2-40B4-BE49-F238E27FC236}">
                <a16:creationId xmlns:a16="http://schemas.microsoft.com/office/drawing/2014/main" id="{10D20B67-FD8D-423A-9253-51E74C4F0571}"/>
              </a:ext>
            </a:extLst>
          </p:cNvPr>
          <p:cNvCxnSpPr>
            <a:cxnSpLocks/>
          </p:cNvCxnSpPr>
          <p:nvPr/>
        </p:nvCxnSpPr>
        <p:spPr>
          <a:xfrm>
            <a:off x="838207" y="5909101"/>
            <a:ext cx="0" cy="486000"/>
          </a:xfrm>
          <a:prstGeom prst="line">
            <a:avLst/>
          </a:prstGeom>
          <a:ln w="76200">
            <a:solidFill>
              <a:srgbClr val="9B1B2F"/>
            </a:solidFill>
          </a:ln>
        </p:spPr>
        <p:style>
          <a:lnRef idx="1">
            <a:schemeClr val="accent1"/>
          </a:lnRef>
          <a:fillRef idx="0">
            <a:schemeClr val="accent1"/>
          </a:fillRef>
          <a:effectRef idx="0">
            <a:schemeClr val="accent1"/>
          </a:effectRef>
          <a:fontRef idx="minor">
            <a:schemeClr val="tx1"/>
          </a:fontRef>
        </p:style>
      </p:cxnSp>
      <p:sp>
        <p:nvSpPr>
          <p:cNvPr id="39" name="Sottotitolo 2">
            <a:extLst>
              <a:ext uri="{FF2B5EF4-FFF2-40B4-BE49-F238E27FC236}">
                <a16:creationId xmlns:a16="http://schemas.microsoft.com/office/drawing/2014/main" id="{9B04796E-2215-4A3D-A13E-A6937F0AD1CB}"/>
              </a:ext>
            </a:extLst>
          </p:cNvPr>
          <p:cNvSpPr txBox="1">
            <a:spLocks/>
          </p:cNvSpPr>
          <p:nvPr/>
        </p:nvSpPr>
        <p:spPr>
          <a:xfrm>
            <a:off x="724735" y="6395101"/>
            <a:ext cx="586408" cy="18647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i="1" dirty="0"/>
              <a:t>11d</a:t>
            </a:r>
          </a:p>
        </p:txBody>
      </p:sp>
      <p:cxnSp>
        <p:nvCxnSpPr>
          <p:cNvPr id="42" name="Connettore diritto 41">
            <a:extLst>
              <a:ext uri="{FF2B5EF4-FFF2-40B4-BE49-F238E27FC236}">
                <a16:creationId xmlns:a16="http://schemas.microsoft.com/office/drawing/2014/main" id="{E61E77E7-B883-4818-8895-593B233DE7DB}"/>
              </a:ext>
            </a:extLst>
          </p:cNvPr>
          <p:cNvCxnSpPr>
            <a:cxnSpLocks/>
          </p:cNvCxnSpPr>
          <p:nvPr/>
        </p:nvCxnSpPr>
        <p:spPr>
          <a:xfrm>
            <a:off x="1061009" y="5909101"/>
            <a:ext cx="0" cy="486000"/>
          </a:xfrm>
          <a:prstGeom prst="line">
            <a:avLst/>
          </a:prstGeom>
          <a:ln w="76200">
            <a:solidFill>
              <a:srgbClr val="9B1B2F"/>
            </a:solidFill>
          </a:ln>
        </p:spPr>
        <p:style>
          <a:lnRef idx="1">
            <a:schemeClr val="accent1"/>
          </a:lnRef>
          <a:fillRef idx="0">
            <a:schemeClr val="accent1"/>
          </a:fillRef>
          <a:effectRef idx="0">
            <a:schemeClr val="accent1"/>
          </a:effectRef>
          <a:fontRef idx="minor">
            <a:schemeClr val="tx1"/>
          </a:fontRef>
        </p:style>
      </p:cxnSp>
      <p:pic>
        <p:nvPicPr>
          <p:cNvPr id="1026" name="Picture 2" descr="images (198Ã254)">
            <a:extLst>
              <a:ext uri="{FF2B5EF4-FFF2-40B4-BE49-F238E27FC236}">
                <a16:creationId xmlns:a16="http://schemas.microsoft.com/office/drawing/2014/main" id="{48612376-878A-4179-B8F1-93D05E0DF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787" y="354395"/>
            <a:ext cx="190507" cy="24438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uppo 43">
            <a:extLst>
              <a:ext uri="{FF2B5EF4-FFF2-40B4-BE49-F238E27FC236}">
                <a16:creationId xmlns:a16="http://schemas.microsoft.com/office/drawing/2014/main" id="{DB666F47-4153-4C48-928E-6499F8F324D2}"/>
              </a:ext>
            </a:extLst>
          </p:cNvPr>
          <p:cNvGrpSpPr/>
          <p:nvPr/>
        </p:nvGrpSpPr>
        <p:grpSpPr>
          <a:xfrm>
            <a:off x="5612017" y="132184"/>
            <a:ext cx="6434729" cy="4681791"/>
            <a:chOff x="5372101" y="403388"/>
            <a:chExt cx="6434729" cy="4681791"/>
          </a:xfrm>
        </p:grpSpPr>
        <p:pic>
          <p:nvPicPr>
            <p:cNvPr id="45" name="Immagine 44">
              <a:extLst>
                <a:ext uri="{FF2B5EF4-FFF2-40B4-BE49-F238E27FC236}">
                  <a16:creationId xmlns:a16="http://schemas.microsoft.com/office/drawing/2014/main" id="{F836A49B-5034-435E-81FE-C8EA1E280BB6}"/>
                </a:ext>
              </a:extLst>
            </p:cNvPr>
            <p:cNvPicPr>
              <a:picLocks noChangeAspect="1"/>
            </p:cNvPicPr>
            <p:nvPr/>
          </p:nvPicPr>
          <p:blipFill rotWithShape="1">
            <a:blip r:embed="rId5">
              <a:extLst>
                <a:ext uri="{28A0092B-C50C-407E-A947-70E740481C1C}">
                  <a14:useLocalDpi xmlns:a14="http://schemas.microsoft.com/office/drawing/2010/main" val="0"/>
                </a:ext>
              </a:extLst>
            </a:blip>
            <a:srcRect l="10409" t="19886" r="32988" b="6865"/>
            <a:stretch/>
          </p:blipFill>
          <p:spPr>
            <a:xfrm>
              <a:off x="5372101" y="403388"/>
              <a:ext cx="6434729" cy="4681791"/>
            </a:xfrm>
            <a:prstGeom prst="rect">
              <a:avLst/>
            </a:prstGeom>
            <a:ln>
              <a:solidFill>
                <a:schemeClr val="bg1"/>
              </a:solidFill>
            </a:ln>
          </p:spPr>
        </p:pic>
        <p:sp>
          <p:nvSpPr>
            <p:cNvPr id="46" name="Segno di moltiplicazione 45">
              <a:extLst>
                <a:ext uri="{FF2B5EF4-FFF2-40B4-BE49-F238E27FC236}">
                  <a16:creationId xmlns:a16="http://schemas.microsoft.com/office/drawing/2014/main" id="{2CA9CA68-9ABA-4D8A-BFF4-82CA4AB928EF}"/>
                </a:ext>
              </a:extLst>
            </p:cNvPr>
            <p:cNvSpPr/>
            <p:nvPr/>
          </p:nvSpPr>
          <p:spPr>
            <a:xfrm>
              <a:off x="6341264" y="3706932"/>
              <a:ext cx="145008" cy="227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Segno di moltiplicazione 46">
              <a:extLst>
                <a:ext uri="{FF2B5EF4-FFF2-40B4-BE49-F238E27FC236}">
                  <a16:creationId xmlns:a16="http://schemas.microsoft.com/office/drawing/2014/main" id="{D5660631-1777-42A8-B32E-A701AA7BA46F}"/>
                </a:ext>
              </a:extLst>
            </p:cNvPr>
            <p:cNvSpPr/>
            <p:nvPr/>
          </p:nvSpPr>
          <p:spPr>
            <a:xfrm>
              <a:off x="6598439" y="3078282"/>
              <a:ext cx="145008" cy="227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Segno di moltiplicazione 47">
              <a:extLst>
                <a:ext uri="{FF2B5EF4-FFF2-40B4-BE49-F238E27FC236}">
                  <a16:creationId xmlns:a16="http://schemas.microsoft.com/office/drawing/2014/main" id="{8C690BAD-F5F7-46ED-A258-2D6EA19A69E4}"/>
                </a:ext>
              </a:extLst>
            </p:cNvPr>
            <p:cNvSpPr/>
            <p:nvPr/>
          </p:nvSpPr>
          <p:spPr>
            <a:xfrm>
              <a:off x="7208039" y="2154357"/>
              <a:ext cx="145008" cy="227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Segno di moltiplicazione 48">
              <a:extLst>
                <a:ext uri="{FF2B5EF4-FFF2-40B4-BE49-F238E27FC236}">
                  <a16:creationId xmlns:a16="http://schemas.microsoft.com/office/drawing/2014/main" id="{C3A0C941-B511-4392-8893-BF375FD14988}"/>
                </a:ext>
              </a:extLst>
            </p:cNvPr>
            <p:cNvSpPr/>
            <p:nvPr/>
          </p:nvSpPr>
          <p:spPr>
            <a:xfrm>
              <a:off x="6969914" y="2382957"/>
              <a:ext cx="145008" cy="227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Segno di moltiplicazione 49">
              <a:extLst>
                <a:ext uri="{FF2B5EF4-FFF2-40B4-BE49-F238E27FC236}">
                  <a16:creationId xmlns:a16="http://schemas.microsoft.com/office/drawing/2014/main" id="{1FC9FA0B-448B-4245-B027-D8B36925CF2C}"/>
                </a:ext>
              </a:extLst>
            </p:cNvPr>
            <p:cNvSpPr/>
            <p:nvPr/>
          </p:nvSpPr>
          <p:spPr>
            <a:xfrm>
              <a:off x="7569989" y="1811457"/>
              <a:ext cx="145008" cy="227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Segno di moltiplicazione 50">
              <a:extLst>
                <a:ext uri="{FF2B5EF4-FFF2-40B4-BE49-F238E27FC236}">
                  <a16:creationId xmlns:a16="http://schemas.microsoft.com/office/drawing/2014/main" id="{10EA7E3B-9833-459C-B012-D3F3961A330D}"/>
                </a:ext>
              </a:extLst>
            </p:cNvPr>
            <p:cNvSpPr/>
            <p:nvPr/>
          </p:nvSpPr>
          <p:spPr>
            <a:xfrm>
              <a:off x="8506094" y="1335207"/>
              <a:ext cx="145008" cy="227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Segno di moltiplicazione 51">
              <a:extLst>
                <a:ext uri="{FF2B5EF4-FFF2-40B4-BE49-F238E27FC236}">
                  <a16:creationId xmlns:a16="http://schemas.microsoft.com/office/drawing/2014/main" id="{B5F6D551-6D9C-4B25-8C4D-40FB4DEA91E1}"/>
                </a:ext>
              </a:extLst>
            </p:cNvPr>
            <p:cNvSpPr/>
            <p:nvPr/>
          </p:nvSpPr>
          <p:spPr>
            <a:xfrm>
              <a:off x="7808114" y="1659057"/>
              <a:ext cx="145008" cy="227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3" name="Segno di moltiplicazione 52">
            <a:extLst>
              <a:ext uri="{FF2B5EF4-FFF2-40B4-BE49-F238E27FC236}">
                <a16:creationId xmlns:a16="http://schemas.microsoft.com/office/drawing/2014/main" id="{D02AE720-8178-477A-9DE6-C16137070E18}"/>
              </a:ext>
            </a:extLst>
          </p:cNvPr>
          <p:cNvSpPr/>
          <p:nvPr/>
        </p:nvSpPr>
        <p:spPr>
          <a:xfrm>
            <a:off x="8885595" y="898117"/>
            <a:ext cx="145008" cy="227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406266DA-ED40-4AF5-9683-B2982B2FB799}"/>
              </a:ext>
            </a:extLst>
          </p:cNvPr>
          <p:cNvSpPr/>
          <p:nvPr/>
        </p:nvSpPr>
        <p:spPr>
          <a:xfrm>
            <a:off x="7627579" y="4203402"/>
            <a:ext cx="6096000" cy="885371"/>
          </a:xfrm>
          <a:prstGeom prst="rect">
            <a:avLst/>
          </a:prstGeom>
        </p:spPr>
        <p:txBody>
          <a:bodyPr>
            <a:spAutoFit/>
          </a:bodyPr>
          <a:lstStyle/>
          <a:p>
            <a:pPr algn="just">
              <a:lnSpc>
                <a:spcPct val="90000"/>
              </a:lnSpc>
              <a:spcBef>
                <a:spcPts val="1001"/>
              </a:spcBef>
            </a:pPr>
            <a:r>
              <a:rPr lang="it-IT" sz="2400" b="1" spc="-1" dirty="0">
                <a:solidFill>
                  <a:srgbClr val="000000"/>
                </a:solidFill>
              </a:rPr>
              <a:t>EO</a:t>
            </a:r>
            <a:r>
              <a:rPr lang="it-IT" sz="2400" spc="-1" dirty="0">
                <a:solidFill>
                  <a:srgbClr val="000000"/>
                </a:solidFill>
              </a:rPr>
              <a:t>: nella norma</a:t>
            </a:r>
            <a:endParaRPr lang="it-IT" sz="2400" spc="-1" dirty="0">
              <a:latin typeface="Arial"/>
            </a:endParaRPr>
          </a:p>
          <a:p>
            <a:pPr algn="just">
              <a:lnSpc>
                <a:spcPct val="90000"/>
              </a:lnSpc>
              <a:spcBef>
                <a:spcPts val="1001"/>
              </a:spcBef>
            </a:pPr>
            <a:r>
              <a:rPr lang="it-IT" sz="2400" b="1" spc="-1" dirty="0">
                <a:solidFill>
                  <a:srgbClr val="000000"/>
                </a:solidFill>
              </a:rPr>
              <a:t>Anamnesi</a:t>
            </a:r>
            <a:r>
              <a:rPr lang="it-IT" sz="2400" spc="-1" dirty="0">
                <a:solidFill>
                  <a:srgbClr val="000000"/>
                </a:solidFill>
              </a:rPr>
              <a:t>: </a:t>
            </a:r>
            <a:r>
              <a:rPr lang="it-IT" sz="2400" spc="-1" dirty="0" err="1">
                <a:solidFill>
                  <a:srgbClr val="000000"/>
                </a:solidFill>
              </a:rPr>
              <a:t>macrocrania</a:t>
            </a:r>
            <a:r>
              <a:rPr lang="it-IT" sz="2400" spc="-1" dirty="0">
                <a:solidFill>
                  <a:srgbClr val="000000"/>
                </a:solidFill>
              </a:rPr>
              <a:t> paterna </a:t>
            </a:r>
            <a:endParaRPr lang="it-IT" sz="2400" spc="-1" dirty="0">
              <a:latin typeface="Arial"/>
            </a:endParaRPr>
          </a:p>
        </p:txBody>
      </p:sp>
      <p:sp>
        <p:nvSpPr>
          <p:cNvPr id="8" name="Rettangolo 7">
            <a:extLst>
              <a:ext uri="{FF2B5EF4-FFF2-40B4-BE49-F238E27FC236}">
                <a16:creationId xmlns:a16="http://schemas.microsoft.com/office/drawing/2014/main" id="{F0879317-26C2-4ED1-9BFD-B6DD5EFFF57B}"/>
              </a:ext>
            </a:extLst>
          </p:cNvPr>
          <p:cNvSpPr/>
          <p:nvPr/>
        </p:nvSpPr>
        <p:spPr>
          <a:xfrm>
            <a:off x="7601167" y="5077060"/>
            <a:ext cx="3296095" cy="461665"/>
          </a:xfrm>
          <a:prstGeom prst="rect">
            <a:avLst/>
          </a:prstGeom>
        </p:spPr>
        <p:txBody>
          <a:bodyPr wrap="none">
            <a:spAutoFit/>
          </a:bodyPr>
          <a:lstStyle/>
          <a:p>
            <a:pPr algn="just"/>
            <a:r>
              <a:rPr lang="it-IT" sz="2400" dirty="0"/>
              <a:t>20m  CC: 51 cm (</a:t>
            </a:r>
            <a:r>
              <a:rPr lang="it-IT" sz="2400" b="1" dirty="0"/>
              <a:t>&gt;90</a:t>
            </a:r>
            <a:r>
              <a:rPr lang="it-IT" sz="2400" dirty="0"/>
              <a:t>° pc)</a:t>
            </a:r>
          </a:p>
        </p:txBody>
      </p:sp>
      <p:cxnSp>
        <p:nvCxnSpPr>
          <p:cNvPr id="54" name="Connettore diritto 53">
            <a:extLst>
              <a:ext uri="{FF2B5EF4-FFF2-40B4-BE49-F238E27FC236}">
                <a16:creationId xmlns:a16="http://schemas.microsoft.com/office/drawing/2014/main" id="{60046DC0-15F1-4AB0-B5DC-25E08443F28D}"/>
              </a:ext>
            </a:extLst>
          </p:cNvPr>
          <p:cNvCxnSpPr>
            <a:cxnSpLocks/>
          </p:cNvCxnSpPr>
          <p:nvPr/>
        </p:nvCxnSpPr>
        <p:spPr>
          <a:xfrm>
            <a:off x="1299550" y="5909101"/>
            <a:ext cx="0" cy="486000"/>
          </a:xfrm>
          <a:prstGeom prst="line">
            <a:avLst/>
          </a:prstGeom>
          <a:ln w="76200">
            <a:solidFill>
              <a:srgbClr val="9B1B2F"/>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AFAE6CFF-32A4-4D0A-BC9C-70673F15F1F3}"/>
              </a:ext>
            </a:extLst>
          </p:cNvPr>
          <p:cNvCxnSpPr>
            <a:cxnSpLocks/>
          </p:cNvCxnSpPr>
          <p:nvPr/>
        </p:nvCxnSpPr>
        <p:spPr>
          <a:xfrm>
            <a:off x="3187984" y="5915126"/>
            <a:ext cx="0" cy="486000"/>
          </a:xfrm>
          <a:prstGeom prst="line">
            <a:avLst/>
          </a:prstGeom>
          <a:ln w="76200">
            <a:solidFill>
              <a:srgbClr val="9B1B2F"/>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D718508F-D2ED-46AA-AC0A-364C6DB6F6A4}"/>
              </a:ext>
            </a:extLst>
          </p:cNvPr>
          <p:cNvCxnSpPr>
            <a:cxnSpLocks/>
          </p:cNvCxnSpPr>
          <p:nvPr/>
        </p:nvCxnSpPr>
        <p:spPr>
          <a:xfrm>
            <a:off x="4109007" y="5909101"/>
            <a:ext cx="0" cy="486000"/>
          </a:xfrm>
          <a:prstGeom prst="line">
            <a:avLst/>
          </a:prstGeom>
          <a:ln w="76200">
            <a:solidFill>
              <a:srgbClr val="9B1B2F"/>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35FF844C-7781-41F7-82EC-4F92915E36B3}"/>
              </a:ext>
            </a:extLst>
          </p:cNvPr>
          <p:cNvCxnSpPr>
            <a:cxnSpLocks/>
          </p:cNvCxnSpPr>
          <p:nvPr/>
        </p:nvCxnSpPr>
        <p:spPr>
          <a:xfrm>
            <a:off x="5288452" y="5909101"/>
            <a:ext cx="0" cy="486000"/>
          </a:xfrm>
          <a:prstGeom prst="line">
            <a:avLst/>
          </a:prstGeom>
          <a:ln w="76200">
            <a:solidFill>
              <a:srgbClr val="9B1B2F"/>
            </a:solidFill>
          </a:ln>
        </p:spPr>
        <p:style>
          <a:lnRef idx="1">
            <a:schemeClr val="accent1"/>
          </a:lnRef>
          <a:fillRef idx="0">
            <a:schemeClr val="accent1"/>
          </a:fillRef>
          <a:effectRef idx="0">
            <a:schemeClr val="accent1"/>
          </a:effectRef>
          <a:fontRef idx="minor">
            <a:schemeClr val="tx1"/>
          </a:fontRef>
        </p:style>
      </p:cxnSp>
      <p:cxnSp>
        <p:nvCxnSpPr>
          <p:cNvPr id="59" name="Connettore diritto 58">
            <a:extLst>
              <a:ext uri="{FF2B5EF4-FFF2-40B4-BE49-F238E27FC236}">
                <a16:creationId xmlns:a16="http://schemas.microsoft.com/office/drawing/2014/main" id="{97492219-A80D-4F0E-98E7-F25361AC0D0F}"/>
              </a:ext>
            </a:extLst>
          </p:cNvPr>
          <p:cNvCxnSpPr>
            <a:cxnSpLocks/>
          </p:cNvCxnSpPr>
          <p:nvPr/>
        </p:nvCxnSpPr>
        <p:spPr>
          <a:xfrm>
            <a:off x="8694270" y="5909101"/>
            <a:ext cx="0" cy="486000"/>
          </a:xfrm>
          <a:prstGeom prst="line">
            <a:avLst/>
          </a:prstGeom>
          <a:ln w="76200">
            <a:solidFill>
              <a:srgbClr val="9B1B2F"/>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FFD45563-B69F-453B-8F4F-560A7259865F}"/>
              </a:ext>
            </a:extLst>
          </p:cNvPr>
          <p:cNvCxnSpPr>
            <a:cxnSpLocks/>
          </p:cNvCxnSpPr>
          <p:nvPr/>
        </p:nvCxnSpPr>
        <p:spPr>
          <a:xfrm>
            <a:off x="6229358" y="5909101"/>
            <a:ext cx="0" cy="486000"/>
          </a:xfrm>
          <a:prstGeom prst="line">
            <a:avLst/>
          </a:prstGeom>
          <a:ln w="76200">
            <a:solidFill>
              <a:srgbClr val="9B1B2F"/>
            </a:solidFill>
          </a:ln>
        </p:spPr>
        <p:style>
          <a:lnRef idx="1">
            <a:schemeClr val="accent1"/>
          </a:lnRef>
          <a:fillRef idx="0">
            <a:schemeClr val="accent1"/>
          </a:fillRef>
          <a:effectRef idx="0">
            <a:schemeClr val="accent1"/>
          </a:effectRef>
          <a:fontRef idx="minor">
            <a:schemeClr val="tx1"/>
          </a:fontRef>
        </p:style>
      </p:cxnSp>
      <p:cxnSp>
        <p:nvCxnSpPr>
          <p:cNvPr id="61" name="Connettore diritto 60">
            <a:extLst>
              <a:ext uri="{FF2B5EF4-FFF2-40B4-BE49-F238E27FC236}">
                <a16:creationId xmlns:a16="http://schemas.microsoft.com/office/drawing/2014/main" id="{6A9D9D9F-7435-494C-9950-C807607B2B59}"/>
              </a:ext>
            </a:extLst>
          </p:cNvPr>
          <p:cNvCxnSpPr>
            <a:cxnSpLocks/>
          </p:cNvCxnSpPr>
          <p:nvPr/>
        </p:nvCxnSpPr>
        <p:spPr>
          <a:xfrm>
            <a:off x="2107931" y="5909101"/>
            <a:ext cx="0" cy="486000"/>
          </a:xfrm>
          <a:prstGeom prst="line">
            <a:avLst/>
          </a:prstGeom>
          <a:ln w="76200">
            <a:solidFill>
              <a:srgbClr val="9B1B2F"/>
            </a:solidFill>
          </a:ln>
        </p:spPr>
        <p:style>
          <a:lnRef idx="1">
            <a:schemeClr val="accent1"/>
          </a:lnRef>
          <a:fillRef idx="0">
            <a:schemeClr val="accent1"/>
          </a:fillRef>
          <a:effectRef idx="0">
            <a:schemeClr val="accent1"/>
          </a:effectRef>
          <a:fontRef idx="minor">
            <a:schemeClr val="tx1"/>
          </a:fontRef>
        </p:style>
      </p:cxnSp>
      <p:sp>
        <p:nvSpPr>
          <p:cNvPr id="64" name="Sottotitolo 2">
            <a:extLst>
              <a:ext uri="{FF2B5EF4-FFF2-40B4-BE49-F238E27FC236}">
                <a16:creationId xmlns:a16="http://schemas.microsoft.com/office/drawing/2014/main" id="{77BDE262-6447-4C19-A127-7216D8623D09}"/>
              </a:ext>
            </a:extLst>
          </p:cNvPr>
          <p:cNvSpPr txBox="1">
            <a:spLocks/>
          </p:cNvSpPr>
          <p:nvPr/>
        </p:nvSpPr>
        <p:spPr>
          <a:xfrm>
            <a:off x="1077573" y="6400947"/>
            <a:ext cx="586408" cy="18647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i="1" dirty="0"/>
              <a:t>1m</a:t>
            </a:r>
          </a:p>
        </p:txBody>
      </p:sp>
      <p:cxnSp>
        <p:nvCxnSpPr>
          <p:cNvPr id="70" name="Connettore diritto 69">
            <a:extLst>
              <a:ext uri="{FF2B5EF4-FFF2-40B4-BE49-F238E27FC236}">
                <a16:creationId xmlns:a16="http://schemas.microsoft.com/office/drawing/2014/main" id="{433B6086-5DD7-4B4C-B706-9E3289B1EA97}"/>
              </a:ext>
            </a:extLst>
          </p:cNvPr>
          <p:cNvCxnSpPr>
            <a:cxnSpLocks/>
          </p:cNvCxnSpPr>
          <p:nvPr/>
        </p:nvCxnSpPr>
        <p:spPr>
          <a:xfrm>
            <a:off x="9124967" y="5915729"/>
            <a:ext cx="0" cy="486000"/>
          </a:xfrm>
          <a:prstGeom prst="line">
            <a:avLst/>
          </a:prstGeom>
          <a:ln w="76200">
            <a:solidFill>
              <a:srgbClr val="9B1B2F"/>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1542EEDC-3ED3-4CBC-9FB4-FCBF0D53407F}"/>
              </a:ext>
            </a:extLst>
          </p:cNvPr>
          <p:cNvSpPr txBox="1"/>
          <p:nvPr/>
        </p:nvSpPr>
        <p:spPr>
          <a:xfrm>
            <a:off x="1920884" y="6375225"/>
            <a:ext cx="7083120" cy="338554"/>
          </a:xfrm>
          <a:prstGeom prst="rect">
            <a:avLst/>
          </a:prstGeom>
          <a:noFill/>
        </p:spPr>
        <p:txBody>
          <a:bodyPr wrap="square" rtlCol="0">
            <a:spAutoFit/>
          </a:bodyPr>
          <a:lstStyle/>
          <a:p>
            <a:r>
              <a:rPr lang="it-IT" sz="1600" i="1" dirty="0"/>
              <a:t>3m                  6m              8m                   11m             13m                                            19m</a:t>
            </a:r>
          </a:p>
        </p:txBody>
      </p:sp>
      <p:sp>
        <p:nvSpPr>
          <p:cNvPr id="13" name="CasellaDiTesto 12">
            <a:extLst>
              <a:ext uri="{FF2B5EF4-FFF2-40B4-BE49-F238E27FC236}">
                <a16:creationId xmlns:a16="http://schemas.microsoft.com/office/drawing/2014/main" id="{908B3974-4FF3-440E-A117-89C868591FF7}"/>
              </a:ext>
            </a:extLst>
          </p:cNvPr>
          <p:cNvSpPr txBox="1"/>
          <p:nvPr/>
        </p:nvSpPr>
        <p:spPr>
          <a:xfrm>
            <a:off x="9004004" y="6375225"/>
            <a:ext cx="621329" cy="338554"/>
          </a:xfrm>
          <a:prstGeom prst="rect">
            <a:avLst/>
          </a:prstGeom>
          <a:noFill/>
        </p:spPr>
        <p:txBody>
          <a:bodyPr wrap="square" rtlCol="0">
            <a:spAutoFit/>
          </a:bodyPr>
          <a:lstStyle/>
          <a:p>
            <a:r>
              <a:rPr lang="it-IT" sz="1600" i="1" dirty="0"/>
              <a:t>20m</a:t>
            </a:r>
          </a:p>
        </p:txBody>
      </p:sp>
    </p:spTree>
    <p:extLst>
      <p:ext uri="{BB962C8B-B14F-4D97-AF65-F5344CB8AC3E}">
        <p14:creationId xmlns:p14="http://schemas.microsoft.com/office/powerpoint/2010/main" val="353524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27" presetClass="emph" presetSubtype="0" fill="remove" grpId="1" nodeType="withEffect">
                                  <p:stCondLst>
                                    <p:cond delay="0"/>
                                  </p:stCondLst>
                                  <p:childTnLst>
                                    <p:animClr clrSpc="rgb" dir="cw">
                                      <p:cBhvr override="childStyle">
                                        <p:cTn id="32" dur="250" autoRev="1" fill="remove"/>
                                        <p:tgtEl>
                                          <p:spTgt spid="53"/>
                                        </p:tgtEl>
                                        <p:attrNameLst>
                                          <p:attrName>style.color</p:attrName>
                                        </p:attrNameLst>
                                      </p:cBhvr>
                                      <p:to>
                                        <a:schemeClr val="bg1"/>
                                      </p:to>
                                    </p:animClr>
                                    <p:animClr clrSpc="rgb" dir="cw">
                                      <p:cBhvr>
                                        <p:cTn id="33" dur="250" autoRev="1" fill="remove"/>
                                        <p:tgtEl>
                                          <p:spTgt spid="53"/>
                                        </p:tgtEl>
                                        <p:attrNameLst>
                                          <p:attrName>fillcolor</p:attrName>
                                        </p:attrNameLst>
                                      </p:cBhvr>
                                      <p:to>
                                        <a:schemeClr val="bg1"/>
                                      </p:to>
                                    </p:animClr>
                                    <p:set>
                                      <p:cBhvr>
                                        <p:cTn id="34" dur="250" autoRev="1" fill="remove"/>
                                        <p:tgtEl>
                                          <p:spTgt spid="53"/>
                                        </p:tgtEl>
                                        <p:attrNameLst>
                                          <p:attrName>fill.type</p:attrName>
                                        </p:attrNameLst>
                                      </p:cBhvr>
                                      <p:to>
                                        <p:strVal val="solid"/>
                                      </p:to>
                                    </p:set>
                                    <p:set>
                                      <p:cBhvr>
                                        <p:cTn id="35" dur="250" autoRev="1" fill="remove"/>
                                        <p:tgtEl>
                                          <p:spTgt spid="53"/>
                                        </p:tgtEl>
                                        <p:attrNameLst>
                                          <p:attrName>fill.on</p:attrName>
                                        </p:attrNameLst>
                                      </p:cBhvr>
                                      <p:to>
                                        <p:strVal val="true"/>
                                      </p:to>
                                    </p:set>
                                  </p:childTnLst>
                                </p:cTn>
                              </p:par>
                              <p:par>
                                <p:cTn id="36" presetID="1" presetClass="entr" presetSubtype="0" fill="hold" grpId="0" nodeType="withEffect">
                                  <p:stCondLst>
                                    <p:cond delay="25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nodeType="withEffect">
                                  <p:stCondLst>
                                    <p:cond delay="25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grpId="0" nodeType="withEffect">
                                  <p:stCondLst>
                                    <p:cond delay="25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3" grpId="0"/>
      <p:bldP spid="8" grpId="0"/>
      <p:bldP spid="64"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8691859-151E-415E-BDCB-CEC9CA8C23B7}"/>
              </a:ext>
            </a:extLst>
          </p:cNvPr>
          <p:cNvSpPr txBox="1">
            <a:spLocks/>
          </p:cNvSpPr>
          <p:nvPr/>
        </p:nvSpPr>
        <p:spPr>
          <a:xfrm>
            <a:off x="3295650" y="38272"/>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b="1" dirty="0">
              <a:solidFill>
                <a:srgbClr val="9B1B2F"/>
              </a:solidFill>
            </a:endParaRPr>
          </a:p>
        </p:txBody>
      </p:sp>
      <p:sp>
        <p:nvSpPr>
          <p:cNvPr id="38" name="Sottotitolo 2">
            <a:extLst>
              <a:ext uri="{FF2B5EF4-FFF2-40B4-BE49-F238E27FC236}">
                <a16:creationId xmlns:a16="http://schemas.microsoft.com/office/drawing/2014/main" id="{BBBC28D4-50D9-49AF-A30C-62F06C55934F}"/>
              </a:ext>
            </a:extLst>
          </p:cNvPr>
          <p:cNvSpPr txBox="1">
            <a:spLocks/>
          </p:cNvSpPr>
          <p:nvPr/>
        </p:nvSpPr>
        <p:spPr>
          <a:xfrm>
            <a:off x="476251" y="5058058"/>
            <a:ext cx="4895850" cy="18647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it-IT" i="1" dirty="0"/>
          </a:p>
        </p:txBody>
      </p:sp>
      <p:pic>
        <p:nvPicPr>
          <p:cNvPr id="24" name="Immagine 23">
            <a:extLst>
              <a:ext uri="{FF2B5EF4-FFF2-40B4-BE49-F238E27FC236}">
                <a16:creationId xmlns:a16="http://schemas.microsoft.com/office/drawing/2014/main" id="{F9D5795A-7747-4014-804C-9CB743A49043}"/>
              </a:ext>
            </a:extLst>
          </p:cNvPr>
          <p:cNvPicPr>
            <a:picLocks noChangeAspect="1"/>
          </p:cNvPicPr>
          <p:nvPr/>
        </p:nvPicPr>
        <p:blipFill rotWithShape="1">
          <a:blip r:embed="rId3"/>
          <a:srcRect l="35902" r="26281"/>
          <a:stretch/>
        </p:blipFill>
        <p:spPr>
          <a:xfrm>
            <a:off x="1347537" y="288360"/>
            <a:ext cx="4309608" cy="3958294"/>
          </a:xfrm>
          <a:prstGeom prst="rect">
            <a:avLst/>
          </a:prstGeom>
        </p:spPr>
      </p:pic>
      <p:pic>
        <p:nvPicPr>
          <p:cNvPr id="25" name="Immagine 24">
            <a:extLst>
              <a:ext uri="{FF2B5EF4-FFF2-40B4-BE49-F238E27FC236}">
                <a16:creationId xmlns:a16="http://schemas.microsoft.com/office/drawing/2014/main" id="{F1F1B1DD-72C7-48DA-9E3B-17808DE08ECF}"/>
              </a:ext>
            </a:extLst>
          </p:cNvPr>
          <p:cNvPicPr>
            <a:picLocks noChangeAspect="1"/>
          </p:cNvPicPr>
          <p:nvPr/>
        </p:nvPicPr>
        <p:blipFill rotWithShape="1">
          <a:blip r:embed="rId4">
            <a:extLst>
              <a:ext uri="{28A0092B-C50C-407E-A947-70E740481C1C}">
                <a14:useLocalDpi xmlns:a14="http://schemas.microsoft.com/office/drawing/2010/main" val="0"/>
              </a:ext>
            </a:extLst>
          </a:blip>
          <a:srcRect l="7639" t="2463" r="8564"/>
          <a:stretch/>
        </p:blipFill>
        <p:spPr>
          <a:xfrm>
            <a:off x="6406519" y="304402"/>
            <a:ext cx="4309608" cy="4029913"/>
          </a:xfrm>
          <a:prstGeom prst="rect">
            <a:avLst/>
          </a:prstGeom>
        </p:spPr>
      </p:pic>
      <p:sp>
        <p:nvSpPr>
          <p:cNvPr id="11" name="CasellaDiTesto 10">
            <a:extLst>
              <a:ext uri="{FF2B5EF4-FFF2-40B4-BE49-F238E27FC236}">
                <a16:creationId xmlns:a16="http://schemas.microsoft.com/office/drawing/2014/main" id="{0F2035F7-CCFB-44DA-A839-AA562B5836D8}"/>
              </a:ext>
            </a:extLst>
          </p:cNvPr>
          <p:cNvSpPr txBox="1"/>
          <p:nvPr/>
        </p:nvSpPr>
        <p:spPr>
          <a:xfrm>
            <a:off x="962526" y="4507832"/>
            <a:ext cx="10411327" cy="2646878"/>
          </a:xfrm>
          <a:prstGeom prst="rect">
            <a:avLst/>
          </a:prstGeom>
          <a:noFill/>
        </p:spPr>
        <p:txBody>
          <a:bodyPr wrap="square" rtlCol="0">
            <a:spAutoFit/>
          </a:bodyPr>
          <a:lstStyle/>
          <a:p>
            <a:pPr algn="ctr"/>
            <a:r>
              <a:rPr lang="it-IT" sz="2800" b="1" i="1" dirty="0">
                <a:solidFill>
                  <a:srgbClr val="FF0000"/>
                </a:solidFill>
              </a:rPr>
              <a:t>Fistola arterovenosa piale</a:t>
            </a:r>
          </a:p>
          <a:p>
            <a:pPr algn="ctr"/>
            <a:r>
              <a:rPr lang="it-IT" sz="2400" dirty="0"/>
              <a:t>Incidenza: </a:t>
            </a:r>
            <a:r>
              <a:rPr lang="it-IT" sz="2400" b="1" dirty="0"/>
              <a:t>0.1-1/100.000</a:t>
            </a:r>
            <a:r>
              <a:rPr lang="it-IT" sz="2400" dirty="0"/>
              <a:t> abitanti</a:t>
            </a:r>
          </a:p>
          <a:p>
            <a:pPr algn="ctr"/>
            <a:r>
              <a:rPr lang="it-IT" sz="2400" dirty="0"/>
              <a:t>Nella maggior parte dei casi esordisce tra i </a:t>
            </a:r>
            <a:r>
              <a:rPr lang="it-IT" sz="2400" b="1" dirty="0"/>
              <a:t>3-15</a:t>
            </a:r>
            <a:r>
              <a:rPr lang="it-IT" sz="2400" dirty="0"/>
              <a:t> anni con sintomi neurologici</a:t>
            </a:r>
          </a:p>
          <a:p>
            <a:pPr algn="ctr"/>
            <a:r>
              <a:rPr lang="it-IT" sz="2400" dirty="0"/>
              <a:t>Sotto i 2 anni si manifesta più frequentemente con quadri di </a:t>
            </a:r>
            <a:r>
              <a:rPr lang="it-IT" sz="2400" b="1" dirty="0"/>
              <a:t>scompenso cardiaco</a:t>
            </a:r>
          </a:p>
          <a:p>
            <a:pPr algn="ctr"/>
            <a:r>
              <a:rPr lang="it-IT" sz="2400" dirty="0"/>
              <a:t>La nostra </a:t>
            </a:r>
            <a:r>
              <a:rPr lang="it-IT" sz="2400" b="1" dirty="0"/>
              <a:t>ecografia encefalo</a:t>
            </a:r>
            <a:r>
              <a:rPr lang="it-IT" sz="2400" dirty="0"/>
              <a:t> a 11 giorni di vita era nella norma</a:t>
            </a:r>
          </a:p>
          <a:p>
            <a:pPr algn="ctr"/>
            <a:endParaRPr lang="it-IT" sz="2400" dirty="0"/>
          </a:p>
          <a:p>
            <a:pPr algn="ctr"/>
            <a:endParaRPr lang="it-IT" dirty="0">
              <a:solidFill>
                <a:srgbClr val="FF0000"/>
              </a:solidFill>
            </a:endParaRPr>
          </a:p>
        </p:txBody>
      </p:sp>
    </p:spTree>
    <p:extLst>
      <p:ext uri="{BB962C8B-B14F-4D97-AF65-F5344CB8AC3E}">
        <p14:creationId xmlns:p14="http://schemas.microsoft.com/office/powerpoint/2010/main" val="41864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2DDCCA8-FE98-40B1-9136-ACA18C608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54" y="196876"/>
            <a:ext cx="3335473" cy="1746321"/>
          </a:xfrm>
          <a:prstGeom prst="rect">
            <a:avLst/>
          </a:prstGeom>
        </p:spPr>
      </p:pic>
      <p:grpSp>
        <p:nvGrpSpPr>
          <p:cNvPr id="3" name="Gruppo 2">
            <a:extLst>
              <a:ext uri="{FF2B5EF4-FFF2-40B4-BE49-F238E27FC236}">
                <a16:creationId xmlns:a16="http://schemas.microsoft.com/office/drawing/2014/main" id="{4D780D21-DD5E-447F-91F3-3A5A7A270785}"/>
              </a:ext>
            </a:extLst>
          </p:cNvPr>
          <p:cNvGrpSpPr/>
          <p:nvPr/>
        </p:nvGrpSpPr>
        <p:grpSpPr>
          <a:xfrm>
            <a:off x="0" y="414309"/>
            <a:ext cx="12192000" cy="1880224"/>
            <a:chOff x="0" y="638897"/>
            <a:chExt cx="12192000" cy="1880224"/>
          </a:xfrm>
        </p:grpSpPr>
        <p:grpSp>
          <p:nvGrpSpPr>
            <p:cNvPr id="2" name="Gruppo 1">
              <a:extLst>
                <a:ext uri="{FF2B5EF4-FFF2-40B4-BE49-F238E27FC236}">
                  <a16:creationId xmlns:a16="http://schemas.microsoft.com/office/drawing/2014/main" id="{2FD9D624-9C57-4903-AD4A-14260A29C498}"/>
                </a:ext>
              </a:extLst>
            </p:cNvPr>
            <p:cNvGrpSpPr/>
            <p:nvPr/>
          </p:nvGrpSpPr>
          <p:grpSpPr>
            <a:xfrm>
              <a:off x="0" y="638897"/>
              <a:ext cx="12192000" cy="1880224"/>
              <a:chOff x="0" y="638897"/>
              <a:chExt cx="12192000" cy="1880224"/>
            </a:xfrm>
          </p:grpSpPr>
          <p:sp>
            <p:nvSpPr>
              <p:cNvPr id="16" name="CasellaDiTesto 15">
                <a:extLst>
                  <a:ext uri="{FF2B5EF4-FFF2-40B4-BE49-F238E27FC236}">
                    <a16:creationId xmlns:a16="http://schemas.microsoft.com/office/drawing/2014/main" id="{A5524723-3059-4C13-B5BF-72FDFDC5D659}"/>
                  </a:ext>
                </a:extLst>
              </p:cNvPr>
              <p:cNvSpPr txBox="1"/>
              <p:nvPr/>
            </p:nvSpPr>
            <p:spPr>
              <a:xfrm>
                <a:off x="1" y="638897"/>
                <a:ext cx="12191999" cy="523220"/>
              </a:xfrm>
              <a:prstGeom prst="rect">
                <a:avLst/>
              </a:prstGeom>
              <a:noFill/>
            </p:spPr>
            <p:txBody>
              <a:bodyPr wrap="square" rtlCol="0">
                <a:spAutoFit/>
              </a:bodyPr>
              <a:lstStyle/>
              <a:p>
                <a:pPr algn="ctr"/>
                <a:r>
                  <a:rPr lang="it-IT" sz="2800" dirty="0"/>
                  <a:t>Aumento ingravescente CC</a:t>
                </a:r>
              </a:p>
            </p:txBody>
          </p:sp>
          <p:sp>
            <p:nvSpPr>
              <p:cNvPr id="17" name="CasellaDiTesto 16">
                <a:extLst>
                  <a:ext uri="{FF2B5EF4-FFF2-40B4-BE49-F238E27FC236}">
                    <a16:creationId xmlns:a16="http://schemas.microsoft.com/office/drawing/2014/main" id="{29C00492-DC37-4193-9DAE-6BD8452C52FD}"/>
                  </a:ext>
                </a:extLst>
              </p:cNvPr>
              <p:cNvSpPr txBox="1"/>
              <p:nvPr/>
            </p:nvSpPr>
            <p:spPr>
              <a:xfrm>
                <a:off x="0" y="1309785"/>
                <a:ext cx="12191999" cy="523220"/>
              </a:xfrm>
              <a:prstGeom prst="rect">
                <a:avLst/>
              </a:prstGeom>
              <a:noFill/>
            </p:spPr>
            <p:txBody>
              <a:bodyPr wrap="square" rtlCol="0">
                <a:spAutoFit/>
              </a:bodyPr>
              <a:lstStyle/>
              <a:p>
                <a:pPr algn="ctr"/>
                <a:r>
                  <a:rPr lang="it-IT" sz="2800" dirty="0" err="1"/>
                  <a:t>Macroencefalia</a:t>
                </a:r>
                <a:r>
                  <a:rPr lang="it-IT" sz="2800" dirty="0"/>
                  <a:t> familiare</a:t>
                </a:r>
              </a:p>
            </p:txBody>
          </p:sp>
          <p:sp>
            <p:nvSpPr>
              <p:cNvPr id="18" name="CasellaDiTesto 17">
                <a:extLst>
                  <a:ext uri="{FF2B5EF4-FFF2-40B4-BE49-F238E27FC236}">
                    <a16:creationId xmlns:a16="http://schemas.microsoft.com/office/drawing/2014/main" id="{30F09A53-B1AD-4FBF-85C3-454CAF2E04F3}"/>
                  </a:ext>
                </a:extLst>
              </p:cNvPr>
              <p:cNvSpPr txBox="1"/>
              <p:nvPr/>
            </p:nvSpPr>
            <p:spPr>
              <a:xfrm>
                <a:off x="1" y="1980512"/>
                <a:ext cx="12191998" cy="538609"/>
              </a:xfrm>
              <a:prstGeom prst="rect">
                <a:avLst/>
              </a:prstGeom>
              <a:noFill/>
            </p:spPr>
            <p:txBody>
              <a:bodyPr wrap="square" rtlCol="0">
                <a:spAutoFit/>
              </a:bodyPr>
              <a:lstStyle/>
              <a:p>
                <a:pPr algn="ctr"/>
                <a:r>
                  <a:rPr lang="it-IT" sz="2800" dirty="0"/>
                  <a:t>Sintomi e/o segni </a:t>
                </a:r>
              </a:p>
            </p:txBody>
          </p:sp>
        </p:grpSp>
        <p:pic>
          <p:nvPicPr>
            <p:cNvPr id="1026" name="Picture 2" descr="segno-di-spunta-verde-approvazione-giusta-del-scelta-scarto-della-croce-rossa-vettore-e-spazzola-calligrafica-disegnata-mano-103459409.jpg (320Ã160)">
              <a:extLst>
                <a:ext uri="{FF2B5EF4-FFF2-40B4-BE49-F238E27FC236}">
                  <a16:creationId xmlns:a16="http://schemas.microsoft.com/office/drawing/2014/main" id="{3B8EA456-74D6-438D-B7DA-90E5743B8C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3612303" y="1934551"/>
              <a:ext cx="562977" cy="5629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egno-di-spunta-verde-approvazione-giusta-del-scelta-scarto-della-croce-rossa-vettore-e-spazzola-calligrafica-disegnata-mano-103459409.jpg (320Ã160)">
              <a:extLst>
                <a:ext uri="{FF2B5EF4-FFF2-40B4-BE49-F238E27FC236}">
                  <a16:creationId xmlns:a16="http://schemas.microsoft.com/office/drawing/2014/main" id="{BCCC0E43-4688-40C0-87AA-C4BBD3BEA7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089"/>
            <a:stretch/>
          </p:blipFill>
          <p:spPr bwMode="auto">
            <a:xfrm>
              <a:off x="3629857" y="663769"/>
              <a:ext cx="524363" cy="4616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egno-di-spunta-verde-approvazione-giusta-del-scelta-scarto-della-croce-rossa-vettore-e-spazzola-calligrafica-disegnata-mano-103459409.jpg (320Ã160)">
              <a:extLst>
                <a:ext uri="{FF2B5EF4-FFF2-40B4-BE49-F238E27FC236}">
                  <a16:creationId xmlns:a16="http://schemas.microsoft.com/office/drawing/2014/main" id="{949FE355-94DF-4EBF-B6A5-B31A129171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089"/>
            <a:stretch/>
          </p:blipFill>
          <p:spPr bwMode="auto">
            <a:xfrm>
              <a:off x="3618578" y="1281065"/>
              <a:ext cx="524363" cy="461665"/>
            </a:xfrm>
            <a:prstGeom prst="rect">
              <a:avLst/>
            </a:prstGeom>
            <a:noFill/>
            <a:extLst>
              <a:ext uri="{909E8E84-426E-40DD-AFC4-6F175D3DCCD1}">
                <a14:hiddenFill xmlns:a14="http://schemas.microsoft.com/office/drawing/2010/main">
                  <a:solidFill>
                    <a:srgbClr val="FFFFFF"/>
                  </a:solidFill>
                </a14:hiddenFill>
              </a:ext>
            </a:extLst>
          </p:spPr>
        </p:pic>
      </p:grpSp>
      <p:pic>
        <p:nvPicPr>
          <p:cNvPr id="1044" name="Picture 20" descr="GetBigThumbnail (6).jpeg (612Ã350)">
            <a:extLst>
              <a:ext uri="{FF2B5EF4-FFF2-40B4-BE49-F238E27FC236}">
                <a16:creationId xmlns:a16="http://schemas.microsoft.com/office/drawing/2014/main" id="{86B99636-E35E-4F8E-8009-EBD3F5E977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826583">
            <a:off x="8715809" y="4013742"/>
            <a:ext cx="3731509" cy="2335936"/>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a:extLst>
              <a:ext uri="{FF2B5EF4-FFF2-40B4-BE49-F238E27FC236}">
                <a16:creationId xmlns:a16="http://schemas.microsoft.com/office/drawing/2014/main" id="{C8691859-151E-415E-BDCB-CEC9CA8C23B7}"/>
              </a:ext>
            </a:extLst>
          </p:cNvPr>
          <p:cNvSpPr txBox="1">
            <a:spLocks/>
          </p:cNvSpPr>
          <p:nvPr/>
        </p:nvSpPr>
        <p:spPr>
          <a:xfrm>
            <a:off x="3295650" y="38272"/>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b="1" dirty="0">
              <a:solidFill>
                <a:srgbClr val="9B1B2F"/>
              </a:solidFill>
            </a:endParaRPr>
          </a:p>
        </p:txBody>
      </p:sp>
      <p:sp>
        <p:nvSpPr>
          <p:cNvPr id="7" name="Sottotitolo 2">
            <a:extLst>
              <a:ext uri="{FF2B5EF4-FFF2-40B4-BE49-F238E27FC236}">
                <a16:creationId xmlns:a16="http://schemas.microsoft.com/office/drawing/2014/main" id="{FA51683B-2CB2-42A8-92DB-7231E2BDC458}"/>
              </a:ext>
            </a:extLst>
          </p:cNvPr>
          <p:cNvSpPr txBox="1">
            <a:spLocks/>
          </p:cNvSpPr>
          <p:nvPr/>
        </p:nvSpPr>
        <p:spPr>
          <a:xfrm>
            <a:off x="4724400" y="-493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p:txBody>
      </p:sp>
      <p:sp>
        <p:nvSpPr>
          <p:cNvPr id="9" name="Sottotitolo 2">
            <a:extLst>
              <a:ext uri="{FF2B5EF4-FFF2-40B4-BE49-F238E27FC236}">
                <a16:creationId xmlns:a16="http://schemas.microsoft.com/office/drawing/2014/main" id="{2EB59309-4886-4849-9B61-483217B97D3B}"/>
              </a:ext>
            </a:extLst>
          </p:cNvPr>
          <p:cNvSpPr txBox="1">
            <a:spLocks/>
          </p:cNvSpPr>
          <p:nvPr/>
        </p:nvSpPr>
        <p:spPr>
          <a:xfrm>
            <a:off x="4914900" y="40419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a:p>
            <a:endParaRPr lang="it-IT" i="1" dirty="0"/>
          </a:p>
        </p:txBody>
      </p:sp>
      <p:sp>
        <p:nvSpPr>
          <p:cNvPr id="8" name="CasellaDiTesto 7">
            <a:extLst>
              <a:ext uri="{FF2B5EF4-FFF2-40B4-BE49-F238E27FC236}">
                <a16:creationId xmlns:a16="http://schemas.microsoft.com/office/drawing/2014/main" id="{A7416D66-4DDE-400A-8952-C41B3372D213}"/>
              </a:ext>
            </a:extLst>
          </p:cNvPr>
          <p:cNvSpPr txBox="1"/>
          <p:nvPr/>
        </p:nvSpPr>
        <p:spPr>
          <a:xfrm>
            <a:off x="1610436" y="2425872"/>
            <a:ext cx="2988860" cy="646331"/>
          </a:xfrm>
          <a:prstGeom prst="rect">
            <a:avLst/>
          </a:prstGeom>
          <a:noFill/>
        </p:spPr>
        <p:txBody>
          <a:bodyPr wrap="square" rtlCol="0">
            <a:spAutoFit/>
          </a:bodyPr>
          <a:lstStyle/>
          <a:p>
            <a:endParaRPr lang="it-IT" dirty="0"/>
          </a:p>
          <a:p>
            <a:endParaRPr lang="it-IT" dirty="0"/>
          </a:p>
        </p:txBody>
      </p:sp>
      <p:pic>
        <p:nvPicPr>
          <p:cNvPr id="13" name="Immagine 12">
            <a:extLst>
              <a:ext uri="{FF2B5EF4-FFF2-40B4-BE49-F238E27FC236}">
                <a16:creationId xmlns:a16="http://schemas.microsoft.com/office/drawing/2014/main" id="{B4150A5E-AB31-4BBC-906B-36F4BCEFF3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290" y="3117649"/>
            <a:ext cx="3172040" cy="3172409"/>
          </a:xfrm>
          <a:prstGeom prst="rect">
            <a:avLst/>
          </a:prstGeom>
        </p:spPr>
      </p:pic>
      <p:sp>
        <p:nvSpPr>
          <p:cNvPr id="23" name="CasellaDiTesto 22">
            <a:extLst>
              <a:ext uri="{FF2B5EF4-FFF2-40B4-BE49-F238E27FC236}">
                <a16:creationId xmlns:a16="http://schemas.microsoft.com/office/drawing/2014/main" id="{9DE26E5F-EB50-4553-8089-7C5F2D1EFC37}"/>
              </a:ext>
            </a:extLst>
          </p:cNvPr>
          <p:cNvSpPr txBox="1"/>
          <p:nvPr/>
        </p:nvSpPr>
        <p:spPr>
          <a:xfrm>
            <a:off x="0" y="3440881"/>
            <a:ext cx="12191998" cy="1815882"/>
          </a:xfrm>
          <a:prstGeom prst="rect">
            <a:avLst/>
          </a:prstGeom>
          <a:noFill/>
        </p:spPr>
        <p:txBody>
          <a:bodyPr wrap="square" rtlCol="0">
            <a:spAutoFit/>
          </a:bodyPr>
          <a:lstStyle/>
          <a:p>
            <a:pPr algn="ctr"/>
            <a:r>
              <a:rPr lang="it-IT" sz="2800" dirty="0"/>
              <a:t>Ritardo diagnostico?</a:t>
            </a:r>
          </a:p>
          <a:p>
            <a:pPr algn="ctr"/>
            <a:r>
              <a:rPr lang="it-IT" sz="2800" b="1" dirty="0"/>
              <a:t>Neuroimaging precoce</a:t>
            </a:r>
          </a:p>
          <a:p>
            <a:pPr algn="ctr"/>
            <a:r>
              <a:rPr lang="it-IT" sz="2800" dirty="0"/>
              <a:t>per evitare la perdita di sostanza cerebrale </a:t>
            </a:r>
          </a:p>
          <a:p>
            <a:pPr algn="ctr"/>
            <a:endParaRPr lang="it-IT" sz="2800" dirty="0"/>
          </a:p>
        </p:txBody>
      </p:sp>
      <p:sp>
        <p:nvSpPr>
          <p:cNvPr id="4" name="CasellaDiTesto 3">
            <a:extLst>
              <a:ext uri="{FF2B5EF4-FFF2-40B4-BE49-F238E27FC236}">
                <a16:creationId xmlns:a16="http://schemas.microsoft.com/office/drawing/2014/main" id="{0224B62C-0779-46B9-A98E-840A1146D7E0}"/>
              </a:ext>
            </a:extLst>
          </p:cNvPr>
          <p:cNvSpPr txBox="1"/>
          <p:nvPr/>
        </p:nvSpPr>
        <p:spPr>
          <a:xfrm>
            <a:off x="1876925" y="5087842"/>
            <a:ext cx="8438147" cy="954107"/>
          </a:xfrm>
          <a:prstGeom prst="rect">
            <a:avLst/>
          </a:prstGeom>
          <a:noFill/>
        </p:spPr>
        <p:txBody>
          <a:bodyPr wrap="square" rtlCol="0">
            <a:spAutoFit/>
          </a:bodyPr>
          <a:lstStyle/>
          <a:p>
            <a:pPr algn="ctr"/>
            <a:r>
              <a:rPr lang="it-IT" sz="2800" dirty="0"/>
              <a:t>Il nostro paziente è sottoposto a</a:t>
            </a:r>
          </a:p>
          <a:p>
            <a:pPr algn="ctr"/>
            <a:r>
              <a:rPr lang="it-IT" sz="2800" dirty="0"/>
              <a:t>follow up </a:t>
            </a:r>
            <a:r>
              <a:rPr lang="it-IT" sz="2800" dirty="0" err="1"/>
              <a:t>neuropsicomotorio</a:t>
            </a:r>
            <a:endParaRPr lang="it-IT" sz="2800" dirty="0"/>
          </a:p>
        </p:txBody>
      </p:sp>
      <p:pic>
        <p:nvPicPr>
          <p:cNvPr id="19" name="Picture 2" descr="segno-di-spunta-verde-approvazione-giusta-del-scelta-scarto-della-croce-rossa-vettore-e-spazzola-calligrafica-disegnata-mano-103459409.jpg (320Ã160)">
            <a:extLst>
              <a:ext uri="{FF2B5EF4-FFF2-40B4-BE49-F238E27FC236}">
                <a16:creationId xmlns:a16="http://schemas.microsoft.com/office/drawing/2014/main" id="{3586CBF6-1E22-4954-A971-B5ABE7320B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3636687" y="2374427"/>
            <a:ext cx="562977" cy="562977"/>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a:extLst>
              <a:ext uri="{FF2B5EF4-FFF2-40B4-BE49-F238E27FC236}">
                <a16:creationId xmlns:a16="http://schemas.microsoft.com/office/drawing/2014/main" id="{E9B218C3-E1BB-4BD4-B044-DE802D903210}"/>
              </a:ext>
            </a:extLst>
          </p:cNvPr>
          <p:cNvSpPr txBox="1"/>
          <p:nvPr/>
        </p:nvSpPr>
        <p:spPr>
          <a:xfrm>
            <a:off x="1" y="2450017"/>
            <a:ext cx="12191999" cy="523220"/>
          </a:xfrm>
          <a:prstGeom prst="rect">
            <a:avLst/>
          </a:prstGeom>
          <a:noFill/>
        </p:spPr>
        <p:txBody>
          <a:bodyPr wrap="square" rtlCol="0">
            <a:spAutoFit/>
          </a:bodyPr>
          <a:lstStyle/>
          <a:p>
            <a:pPr algn="ctr"/>
            <a:r>
              <a:rPr lang="it-IT" sz="2800" dirty="0"/>
              <a:t>Ecografia encefalo</a:t>
            </a:r>
          </a:p>
        </p:txBody>
      </p:sp>
    </p:spTree>
    <p:extLst>
      <p:ext uri="{BB962C8B-B14F-4D97-AF65-F5344CB8AC3E}">
        <p14:creationId xmlns:p14="http://schemas.microsoft.com/office/powerpoint/2010/main" val="17403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26" presetClass="emph" presetSubtype="0" fill="hold" nodeType="withEffect">
                                  <p:stCondLst>
                                    <p:cond delay="0"/>
                                  </p:stCondLst>
                                  <p:childTnLst>
                                    <p:animEffect transition="out" filter="fade">
                                      <p:cBhvr>
                                        <p:cTn id="10" dur="500" tmFilter="0, 0; .2, .5; .8, .5; 1, 0"/>
                                        <p:tgtEl>
                                          <p:spTgt spid="13"/>
                                        </p:tgtEl>
                                      </p:cBhvr>
                                    </p:animEffect>
                                    <p:animScale>
                                      <p:cBhvr>
                                        <p:cTn id="11" dur="250" autoRev="1" fill="hold"/>
                                        <p:tgtEl>
                                          <p:spTgt spid="13"/>
                                        </p:tgtEl>
                                      </p:cBhvr>
                                      <p:by x="105000" y="105000"/>
                                    </p:animScale>
                                  </p:childTnLst>
                                </p:cTn>
                              </p:par>
                              <p:par>
                                <p:cTn id="12" presetID="1" presetClass="entr" presetSubtype="0" fill="hold" nodeType="withEffect">
                                  <p:stCondLst>
                                    <p:cond delay="0"/>
                                  </p:stCondLst>
                                  <p:childTnLst>
                                    <p:set>
                                      <p:cBhvr>
                                        <p:cTn id="13" dur="1" fill="hold">
                                          <p:stCondLst>
                                            <p:cond delay="0"/>
                                          </p:stCondLst>
                                        </p:cTn>
                                        <p:tgtEl>
                                          <p:spTgt spid="104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456</Words>
  <Application>Microsoft Office PowerPoint</Application>
  <PresentationFormat>Widescreen</PresentationFormat>
  <Paragraphs>41</Paragraphs>
  <Slides>4</Slides>
  <Notes>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Calibri</vt:lpstr>
      <vt:lpstr>Calibri Light</vt:lpstr>
      <vt:lpstr>Tema di Office</vt:lpstr>
      <vt:lpstr>Un caso di macrocrania evolutiva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caso di macrocrania evolutiva</dc:title>
  <dc:creator>Francesco</dc:creator>
  <cp:lastModifiedBy>Francesco</cp:lastModifiedBy>
  <cp:revision>52</cp:revision>
  <dcterms:created xsi:type="dcterms:W3CDTF">2019-05-11T13:37:14Z</dcterms:created>
  <dcterms:modified xsi:type="dcterms:W3CDTF">2019-05-15T07:14:13Z</dcterms:modified>
</cp:coreProperties>
</file>