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2" r:id="rId2"/>
    <p:sldId id="256" r:id="rId3"/>
    <p:sldId id="257" r:id="rId4"/>
    <p:sldId id="263" r:id="rId5"/>
    <p:sldId id="265" r:id="rId6"/>
    <p:sldId id="269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94660"/>
  </p:normalViewPr>
  <p:slideViewPr>
    <p:cSldViewPr>
      <p:cViewPr>
        <p:scale>
          <a:sx n="50" d="100"/>
          <a:sy n="50" d="100"/>
        </p:scale>
        <p:origin x="-16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2E83-D53D-488B-A8B5-94F32B266DF6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B3BD-A610-41FF-98A0-CCF11C5EB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Diagnosi</a:t>
            </a:r>
            <a:r>
              <a:rPr lang="it-IT" baseline="0" dirty="0" smtClean="0"/>
              <a:t> di Kawasaki tipica se febbre per più di 5 </a:t>
            </a:r>
            <a:r>
              <a:rPr lang="it-IT" baseline="0" dirty="0" err="1" smtClean="0"/>
              <a:t>gg</a:t>
            </a:r>
            <a:r>
              <a:rPr lang="it-IT" baseline="0" dirty="0" smtClean="0"/>
              <a:t> e almeno 4 dei criteri </a:t>
            </a:r>
          </a:p>
          <a:p>
            <a:r>
              <a:rPr lang="it-IT" baseline="0" dirty="0" smtClean="0"/>
              <a:t>In presenza di </a:t>
            </a:r>
            <a:r>
              <a:rPr lang="it-IT" baseline="0" dirty="0" err="1" smtClean="0"/>
              <a:t>almento</a:t>
            </a:r>
            <a:r>
              <a:rPr lang="it-IT" baseline="0" dirty="0" smtClean="0"/>
              <a:t> 4 criteri in particolare iperemia ed edema delle estremità la diagnosi può essere fatta anche con 4 </a:t>
            </a:r>
            <a:r>
              <a:rPr lang="it-IT" baseline="0" dirty="0" err="1" smtClean="0"/>
              <a:t>gg</a:t>
            </a:r>
            <a:r>
              <a:rPr lang="it-IT" baseline="0" dirty="0" smtClean="0"/>
              <a:t> di febbre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B3BD-A610-41FF-98A0-CCF11C5EB71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DD6AF9-895A-49F2-A7C5-67F510EC67EE}" type="datetimeFigureOut">
              <a:rPr lang="it-IT" smtClean="0"/>
              <a:pPr/>
              <a:t>13/05/19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2E2CA-A0C9-45A0-B3CB-28FABA6BD664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152128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Uno shock …..rosso </a:t>
            </a:r>
            <a:r>
              <a:rPr lang="it-IT" dirty="0" err="1" smtClean="0">
                <a:solidFill>
                  <a:srgbClr val="FF0000"/>
                </a:solidFill>
              </a:rPr>
              <a:t>rosso</a:t>
            </a:r>
            <a:r>
              <a:rPr lang="it-IT" dirty="0" smtClean="0">
                <a:solidFill>
                  <a:srgbClr val="FF0000"/>
                </a:solidFill>
              </a:rPr>
              <a:t>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+mj-lt"/>
              </a:rPr>
              <a:t>Enrico </a:t>
            </a:r>
            <a:r>
              <a:rPr lang="it-IT" b="1" dirty="0" err="1" smtClean="0">
                <a:solidFill>
                  <a:srgbClr val="0070C0"/>
                </a:solidFill>
                <a:latin typeface="+mj-lt"/>
              </a:rPr>
              <a:t>Masiello</a:t>
            </a:r>
            <a:r>
              <a:rPr lang="it-IT" b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it-IT" b="1" dirty="0" smtClean="0">
                <a:solidFill>
                  <a:srgbClr val="0070C0"/>
                </a:solidFill>
                <a:latin typeface="+mj-lt"/>
              </a:rPr>
            </a:br>
            <a:r>
              <a:rPr lang="it-IT" dirty="0" smtClean="0">
                <a:solidFill>
                  <a:srgbClr val="0070C0"/>
                </a:solidFill>
                <a:latin typeface="+mj-lt"/>
              </a:rPr>
              <a:t>IRCCS Fondazione Policlinico A. Gemelli UCSC</a:t>
            </a:r>
            <a:endParaRPr lang="it-IT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28" name="AutoShape 4" descr="Image result for le giornate medico e bambino roma 2019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Image result for le giornate medico e bambino roma 2019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 l="2683" t="35002" r="49014" b="28405"/>
          <a:stretch>
            <a:fillRect/>
          </a:stretch>
        </p:blipFill>
        <p:spPr bwMode="auto">
          <a:xfrm>
            <a:off x="323528" y="332656"/>
            <a:ext cx="38884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Intranet Gemell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528392" cy="125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27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Filippo</a:t>
            </a:r>
            <a:r>
              <a:rPr lang="it-IT" sz="27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 anno e 4/12</a:t>
            </a:r>
            <a:br>
              <a:rPr lang="it-IT" sz="27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it-IT" sz="27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532859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it-IT" sz="18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APR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:Muta, vaccinazioni di legge. </a:t>
            </a:r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APP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: </a:t>
            </a:r>
            <a:r>
              <a:rPr lang="it-IT" sz="2000" b="1" u="sng" dirty="0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Febbre elevata e </a:t>
            </a:r>
            <a:r>
              <a:rPr lang="it-IT" sz="2000" b="1" u="sng" dirty="0" err="1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rash</a:t>
            </a:r>
            <a:r>
              <a:rPr lang="it-IT" sz="2000" b="1" u="sng" dirty="0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 da 3 </a:t>
            </a:r>
            <a:r>
              <a:rPr lang="it-IT" sz="2000" b="1" u="sng" dirty="0" err="1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gg</a:t>
            </a:r>
            <a:endParaRPr lang="it-IT" sz="2000" b="1" u="sng" dirty="0" smtClean="0">
              <a:solidFill>
                <a:srgbClr val="FF0000"/>
              </a:solidFill>
              <a:latin typeface="Tunga" pitchFamily="34" charset="0"/>
              <a:ea typeface="Tahoma" pitchFamily="34" charset="0"/>
              <a:cs typeface="Tunga" pitchFamily="34" charset="0"/>
            </a:endParaRPr>
          </a:p>
          <a:p>
            <a:pPr algn="just">
              <a:buNone/>
            </a:pPr>
            <a:r>
              <a:rPr lang="it-IT" sz="2000" b="1" i="1" u="sng" dirty="0" smtClean="0">
                <a:solidFill>
                  <a:schemeClr val="tx2"/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Ospedale</a:t>
            </a:r>
            <a:r>
              <a:rPr lang="it-IT" sz="2000" b="1" i="1" dirty="0" smtClean="0">
                <a:solidFill>
                  <a:schemeClr val="tx2"/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  </a:t>
            </a:r>
          </a:p>
          <a:p>
            <a:pPr algn="just"/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EO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: </a:t>
            </a:r>
            <a:r>
              <a:rPr lang="it-IT" sz="2000" dirty="0" err="1" smtClean="0">
                <a:latin typeface="Tunga" pitchFamily="34" charset="0"/>
                <a:ea typeface="Tahoma" pitchFamily="34" charset="0"/>
                <a:cs typeface="Tunga" pitchFamily="34" charset="0"/>
              </a:rPr>
              <a:t>Rash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 maculo-papulare </a:t>
            </a:r>
            <a:r>
              <a:rPr lang="it-IT" sz="2000" dirty="0">
                <a:latin typeface="Tunga" pitchFamily="34" charset="0"/>
                <a:ea typeface="Tahoma" pitchFamily="34" charset="0"/>
                <a:cs typeface="Tunga" pitchFamily="34" charset="0"/>
              </a:rPr>
              <a:t>a tutto il corpo, faringe iperemico, 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NON </a:t>
            </a:r>
            <a:r>
              <a:rPr lang="it-IT" sz="2000" dirty="0">
                <a:latin typeface="Tunga" pitchFamily="34" charset="0"/>
                <a:ea typeface="Tahoma" pitchFamily="34" charset="0"/>
                <a:cs typeface="Tunga" pitchFamily="34" charset="0"/>
              </a:rPr>
              <a:t>segni meningei. </a:t>
            </a:r>
            <a:endParaRPr lang="it-IT" sz="2000" dirty="0" smtClean="0">
              <a:latin typeface="Tunga" pitchFamily="34" charset="0"/>
              <a:ea typeface="Tahoma" pitchFamily="34" charset="0"/>
              <a:cs typeface="Tunga" pitchFamily="34" charset="0"/>
            </a:endParaRPr>
          </a:p>
          <a:p>
            <a:pPr algn="just"/>
            <a:r>
              <a:rPr lang="it-IT" sz="18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Esami ematici: 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Leucocitosi neutrofila, rialzo </a:t>
            </a:r>
            <a:r>
              <a:rPr lang="it-IT" sz="1800" dirty="0">
                <a:latin typeface="Tunga" pitchFamily="34" charset="0"/>
                <a:ea typeface="Tahoma" pitchFamily="34" charset="0"/>
                <a:cs typeface="Tunga" pitchFamily="34" charset="0"/>
              </a:rPr>
              <a:t>degli indici 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di flogosi </a:t>
            </a:r>
            <a:r>
              <a:rPr lang="it-IT" sz="1800" i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(PCT </a:t>
            </a:r>
            <a:r>
              <a:rPr lang="it-IT" sz="1800" b="1" i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15.6</a:t>
            </a:r>
            <a:r>
              <a:rPr lang="it-IT" sz="1800" i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 ng/ml</a:t>
            </a:r>
            <a:r>
              <a:rPr lang="it-IT" sz="1800" i="1" dirty="0">
                <a:latin typeface="Tunga" pitchFamily="34" charset="0"/>
                <a:ea typeface="Tahoma" pitchFamily="34" charset="0"/>
                <a:cs typeface="Tunga" pitchFamily="34" charset="0"/>
              </a:rPr>
              <a:t>, v.n. fino a 0.5; PCR 8.9 </a:t>
            </a:r>
            <a:r>
              <a:rPr lang="it-IT" sz="1800" i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mg/L</a:t>
            </a:r>
            <a:r>
              <a:rPr lang="it-IT" sz="1800" i="1" dirty="0">
                <a:latin typeface="Tunga" pitchFamily="34" charset="0"/>
                <a:ea typeface="Tahoma" pitchFamily="34" charset="0"/>
                <a:cs typeface="Tunga" pitchFamily="34" charset="0"/>
              </a:rPr>
              <a:t>, v.n. &lt; 5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) </a:t>
            </a:r>
          </a:p>
          <a:p>
            <a:pPr algn="just"/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SEPSI?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 </a:t>
            </a:r>
            <a:r>
              <a:rPr lang="it-IT" sz="2000" b="1" i="1" dirty="0" err="1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Ceftriaxone</a:t>
            </a:r>
            <a:r>
              <a:rPr lang="it-IT" sz="2000" b="1" i="1" dirty="0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 ev.</a:t>
            </a:r>
            <a:endParaRPr lang="it-IT" sz="2000" b="1" i="1" dirty="0" smtClean="0">
              <a:solidFill>
                <a:srgbClr val="FF0000"/>
              </a:solidFill>
              <a:latin typeface="Tunga" pitchFamily="34" charset="0"/>
              <a:ea typeface="Tahoma" pitchFamily="34" charset="0"/>
              <a:cs typeface="Tunga" pitchFamily="34" charset="0"/>
            </a:endParaRPr>
          </a:p>
          <a:p>
            <a:pPr algn="just"/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2 </a:t>
            </a:r>
            <a:r>
              <a:rPr lang="it-IT" sz="2000" b="1" dirty="0" err="1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gg</a:t>
            </a:r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 dopo 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(5 giorni dal 1° picco febbrile )</a:t>
            </a:r>
          </a:p>
          <a:p>
            <a:pPr algn="just">
              <a:buNone/>
            </a:pPr>
            <a:r>
              <a:rPr lang="it-IT" sz="2000" b="1" i="1" u="sng" dirty="0" err="1" smtClean="0">
                <a:solidFill>
                  <a:schemeClr val="tx2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T.I.P.</a:t>
            </a:r>
            <a:r>
              <a:rPr lang="it-IT" sz="2000" b="1" i="1" u="sng" dirty="0" smtClean="0">
                <a:solidFill>
                  <a:schemeClr val="tx2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 </a:t>
            </a:r>
            <a:r>
              <a:rPr lang="it-IT" sz="2000" b="1" i="1" u="sng" dirty="0" err="1" smtClean="0">
                <a:solidFill>
                  <a:schemeClr val="tx2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Pol</a:t>
            </a:r>
            <a:r>
              <a:rPr lang="it-IT" sz="2000" b="1" i="1" u="sng" dirty="0" smtClean="0">
                <a:solidFill>
                  <a:schemeClr val="tx2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.Gemelli </a:t>
            </a:r>
          </a:p>
          <a:p>
            <a:pPr algn="just"/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EO: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 </a:t>
            </a:r>
            <a:r>
              <a:rPr lang="it-IT" sz="2000" dirty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V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igile </a:t>
            </a:r>
            <a:r>
              <a:rPr lang="it-IT" sz="2000" dirty="0">
                <a:latin typeface="Tunga" pitchFamily="34" charset="0"/>
                <a:ea typeface="Tahoma" pitchFamily="34" charset="0"/>
                <a:cs typeface="Tunga" pitchFamily="34" charset="0"/>
              </a:rPr>
              <a:t>ma 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irritabile, </a:t>
            </a:r>
            <a:r>
              <a:rPr lang="it-IT" sz="2000" dirty="0" err="1" smtClean="0">
                <a:latin typeface="Tunga" pitchFamily="34" charset="0"/>
                <a:ea typeface="Tahoma" pitchFamily="34" charset="0"/>
                <a:cs typeface="Tunga" pitchFamily="34" charset="0"/>
              </a:rPr>
              <a:t>rash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 maculare </a:t>
            </a:r>
            <a:r>
              <a:rPr lang="it-IT" sz="2000" dirty="0">
                <a:latin typeface="Tunga" pitchFamily="34" charset="0"/>
                <a:ea typeface="Tahoma" pitchFamily="34" charset="0"/>
                <a:cs typeface="Tunga" pitchFamily="34" charset="0"/>
              </a:rPr>
              <a:t>diffuso 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su tutto </a:t>
            </a:r>
            <a:r>
              <a:rPr lang="it-IT" sz="2000" dirty="0">
                <a:latin typeface="Tunga" pitchFamily="34" charset="0"/>
                <a:ea typeface="Tahoma" pitchFamily="34" charset="0"/>
                <a:cs typeface="Tunga" pitchFamily="34" charset="0"/>
              </a:rPr>
              <a:t>il corpo (maggiormente a livello di arti inferiori, tronco e addome, con macule in parte 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confluenti, in </a:t>
            </a:r>
            <a:r>
              <a:rPr lang="it-IT" sz="2000" dirty="0">
                <a:latin typeface="Tunga" pitchFamily="34" charset="0"/>
                <a:ea typeface="Tahoma" pitchFamily="34" charset="0"/>
                <a:cs typeface="Tunga" pitchFamily="34" charset="0"/>
              </a:rPr>
              <a:t>fase di risoluzione). </a:t>
            </a:r>
            <a:endParaRPr lang="it-IT" sz="2000" dirty="0" smtClean="0">
              <a:latin typeface="Tunga" pitchFamily="34" charset="0"/>
              <a:ea typeface="Tahoma" pitchFamily="34" charset="0"/>
              <a:cs typeface="Tunga" pitchFamily="34" charset="0"/>
            </a:endParaRPr>
          </a:p>
          <a:p>
            <a:pPr algn="just"/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Esami ematici: 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Leucocitosi neutrofilia, </a:t>
            </a:r>
            <a:r>
              <a:rPr lang="it-IT" sz="1800" i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PCT </a:t>
            </a:r>
            <a:r>
              <a:rPr lang="it-IT" sz="1800" b="1" i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54 </a:t>
            </a:r>
            <a:r>
              <a:rPr lang="it-IT" sz="1800" i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ng/ml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, Emocoltura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, </a:t>
            </a:r>
            <a:r>
              <a:rPr lang="it-IT" sz="1800" dirty="0" err="1" smtClean="0">
                <a:latin typeface="Tunga" pitchFamily="34" charset="0"/>
                <a:ea typeface="Tahoma" pitchFamily="34" charset="0"/>
                <a:cs typeface="Tunga" pitchFamily="34" charset="0"/>
              </a:rPr>
              <a:t>Nurex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.</a:t>
            </a:r>
          </a:p>
          <a:p>
            <a:pPr algn="just"/>
            <a:r>
              <a:rPr lang="it-IT" sz="20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Rachicentesi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 </a:t>
            </a:r>
            <a:r>
              <a:rPr lang="it-IT" sz="1800" i="1" dirty="0" smtClean="0">
                <a:solidFill>
                  <a:schemeClr val="tx2"/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(</a:t>
            </a: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Esame chimico del liquor : </a:t>
            </a:r>
            <a:r>
              <a:rPr lang="it-IT" sz="1800" i="1" dirty="0" err="1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glu</a:t>
            </a: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.81 mg/dl, pro.23 mg/dl, </a:t>
            </a:r>
            <a:r>
              <a:rPr lang="it-IT" sz="1800" i="1" dirty="0" err="1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C</a:t>
            </a:r>
            <a:r>
              <a:rPr lang="it-IT" sz="1800" i="1" dirty="0" err="1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ell</a:t>
            </a: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, </a:t>
            </a: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Assenti, </a:t>
            </a:r>
            <a:endParaRPr lang="it-IT" sz="1800" i="1" dirty="0" smtClean="0">
              <a:solidFill>
                <a:schemeClr val="accent1">
                  <a:lumMod val="75000"/>
                </a:schemeClr>
              </a:solidFill>
              <a:latin typeface="Tunga" pitchFamily="34" charset="0"/>
              <a:ea typeface="Tahoma" pitchFamily="34" charset="0"/>
              <a:cs typeface="Tunga" pitchFamily="34" charset="0"/>
            </a:endParaRPr>
          </a:p>
          <a:p>
            <a:pPr algn="just">
              <a:buNone/>
            </a:pP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	</a:t>
            </a: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Esame </a:t>
            </a:r>
            <a:r>
              <a:rPr lang="it-IT" sz="1800" i="1" dirty="0" err="1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batterioscopico</a:t>
            </a: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 del liquor : negativo, PCR su liquor per virus neurotropi : </a:t>
            </a:r>
            <a:r>
              <a:rPr lang="it-IT" sz="1800" i="1" dirty="0" smtClean="0">
                <a:solidFill>
                  <a:schemeClr val="accent1">
                    <a:lumMod val="75000"/>
                  </a:schemeClr>
                </a:solidFill>
                <a:latin typeface="Tunga" pitchFamily="34" charset="0"/>
                <a:ea typeface="Tahoma" pitchFamily="34" charset="0"/>
                <a:cs typeface="Tunga" pitchFamily="34" charset="0"/>
              </a:rPr>
              <a:t>negativa)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 </a:t>
            </a:r>
            <a:endParaRPr lang="it-IT" sz="1800" dirty="0" smtClean="0">
              <a:latin typeface="Tunga" pitchFamily="34" charset="0"/>
              <a:ea typeface="Tahoma" pitchFamily="34" charset="0"/>
              <a:cs typeface="Tunga" pitchFamily="34" charset="0"/>
            </a:endParaRPr>
          </a:p>
          <a:p>
            <a:pPr algn="just"/>
            <a:r>
              <a:rPr lang="it-IT" sz="1800" b="1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PCR su sangue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 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per CMV</a:t>
            </a:r>
            <a:r>
              <a:rPr lang="it-IT" sz="1800" dirty="0">
                <a:latin typeface="Tunga" pitchFamily="34" charset="0"/>
                <a:ea typeface="Tahoma" pitchFamily="34" charset="0"/>
                <a:cs typeface="Tunga" pitchFamily="34" charset="0"/>
              </a:rPr>
              <a:t>, EBV, </a:t>
            </a:r>
            <a:r>
              <a:rPr lang="it-IT" sz="1800" dirty="0" err="1">
                <a:latin typeface="Tunga" pitchFamily="34" charset="0"/>
                <a:ea typeface="Tahoma" pitchFamily="34" charset="0"/>
                <a:cs typeface="Tunga" pitchFamily="34" charset="0"/>
              </a:rPr>
              <a:t>Enterovirus</a:t>
            </a:r>
            <a:r>
              <a:rPr lang="it-IT" sz="1800" dirty="0">
                <a:latin typeface="Tunga" pitchFamily="34" charset="0"/>
                <a:ea typeface="Tahoma" pitchFamily="34" charset="0"/>
                <a:cs typeface="Tunga" pitchFamily="34" charset="0"/>
              </a:rPr>
              <a:t> e </a:t>
            </a:r>
            <a:r>
              <a:rPr lang="it-IT" sz="1800" dirty="0" err="1">
                <a:latin typeface="Tunga" pitchFamily="34" charset="0"/>
                <a:ea typeface="Tahoma" pitchFamily="34" charset="0"/>
                <a:cs typeface="Tunga" pitchFamily="34" charset="0"/>
              </a:rPr>
              <a:t>Parvovirus</a:t>
            </a:r>
            <a:r>
              <a:rPr lang="it-IT" sz="1800" dirty="0">
                <a:latin typeface="Tunga" pitchFamily="34" charset="0"/>
                <a:ea typeface="Tahoma" pitchFamily="34" charset="0"/>
                <a:cs typeface="Tunga" pitchFamily="34" charset="0"/>
              </a:rPr>
              <a:t> 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(</a:t>
            </a:r>
            <a:r>
              <a:rPr lang="it-IT" sz="1800" dirty="0" err="1" smtClean="0">
                <a:latin typeface="Tunga" pitchFamily="34" charset="0"/>
                <a:ea typeface="Tahoma" pitchFamily="34" charset="0"/>
                <a:cs typeface="Tunga" pitchFamily="34" charset="0"/>
              </a:rPr>
              <a:t>neg</a:t>
            </a:r>
            <a:r>
              <a:rPr lang="it-IT" sz="1800" dirty="0" smtClean="0">
                <a:latin typeface="Tunga" pitchFamily="34" charset="0"/>
                <a:ea typeface="Tahoma" pitchFamily="34" charset="0"/>
                <a:cs typeface="Tunga" pitchFamily="34" charset="0"/>
              </a:rPr>
              <a:t>) </a:t>
            </a:r>
            <a:r>
              <a:rPr lang="it-IT" sz="2000" dirty="0" smtClean="0"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</a:t>
            </a:r>
            <a:r>
              <a:rPr lang="it-IT" sz="2000" b="1" i="1" dirty="0" err="1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Ceftriaxone+</a:t>
            </a:r>
            <a:r>
              <a:rPr lang="it-IT" sz="2000" b="1" i="1" dirty="0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  <a:latin typeface="Tunga" pitchFamily="34" charset="0"/>
                <a:ea typeface="Tahoma" pitchFamily="34" charset="0"/>
                <a:cs typeface="Tunga" pitchFamily="34" charset="0"/>
                <a:sym typeface="Wingdings" pitchFamily="2" charset="2"/>
              </a:rPr>
              <a:t>Acyclovir</a:t>
            </a:r>
            <a:endParaRPr lang="it-IT" sz="2000" b="1" i="1" dirty="0" smtClean="0">
              <a:solidFill>
                <a:srgbClr val="FF0000"/>
              </a:solidFill>
              <a:latin typeface="Tunga" pitchFamily="34" charset="0"/>
              <a:ea typeface="Tahoma" pitchFamily="34" charset="0"/>
              <a:cs typeface="Tung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Un</a:t>
            </a:r>
            <a:r>
              <a:rPr lang="it-IT" dirty="0" smtClean="0"/>
              <a:t> </a:t>
            </a:r>
            <a:r>
              <a:rPr lang="it-IT" b="1" dirty="0" smtClean="0"/>
              <a:t>eritema</a:t>
            </a:r>
            <a:r>
              <a:rPr lang="it-IT" dirty="0" smtClean="0"/>
              <a:t> </a:t>
            </a:r>
            <a:r>
              <a:rPr lang="it-IT" b="1" dirty="0" smtClean="0"/>
              <a:t>multiforme?</a:t>
            </a:r>
            <a:endParaRPr lang="it-IT" b="1" dirty="0"/>
          </a:p>
        </p:txBody>
      </p:sp>
      <p:pic>
        <p:nvPicPr>
          <p:cNvPr id="6145" name="Picture 1" descr="C:\Users\p\Downloads\Screenshot_2019-05-05-12-11-2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2901" r="7273" b="14017"/>
          <a:stretch>
            <a:fillRect/>
          </a:stretch>
        </p:blipFill>
        <p:spPr bwMode="auto">
          <a:xfrm>
            <a:off x="179512" y="1196752"/>
            <a:ext cx="3672408" cy="540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3995936" y="2276872"/>
            <a:ext cx="4690864" cy="41764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it-IT" sz="1800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1800" dirty="0" smtClean="0">
                <a:latin typeface="Tunga" pitchFamily="34" charset="0"/>
                <a:cs typeface="Tunga" pitchFamily="34" charset="0"/>
              </a:rPr>
              <a:t>“</a:t>
            </a:r>
            <a:r>
              <a:rPr lang="it-IT" sz="1800" dirty="0" err="1" smtClean="0">
                <a:latin typeface="Tunga" pitchFamily="34" charset="0"/>
                <a:cs typeface="Tunga" pitchFamily="34" charset="0"/>
              </a:rPr>
              <a:t>Acrofacial</a:t>
            </a:r>
            <a:r>
              <a:rPr lang="it-IT" sz="1800" dirty="0" smtClean="0">
                <a:latin typeface="Tunga" pitchFamily="34" charset="0"/>
                <a:cs typeface="Tunga" pitchFamily="34" charset="0"/>
              </a:rPr>
              <a:t> target </a:t>
            </a:r>
            <a:r>
              <a:rPr lang="it-IT" sz="1800" dirty="0" err="1" smtClean="0">
                <a:latin typeface="Tunga" pitchFamily="34" charset="0"/>
                <a:cs typeface="Tunga" pitchFamily="34" charset="0"/>
              </a:rPr>
              <a:t>lesion</a:t>
            </a:r>
            <a:r>
              <a:rPr lang="it-IT" sz="1800" dirty="0" smtClean="0">
                <a:latin typeface="Tunga" pitchFamily="34" charset="0"/>
                <a:cs typeface="Tunga" pitchFamily="34" charset="0"/>
              </a:rPr>
              <a:t>”</a:t>
            </a:r>
          </a:p>
          <a:p>
            <a:endParaRPr lang="it-IT" sz="1800" dirty="0" smtClean="0">
              <a:latin typeface="Tunga" pitchFamily="34" charset="0"/>
              <a:cs typeface="Tunga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Tunga" pitchFamily="34" charset="0"/>
                <a:cs typeface="Tunga" pitchFamily="34" charset="0"/>
              </a:rPr>
              <a:t>   -Infettive: HSV1-2 (23%),M. </a:t>
            </a:r>
            <a:r>
              <a:rPr lang="it-IT" sz="1800" dirty="0" err="1" smtClean="0">
                <a:latin typeface="Tunga" pitchFamily="34" charset="0"/>
                <a:cs typeface="Tunga" pitchFamily="34" charset="0"/>
              </a:rPr>
              <a:t>Pneumoniae</a:t>
            </a:r>
            <a:r>
              <a:rPr lang="it-IT" sz="1800" dirty="0" smtClean="0">
                <a:latin typeface="Tunga" pitchFamily="34" charset="0"/>
                <a:cs typeface="Tunga" pitchFamily="34" charset="0"/>
              </a:rPr>
              <a:t> (13%)</a:t>
            </a:r>
          </a:p>
          <a:p>
            <a:pPr>
              <a:buNone/>
            </a:pPr>
            <a:r>
              <a:rPr lang="it-IT" sz="1800" dirty="0" smtClean="0">
                <a:latin typeface="Tunga" pitchFamily="34" charset="0"/>
                <a:cs typeface="Tunga" pitchFamily="34" charset="0"/>
              </a:rPr>
              <a:t>   -Farmaci (17%): </a:t>
            </a:r>
            <a:r>
              <a:rPr lang="it-IT" sz="1800" dirty="0" err="1" smtClean="0">
                <a:latin typeface="Tunga" pitchFamily="34" charset="0"/>
                <a:cs typeface="Tunga" pitchFamily="34" charset="0"/>
              </a:rPr>
              <a:t>sulfonamidi</a:t>
            </a:r>
            <a:r>
              <a:rPr lang="it-IT" sz="1800" dirty="0" smtClean="0">
                <a:latin typeface="Tunga" pitchFamily="34" charset="0"/>
                <a:cs typeface="Tunga" pitchFamily="34" charset="0"/>
              </a:rPr>
              <a:t>, </a:t>
            </a:r>
            <a:r>
              <a:rPr lang="it-IT" sz="1800" dirty="0" err="1" smtClean="0">
                <a:latin typeface="Tunga" pitchFamily="34" charset="0"/>
                <a:cs typeface="Tunga" pitchFamily="34" charset="0"/>
              </a:rPr>
              <a:t>fenitoina</a:t>
            </a:r>
            <a:r>
              <a:rPr lang="it-IT" sz="1800" dirty="0" smtClean="0">
                <a:latin typeface="Tunga" pitchFamily="34" charset="0"/>
                <a:cs typeface="Tunga" pitchFamily="34" charset="0"/>
              </a:rPr>
              <a:t>, </a:t>
            </a:r>
            <a:r>
              <a:rPr lang="it-IT" sz="1800" dirty="0" err="1" smtClean="0">
                <a:latin typeface="Tunga" pitchFamily="34" charset="0"/>
                <a:cs typeface="Tunga" pitchFamily="34" charset="0"/>
              </a:rPr>
              <a:t>b-lattamici</a:t>
            </a:r>
            <a:r>
              <a:rPr lang="it-IT" sz="1800" dirty="0" smtClean="0">
                <a:latin typeface="Tunga" pitchFamily="34" charset="0"/>
                <a:cs typeface="Tunga" pitchFamily="34" charset="0"/>
              </a:rPr>
              <a:t>  e </a:t>
            </a:r>
            <a:r>
              <a:rPr lang="it-IT" sz="1800" dirty="0" err="1" smtClean="0">
                <a:latin typeface="Tunga" pitchFamily="34" charset="0"/>
                <a:cs typeface="Tunga" pitchFamily="34" charset="0"/>
              </a:rPr>
              <a:t>allopurinolo</a:t>
            </a:r>
            <a:r>
              <a:rPr lang="it-IT" sz="1800" dirty="0" smtClean="0">
                <a:latin typeface="Tunga" pitchFamily="34" charset="0"/>
                <a:cs typeface="Tunga" pitchFamily="34" charset="0"/>
              </a:rPr>
              <a:t>.</a:t>
            </a:r>
          </a:p>
          <a:p>
            <a:pPr>
              <a:buNone/>
            </a:pPr>
            <a:r>
              <a:rPr lang="it-IT" sz="1800" dirty="0" smtClean="0">
                <a:latin typeface="Tunga" pitchFamily="34" charset="0"/>
                <a:cs typeface="Tunga" pitchFamily="34" charset="0"/>
              </a:rPr>
              <a:t>   -Idiopatico 50%</a:t>
            </a:r>
          </a:p>
          <a:p>
            <a:r>
              <a:rPr lang="it-IT" dirty="0" smtClean="0">
                <a:latin typeface="Tunga" pitchFamily="34" charset="0"/>
                <a:cs typeface="Tunga" pitchFamily="34" charset="0"/>
              </a:rPr>
              <a:t>DD</a:t>
            </a:r>
          </a:p>
          <a:p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964" t="27852" r="60999" b="58281"/>
          <a:stretch>
            <a:fillRect/>
          </a:stretch>
        </p:blipFill>
        <p:spPr bwMode="auto">
          <a:xfrm>
            <a:off x="4932040" y="4581128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50000" t="35235" r="15964" b="42617"/>
          <a:stretch>
            <a:fillRect/>
          </a:stretch>
        </p:blipFill>
        <p:spPr bwMode="auto">
          <a:xfrm>
            <a:off x="3815408" y="1124744"/>
            <a:ext cx="5328592" cy="201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Users\p\AppData\Local\Microsoft\Windows\Temporary Internet Files\Content.IE5\184321RZ\170px-Messico_cockad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129540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 smtClean="0"/>
              <a:t>6° g  di febbre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Soporoso </a:t>
            </a:r>
            <a:r>
              <a:rPr lang="it-IT" sz="2400" b="1" dirty="0" smtClean="0">
                <a:latin typeface="Tunga" pitchFamily="34" charset="0"/>
                <a:cs typeface="Tunga" pitchFamily="34" charset="0"/>
              </a:rPr>
              <a:t>ma risvegliabile allo stimolo doloroso 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 </a:t>
            </a:r>
            <a:r>
              <a:rPr lang="it-IT" sz="2400" dirty="0" smtClean="0">
                <a:latin typeface="Tunga" pitchFamily="34" charset="0"/>
                <a:cs typeface="Tunga" pitchFamily="34" charset="0"/>
                <a:sym typeface="Wingdings" pitchFamily="2" charset="2"/>
              </a:rPr>
              <a:t> 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Tc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 Encefalo: NN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EO: edemi alle estremità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Ipotensione</a:t>
            </a:r>
            <a:r>
              <a:rPr lang="it-IT" sz="2400" b="1" dirty="0" smtClean="0">
                <a:latin typeface="Tunga" pitchFamily="34" charset="0"/>
                <a:cs typeface="Tunga" pitchFamily="34" charset="0"/>
              </a:rPr>
              <a:t> 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(PA  60/55) con  FC  120 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bpm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  e SatO2 100 % in 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aa</a:t>
            </a:r>
            <a:endParaRPr lang="it-IT" sz="2400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2400" b="1" dirty="0" smtClean="0">
                <a:latin typeface="Tunga" pitchFamily="34" charset="0"/>
                <a:cs typeface="Tunga" pitchFamily="34" charset="0"/>
              </a:rPr>
              <a:t>Eco ♥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”lieve IM/IT,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ipocinesia del VS di media entità, maggiormente a carico del SIV.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Normale origine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e diametro delle coronarie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con aspetto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iperecogeno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. Scollamento pericardico di circa 2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mm.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cs typeface="Tunga" pitchFamily="34" charset="0"/>
              </a:rPr>
              <a:t>EF 40 %“</a:t>
            </a:r>
            <a:endParaRPr lang="it-IT" sz="2400" dirty="0" smtClean="0">
              <a:latin typeface="Tunga" pitchFamily="34" charset="0"/>
              <a:cs typeface="Tung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  <a:sym typeface="Wingdings" pitchFamily="2" charset="2"/>
              </a:rPr>
              <a:t>Ipotensione + Alterazione della coscienza  (scarsa perfusione)</a:t>
            </a:r>
          </a:p>
          <a:p>
            <a:pPr lvl="1"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  <a:sym typeface="Wingdings" pitchFamily="2" charset="2"/>
              </a:rPr>
              <a:t>  	SHOCK</a:t>
            </a:r>
            <a:r>
              <a:rPr lang="it-IT" sz="2400" dirty="0" smtClean="0">
                <a:latin typeface="Tunga" pitchFamily="34" charset="0"/>
                <a:cs typeface="Tunga" pitchFamily="34" charset="0"/>
                <a:sym typeface="Wingdings" pitchFamily="2" charset="2"/>
              </a:rPr>
              <a:t>  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Dobutamina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 I.C. 4 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mcg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/kg/min</a:t>
            </a:r>
          </a:p>
          <a:p>
            <a:pPr lvl="1">
              <a:buFont typeface="Wingdings" pitchFamily="2" charset="2"/>
              <a:buChar char="q"/>
            </a:pP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Rash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+Febbre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 (6°g) +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iperecogenicità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 delle coronarie </a:t>
            </a:r>
            <a:endParaRPr lang="it-IT" b="1" dirty="0" smtClean="0">
              <a:solidFill>
                <a:schemeClr val="accent2">
                  <a:lumMod val="75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pPr lvl="1">
              <a:buNone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  <a:sym typeface="Wingdings" pitchFamily="2" charset="2"/>
              </a:rPr>
              <a:t>	KAWASAKI D</a:t>
            </a:r>
            <a:r>
              <a:rPr lang="it-IT" sz="24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  <a:sym typeface="Wingdings" pitchFamily="2" charset="2"/>
              </a:rPr>
              <a:t>. </a:t>
            </a:r>
            <a:r>
              <a:rPr lang="it-IT" sz="2400" dirty="0" smtClean="0">
                <a:latin typeface="Tunga" pitchFamily="34" charset="0"/>
                <a:cs typeface="Tunga" pitchFamily="34" charset="0"/>
                <a:sym typeface="Wingdings" pitchFamily="2" charset="2"/>
              </a:rPr>
              <a:t> 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IVIG 2 g/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kg+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 Aspirina a 100 mg/kg/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die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; 8° g di febbre: </a:t>
            </a:r>
            <a:r>
              <a:rPr lang="it-IT" sz="2400" dirty="0" err="1" smtClean="0">
                <a:latin typeface="Tunga" pitchFamily="34" charset="0"/>
                <a:cs typeface="Tunga" pitchFamily="34" charset="0"/>
              </a:rPr>
              <a:t>IIa</a:t>
            </a:r>
            <a:r>
              <a:rPr lang="it-IT" sz="2400" dirty="0" smtClean="0">
                <a:latin typeface="Tunga" pitchFamily="34" charset="0"/>
                <a:cs typeface="Tunga" pitchFamily="34" charset="0"/>
              </a:rPr>
              <a:t> IVIG </a:t>
            </a:r>
          </a:p>
          <a:p>
            <a:pPr lvl="1">
              <a:buNone/>
            </a:pPr>
            <a:endParaRPr lang="it-IT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2683" t="44548" r="1605" b="28405"/>
          <a:stretch>
            <a:fillRect/>
          </a:stretch>
        </p:blipFill>
        <p:spPr bwMode="auto">
          <a:xfrm>
            <a:off x="4427984" y="332656"/>
            <a:ext cx="4464496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it-IT" sz="8000" b="1" dirty="0" smtClean="0">
                <a:latin typeface="Tunga" pitchFamily="34" charset="0"/>
                <a:cs typeface="Tunga" pitchFamily="34" charset="0"/>
              </a:rPr>
              <a:t>2° Eco ♥ (</a:t>
            </a:r>
            <a:r>
              <a:rPr lang="it-IT" sz="8000" b="1" dirty="0" err="1" smtClean="0">
                <a:latin typeface="Tunga" pitchFamily="34" charset="0"/>
                <a:cs typeface="Tunga" pitchFamily="34" charset="0"/>
              </a:rPr>
              <a:t>III°</a:t>
            </a:r>
            <a:r>
              <a:rPr lang="it-IT" sz="8000" b="1" dirty="0" smtClean="0">
                <a:latin typeface="Tunga" pitchFamily="34" charset="0"/>
                <a:cs typeface="Tunga" pitchFamily="34" charset="0"/>
              </a:rPr>
              <a:t> g) : “</a:t>
            </a:r>
            <a:r>
              <a:rPr lang="it-IT" sz="8000" i="1" dirty="0" smtClean="0">
                <a:latin typeface="Tunga" pitchFamily="34" charset="0"/>
                <a:cs typeface="Tunga" pitchFamily="34" charset="0"/>
              </a:rPr>
              <a:t>persiste </a:t>
            </a:r>
            <a:r>
              <a:rPr lang="it-IT" sz="8000" i="1" dirty="0" err="1" smtClean="0">
                <a:latin typeface="Tunga" pitchFamily="34" charset="0"/>
                <a:cs typeface="Tunga" pitchFamily="34" charset="0"/>
              </a:rPr>
              <a:t>Iperecogenicità</a:t>
            </a:r>
            <a:r>
              <a:rPr lang="it-IT" sz="8000" i="1" dirty="0" smtClean="0">
                <a:latin typeface="Tunga" pitchFamily="34" charset="0"/>
                <a:cs typeface="Tunga" pitchFamily="34" charset="0"/>
              </a:rPr>
              <a:t>, ↑ FE (56%): versamento pericardico di 3 mm. Si segnala versamento pleurico e </a:t>
            </a:r>
            <a:r>
              <a:rPr lang="it-IT" sz="8000" i="1" dirty="0" err="1" smtClean="0">
                <a:latin typeface="Tunga" pitchFamily="34" charset="0"/>
                <a:cs typeface="Tunga" pitchFamily="34" charset="0"/>
              </a:rPr>
              <a:t>periepatico</a:t>
            </a:r>
            <a:endParaRPr lang="it-IT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unga" pitchFamily="34" charset="0"/>
              <a:cs typeface="Tunga" pitchFamily="34" charset="0"/>
            </a:endParaRPr>
          </a:p>
          <a:p>
            <a:r>
              <a:rPr lang="it-IT" sz="8000" b="1" dirty="0" smtClean="0">
                <a:latin typeface="Tunga" pitchFamily="34" charset="0"/>
                <a:cs typeface="Tunga" pitchFamily="34" charset="0"/>
              </a:rPr>
              <a:t>Ecografia Addome (</a:t>
            </a:r>
            <a:r>
              <a:rPr lang="it-IT" sz="8000" b="1" dirty="0" err="1" smtClean="0">
                <a:latin typeface="Tunga" pitchFamily="34" charset="0"/>
                <a:cs typeface="Tunga" pitchFamily="34" charset="0"/>
              </a:rPr>
              <a:t>III°g</a:t>
            </a:r>
            <a:r>
              <a:rPr lang="it-IT" sz="8000" b="1" dirty="0" smtClean="0">
                <a:latin typeface="Tunga" pitchFamily="34" charset="0"/>
                <a:cs typeface="Tunga" pitchFamily="34" charset="0"/>
              </a:rPr>
              <a:t>): 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“</a:t>
            </a:r>
            <a:r>
              <a:rPr lang="it-IT" sz="8000" b="1" i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Versamento ascitico</a:t>
            </a:r>
            <a:r>
              <a:rPr lang="it-IT" sz="8000" i="1" dirty="0" smtClean="0">
                <a:latin typeface="Tunga" pitchFamily="34" charset="0"/>
                <a:cs typeface="Tunga" pitchFamily="34" charset="0"/>
              </a:rPr>
              <a:t> 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nello </a:t>
            </a:r>
            <a:r>
              <a:rPr lang="it-IT" sz="8000" dirty="0" err="1" smtClean="0">
                <a:latin typeface="Tunga" pitchFamily="34" charset="0"/>
                <a:cs typeface="Tunga" pitchFamily="34" charset="0"/>
              </a:rPr>
              <a:t>s.pelvico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, in sede </a:t>
            </a:r>
            <a:r>
              <a:rPr lang="it-IT" sz="8000" dirty="0" err="1" smtClean="0">
                <a:latin typeface="Tunga" pitchFamily="34" charset="0"/>
                <a:cs typeface="Tunga" pitchFamily="34" charset="0"/>
              </a:rPr>
              <a:t>periepatica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 e tra le anse intestinali. </a:t>
            </a:r>
            <a:r>
              <a:rPr lang="it-IT" sz="8000" b="1" i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Colecisti distesa </a:t>
            </a:r>
            <a:r>
              <a:rPr lang="it-IT" sz="8000" i="1" dirty="0" smtClean="0">
                <a:latin typeface="Tunga" pitchFamily="34" charset="0"/>
                <a:cs typeface="Tunga" pitchFamily="34" charset="0"/>
              </a:rPr>
              <a:t>con ispessimento concentrico come da flogosi</a:t>
            </a:r>
            <a:r>
              <a:rPr lang="it-IT" sz="8000" i="1" dirty="0" smtClean="0">
                <a:latin typeface="Tunga" pitchFamily="34" charset="0"/>
                <a:cs typeface="Tunga" pitchFamily="34" charset="0"/>
              </a:rPr>
              <a:t>”</a:t>
            </a:r>
            <a:endParaRPr lang="it-IT" sz="8000" i="1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8000" b="1" dirty="0" smtClean="0">
                <a:latin typeface="Tunga" pitchFamily="34" charset="0"/>
                <a:cs typeface="Tunga" pitchFamily="34" charset="0"/>
              </a:rPr>
              <a:t>3° Eco ♥ (</a:t>
            </a:r>
            <a:r>
              <a:rPr lang="it-IT" sz="8000" b="1" dirty="0" err="1" smtClean="0">
                <a:latin typeface="Tunga" pitchFamily="34" charset="0"/>
                <a:cs typeface="Tunga" pitchFamily="34" charset="0"/>
              </a:rPr>
              <a:t>V°</a:t>
            </a:r>
            <a:r>
              <a:rPr lang="it-IT" sz="8000" b="1" dirty="0" smtClean="0">
                <a:latin typeface="Tunga" pitchFamily="34" charset="0"/>
                <a:cs typeface="Tunga" pitchFamily="34" charset="0"/>
              </a:rPr>
              <a:t> g) </a:t>
            </a:r>
            <a:r>
              <a:rPr lang="it-IT" sz="8000" b="1" dirty="0" smtClean="0">
                <a:latin typeface="Tunga" pitchFamily="34" charset="0"/>
                <a:cs typeface="Tunga" pitchFamily="34" charset="0"/>
                <a:sym typeface="Wingdings" pitchFamily="2" charset="2"/>
              </a:rPr>
              <a:t> stop </a:t>
            </a:r>
            <a:r>
              <a:rPr lang="it-IT" sz="8000" b="1" dirty="0" err="1" smtClean="0">
                <a:latin typeface="Tunga" pitchFamily="34" charset="0"/>
                <a:cs typeface="Tunga" pitchFamily="34" charset="0"/>
                <a:sym typeface="Wingdings" pitchFamily="2" charset="2"/>
              </a:rPr>
              <a:t>Dobutamina</a:t>
            </a:r>
            <a:r>
              <a:rPr lang="it-IT" sz="8000" b="1" dirty="0" smtClean="0">
                <a:latin typeface="Tunga" pitchFamily="34" charset="0"/>
                <a:cs typeface="Tunga" pitchFamily="34" charset="0"/>
                <a:sym typeface="Wingdings" pitchFamily="2" charset="2"/>
              </a:rPr>
              <a:t> </a:t>
            </a:r>
            <a:endParaRPr lang="it-IT" sz="8000" i="1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8000" b="1" dirty="0" smtClean="0">
                <a:latin typeface="Tunga" pitchFamily="34" charset="0"/>
                <a:cs typeface="Tunga" pitchFamily="34" charset="0"/>
              </a:rPr>
              <a:t>LABORATORIO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: </a:t>
            </a:r>
            <a:r>
              <a:rPr lang="it-IT" sz="8000" dirty="0" err="1" smtClean="0">
                <a:latin typeface="Tunga" pitchFamily="34" charset="0"/>
                <a:cs typeface="Tunga" pitchFamily="34" charset="0"/>
              </a:rPr>
              <a:t>Hb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 da 11gr/dl di a 7.6 g/dl in data 12/09, Trigliceridi e </a:t>
            </a:r>
            <a:r>
              <a:rPr lang="it-IT" sz="8000" dirty="0" err="1" smtClean="0">
                <a:latin typeface="Tunga" pitchFamily="34" charset="0"/>
                <a:cs typeface="Tunga" pitchFamily="34" charset="0"/>
              </a:rPr>
              <a:t>Ferritinemia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: nella norma, riduzione degli indici di flogosi </a:t>
            </a:r>
            <a:endParaRPr lang="it-IT" sz="8000" dirty="0" smtClean="0">
              <a:latin typeface="Tunga" pitchFamily="34" charset="0"/>
              <a:cs typeface="Tunga" pitchFamily="34" charset="0"/>
            </a:endParaRPr>
          </a:p>
          <a:p>
            <a:pPr>
              <a:buNone/>
            </a:pPr>
            <a:endParaRPr lang="it-IT" sz="8000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8000" b="1" dirty="0" smtClean="0">
                <a:latin typeface="Tunga" pitchFamily="34" charset="0"/>
                <a:cs typeface="Tunga" pitchFamily="34" charset="0"/>
              </a:rPr>
              <a:t>DEFERVESCENZA 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dal </a:t>
            </a:r>
            <a:r>
              <a:rPr lang="it-IT" sz="8000" dirty="0" err="1" smtClean="0">
                <a:latin typeface="Tunga" pitchFamily="34" charset="0"/>
                <a:cs typeface="Tunga" pitchFamily="34" charset="0"/>
              </a:rPr>
              <a:t>V°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 giorno di ricovero (</a:t>
            </a:r>
            <a:r>
              <a:rPr lang="it-IT" sz="8000" dirty="0" err="1" smtClean="0">
                <a:latin typeface="Tunga" pitchFamily="34" charset="0"/>
                <a:cs typeface="Tunga" pitchFamily="34" charset="0"/>
              </a:rPr>
              <a:t>X°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 g di febbre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)</a:t>
            </a:r>
          </a:p>
          <a:p>
            <a:pPr>
              <a:buNone/>
            </a:pPr>
            <a:endParaRPr lang="it-IT" sz="8000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8000" b="1" dirty="0" err="1" smtClean="0">
                <a:latin typeface="Tunga" pitchFamily="34" charset="0"/>
                <a:cs typeface="Tunga" pitchFamily="34" charset="0"/>
              </a:rPr>
              <a:t>Angio</a:t>
            </a:r>
            <a:r>
              <a:rPr lang="it-IT" sz="8000" b="1" dirty="0" smtClean="0">
                <a:latin typeface="Tunga" pitchFamily="34" charset="0"/>
                <a:cs typeface="Tunga" pitchFamily="34" charset="0"/>
              </a:rPr>
              <a:t> RMN encefalo (</a:t>
            </a:r>
            <a:r>
              <a:rPr lang="it-IT" sz="8000" b="1" dirty="0" err="1" smtClean="0">
                <a:latin typeface="Tunga" pitchFamily="34" charset="0"/>
                <a:cs typeface="Tunga" pitchFamily="34" charset="0"/>
              </a:rPr>
              <a:t>V°</a:t>
            </a:r>
            <a:r>
              <a:rPr lang="it-IT" sz="8000" b="1" dirty="0" smtClean="0">
                <a:latin typeface="Tunga" pitchFamily="34" charset="0"/>
                <a:cs typeface="Tunga" pitchFamily="34" charset="0"/>
              </a:rPr>
              <a:t> g): </a:t>
            </a:r>
          </a:p>
          <a:p>
            <a:pPr marL="1371600" indent="-1371600" algn="just">
              <a:buAutoNum type="arabicParenR"/>
            </a:pPr>
            <a:r>
              <a:rPr lang="it-IT" sz="80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area di sofferenza </a:t>
            </a:r>
            <a:r>
              <a:rPr lang="it-IT" sz="8000" b="1" dirty="0" err="1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parenchimale</a:t>
            </a:r>
            <a:r>
              <a:rPr lang="it-IT" sz="80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 recente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, </a:t>
            </a:r>
            <a:r>
              <a:rPr lang="it-IT" sz="8000" u="sng" dirty="0" smtClean="0">
                <a:latin typeface="Tunga" pitchFamily="34" charset="0"/>
                <a:cs typeface="Tunga" pitchFamily="34" charset="0"/>
              </a:rPr>
              <a:t>alterata diffusività protonica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, </a:t>
            </a:r>
            <a:r>
              <a:rPr lang="it-IT" sz="80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senza tuttavia rispetto di un territorio </a:t>
            </a:r>
            <a:r>
              <a:rPr lang="it-IT" sz="80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vascolare (</a:t>
            </a:r>
            <a:r>
              <a:rPr lang="it-IT" sz="8000" b="1" dirty="0" err="1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commissura</a:t>
            </a:r>
            <a:r>
              <a:rPr lang="it-IT" sz="80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 anteriore), </a:t>
            </a:r>
            <a:r>
              <a:rPr lang="it-IT" sz="80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alterazioni </a:t>
            </a:r>
            <a:r>
              <a:rPr lang="it-IT" sz="8000" b="1" dirty="0" err="1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infiammatorie-infettive</a:t>
            </a:r>
            <a:r>
              <a:rPr lang="it-IT" sz="80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? </a:t>
            </a:r>
            <a:r>
              <a:rPr lang="it-IT" sz="8000" b="1" dirty="0" smtClean="0">
                <a:latin typeface="Tunga" pitchFamily="34" charset="0"/>
                <a:cs typeface="Tunga" pitchFamily="34" charset="0"/>
              </a:rPr>
              <a:t>(HHV6</a:t>
            </a:r>
            <a:r>
              <a:rPr lang="it-IT" sz="8000" b="1" dirty="0" smtClean="0">
                <a:latin typeface="Tunga" pitchFamily="34" charset="0"/>
                <a:cs typeface="Tunga" pitchFamily="34" charset="0"/>
              </a:rPr>
              <a:t>?)</a:t>
            </a:r>
            <a:r>
              <a:rPr lang="it-IT" sz="80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; </a:t>
            </a:r>
          </a:p>
          <a:p>
            <a:pPr marL="1371600" indent="-1371600" algn="just">
              <a:buAutoNum type="arabicParenR"/>
            </a:pPr>
            <a:endParaRPr lang="it-IT" sz="8000" b="1" dirty="0" smtClean="0">
              <a:solidFill>
                <a:schemeClr val="tx2"/>
              </a:solidFill>
              <a:latin typeface="Tunga" pitchFamily="34" charset="0"/>
              <a:cs typeface="Tunga" pitchFamily="34" charset="0"/>
            </a:endParaRPr>
          </a:p>
          <a:p>
            <a:pPr marL="1371600" indent="-1371600" algn="just">
              <a:buAutoNum type="arabicParenR"/>
            </a:pPr>
            <a:r>
              <a:rPr lang="it-IT" sz="8000" b="1" dirty="0" err="1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linfoadenomegalia</a:t>
            </a:r>
            <a:r>
              <a:rPr lang="it-IT" sz="80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 in sede </a:t>
            </a:r>
            <a:r>
              <a:rPr lang="it-IT" sz="8000" b="1" dirty="0" err="1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retro-latero-faringea</a:t>
            </a:r>
            <a:r>
              <a:rPr lang="it-IT" sz="80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 destra (diametri assiali di 10mm </a:t>
            </a:r>
            <a:r>
              <a:rPr lang="it-IT" sz="80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x15mm)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 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con </a:t>
            </a:r>
            <a:r>
              <a:rPr lang="it-IT" sz="8000" b="1" dirty="0" err="1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enhancement</a:t>
            </a:r>
            <a:r>
              <a:rPr lang="it-IT" sz="8000" b="1" dirty="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 </a:t>
            </a:r>
            <a:r>
              <a:rPr lang="it-IT" sz="8000" b="1" dirty="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anche dell'adiacente muscolo lungo del collo, </a:t>
            </a:r>
            <a:r>
              <a:rPr lang="it-IT" sz="8000" dirty="0" smtClean="0">
                <a:latin typeface="Tunga" pitchFamily="34" charset="0"/>
                <a:cs typeface="Tunga" pitchFamily="34" charset="0"/>
              </a:rPr>
              <a:t>dello spazio carotideo destro e dei tessuti molli della mucosa/sottomucosa del rinofaringe, in sede paramediana destra, come per alterazioni infiammatorie/infettive </a:t>
            </a:r>
            <a:endParaRPr lang="it-IT" sz="8000" b="1" dirty="0" smtClean="0">
              <a:latin typeface="Tunga" pitchFamily="34" charset="0"/>
              <a:cs typeface="Tunga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14352"/>
            <a:ext cx="3168352" cy="1114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 Tanta </a:t>
            </a:r>
            <a:r>
              <a:rPr lang="it-IT" sz="24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carne sul fuoco!</a:t>
            </a:r>
            <a:r>
              <a:rPr lang="it-IT" sz="2400" b="1" dirty="0" smtClean="0">
                <a:latin typeface="Tunga" pitchFamily="34" charset="0"/>
                <a:cs typeface="Tunga" pitchFamily="34" charset="0"/>
              </a:rPr>
              <a:t/>
            </a:r>
            <a:br>
              <a:rPr lang="it-IT" sz="2400" b="1" dirty="0" smtClean="0">
                <a:latin typeface="Tunga" pitchFamily="34" charset="0"/>
                <a:cs typeface="Tunga" pitchFamily="34" charset="0"/>
              </a:rPr>
            </a:br>
            <a:r>
              <a:rPr lang="it-IT" sz="2400" b="1" dirty="0" smtClean="0">
                <a:latin typeface="Tunga" pitchFamily="34" charset="0"/>
                <a:cs typeface="Tunga" pitchFamily="34" charset="0"/>
              </a:rPr>
              <a:t> Encefalite  post-HHV6 </a:t>
            </a:r>
            <a:r>
              <a:rPr lang="it-IT" sz="2400" b="1" dirty="0" smtClean="0">
                <a:latin typeface="Tunga" pitchFamily="34" charset="0"/>
                <a:cs typeface="Tunga" pitchFamily="34" charset="0"/>
              </a:rPr>
              <a:t>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23528" y="2204864"/>
            <a:ext cx="3105472" cy="40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endParaRPr lang="it-IT" sz="2000" dirty="0" smtClean="0">
              <a:latin typeface="Tunga" pitchFamily="34" charset="0"/>
              <a:cs typeface="Tunga" pitchFamily="34" charset="0"/>
            </a:endParaRPr>
          </a:p>
          <a:p>
            <a:pPr algn="just"/>
            <a:r>
              <a:rPr lang="it-IT" sz="2000" dirty="0" smtClean="0">
                <a:latin typeface="Tunga" pitchFamily="34" charset="0"/>
                <a:cs typeface="Tunga" pitchFamily="34" charset="0"/>
              </a:rPr>
              <a:t>Ricerca </a:t>
            </a:r>
            <a:r>
              <a:rPr lang="it-IT" sz="2000" dirty="0" smtClean="0">
                <a:latin typeface="Tunga" pitchFamily="34" charset="0"/>
                <a:cs typeface="Tunga" pitchFamily="34" charset="0"/>
              </a:rPr>
              <a:t>su </a:t>
            </a:r>
            <a:r>
              <a:rPr lang="it-IT" sz="2000" b="1" dirty="0" smtClean="0">
                <a:solidFill>
                  <a:schemeClr val="tx2"/>
                </a:solidFill>
                <a:latin typeface="Tunga" pitchFamily="34" charset="0"/>
                <a:cs typeface="Tunga" pitchFamily="34" charset="0"/>
              </a:rPr>
              <a:t>liquor </a:t>
            </a:r>
            <a:r>
              <a:rPr lang="it-IT" sz="2000" dirty="0" smtClean="0">
                <a:latin typeface="Tunga" pitchFamily="34" charset="0"/>
                <a:cs typeface="Tunga" pitchFamily="34" charset="0"/>
              </a:rPr>
              <a:t> negativa per:</a:t>
            </a:r>
          </a:p>
          <a:p>
            <a:r>
              <a:rPr lang="it-IT" sz="2000" i="1" dirty="0" smtClean="0">
                <a:latin typeface="Tunga" pitchFamily="34" charset="0"/>
                <a:cs typeface="Tunga" pitchFamily="34" charset="0"/>
              </a:rPr>
              <a:t>CMV,EBV, HSV, </a:t>
            </a:r>
            <a:r>
              <a:rPr lang="it-IT" sz="2000" i="1" dirty="0" smtClean="0">
                <a:latin typeface="Tunga" pitchFamily="34" charset="0"/>
                <a:cs typeface="Tunga" pitchFamily="34" charset="0"/>
              </a:rPr>
              <a:t>HHV6, </a:t>
            </a:r>
            <a:r>
              <a:rPr lang="it-IT" sz="2000" i="1" dirty="0" err="1" smtClean="0">
                <a:latin typeface="Tunga" pitchFamily="34" charset="0"/>
                <a:cs typeface="Tunga" pitchFamily="34" charset="0"/>
              </a:rPr>
              <a:t>Poliomavirus</a:t>
            </a:r>
            <a:r>
              <a:rPr lang="it-IT" sz="2000" i="1" dirty="0" smtClean="0">
                <a:latin typeface="Tunga" pitchFamily="34" charset="0"/>
                <a:cs typeface="Tunga" pitchFamily="34" charset="0"/>
              </a:rPr>
              <a:t> JC, Virus Varicella-Zoster, </a:t>
            </a:r>
            <a:r>
              <a:rPr lang="it-IT" sz="2000" i="1" dirty="0" err="1" smtClean="0">
                <a:latin typeface="Tunga" pitchFamily="34" charset="0"/>
                <a:cs typeface="Tunga" pitchFamily="34" charset="0"/>
              </a:rPr>
              <a:t>Enterovirus</a:t>
            </a:r>
            <a:r>
              <a:rPr lang="it-IT" sz="2000" i="1" dirty="0" smtClean="0">
                <a:latin typeface="Tunga" pitchFamily="34" charset="0"/>
                <a:cs typeface="Tunga" pitchFamily="34" charset="0"/>
              </a:rPr>
              <a:t>.</a:t>
            </a:r>
          </a:p>
          <a:p>
            <a:endParaRPr lang="it-IT" sz="2000" i="1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2000" i="1" dirty="0" smtClean="0">
                <a:latin typeface="Tunga" pitchFamily="34" charset="0"/>
                <a:cs typeface="Tunga" pitchFamily="34" charset="0"/>
              </a:rPr>
              <a:t>Sierologie negative</a:t>
            </a:r>
            <a:endParaRPr lang="it-IT" sz="2000" i="1" dirty="0" smtClean="0">
              <a:latin typeface="Tunga" pitchFamily="34" charset="0"/>
              <a:cs typeface="Tunga" pitchFamily="34" charset="0"/>
            </a:endParaRPr>
          </a:p>
          <a:p>
            <a:endParaRPr lang="it-IT" sz="2000" i="1" dirty="0" smtClean="0">
              <a:latin typeface="Tunga" pitchFamily="34" charset="0"/>
              <a:cs typeface="Tunga" pitchFamily="34" charset="0"/>
            </a:endParaRPr>
          </a:p>
          <a:p>
            <a:r>
              <a:rPr lang="it-IT" sz="2000" dirty="0" err="1" smtClean="0">
                <a:latin typeface="Tunga" pitchFamily="34" charset="0"/>
                <a:cs typeface="Tunga" pitchFamily="34" charset="0"/>
              </a:rPr>
              <a:t>Enterovirus</a:t>
            </a:r>
            <a:r>
              <a:rPr lang="it-IT" sz="2000" dirty="0" smtClean="0">
                <a:latin typeface="Tunga" pitchFamily="34" charset="0"/>
                <a:cs typeface="Tunga" pitchFamily="34" charset="0"/>
              </a:rPr>
              <a:t> su feci: </a:t>
            </a:r>
            <a:r>
              <a:rPr lang="it-IT" sz="2000" dirty="0" smtClean="0">
                <a:latin typeface="Tunga" pitchFamily="34" charset="0"/>
                <a:cs typeface="Tunga" pitchFamily="34" charset="0"/>
              </a:rPr>
              <a:t>negativa</a:t>
            </a:r>
            <a:endParaRPr lang="it-IT" sz="2000" dirty="0" smtClean="0">
              <a:latin typeface="Tunga" pitchFamily="34" charset="0"/>
              <a:cs typeface="Tunga" pitchFamily="34" charset="0"/>
            </a:endParaRPr>
          </a:p>
          <a:p>
            <a:pPr algn="just"/>
            <a:endParaRPr lang="it-IT" sz="2000" dirty="0" smtClean="0">
              <a:latin typeface="Tunga" pitchFamily="34" charset="0"/>
              <a:cs typeface="Tunga" pitchFamily="34" charset="0"/>
            </a:endParaRPr>
          </a:p>
          <a:p>
            <a:pPr algn="just"/>
            <a:r>
              <a:rPr lang="it-IT" sz="2000" dirty="0" smtClean="0">
                <a:latin typeface="Tunga" pitchFamily="34" charset="0"/>
                <a:cs typeface="Tunga" pitchFamily="34" charset="0"/>
              </a:rPr>
              <a:t>EEG: Nella norma eccetto  anomalie aspecifiche nella regione frontale </a:t>
            </a:r>
            <a:endParaRPr lang="it-IT" sz="2000" dirty="0">
              <a:latin typeface="Tunga" pitchFamily="34" charset="0"/>
              <a:cs typeface="Tunga" pitchFamily="34" charset="0"/>
            </a:endParaRPr>
          </a:p>
        </p:txBody>
      </p:sp>
      <p:pic>
        <p:nvPicPr>
          <p:cNvPr id="1028" name="Picture 4" descr="C:\Users\p\Downloads\IMG_20190513_17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4788024" cy="587727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9" name="Picture 5" descr="C:\Users\p\Downloads\IMG_20190513_175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0728"/>
            <a:ext cx="5220072" cy="5877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7198568" cy="116205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it-IT" sz="2800" b="1" dirty="0" smtClean="0">
                <a:latin typeface="Tunga" pitchFamily="34" charset="0"/>
                <a:cs typeface="Tunga" pitchFamily="34" charset="0"/>
              </a:rPr>
              <a:t>Tanta carne sul fuoco!</a:t>
            </a:r>
            <a:br>
              <a:rPr lang="it-IT" sz="2800" b="1" dirty="0" smtClean="0">
                <a:latin typeface="Tunga" pitchFamily="34" charset="0"/>
                <a:cs typeface="Tunga" pitchFamily="34" charset="0"/>
              </a:rPr>
            </a:br>
            <a:r>
              <a:rPr lang="it-IT" sz="2800" b="1" dirty="0" smtClean="0">
                <a:latin typeface="Tunga" pitchFamily="34" charset="0"/>
                <a:cs typeface="Tunga" pitchFamily="34" charset="0"/>
              </a:rPr>
              <a:t> </a:t>
            </a:r>
            <a:r>
              <a:rPr lang="it-IT" sz="2800" b="1" dirty="0" smtClean="0">
                <a:latin typeface="Tunga" pitchFamily="34" charset="0"/>
                <a:cs typeface="Tunga" pitchFamily="34" charset="0"/>
              </a:rPr>
              <a:t>U</a:t>
            </a:r>
            <a:r>
              <a:rPr lang="it-IT" sz="2800" b="1" dirty="0" smtClean="0">
                <a:latin typeface="Tunga" pitchFamily="34" charset="0"/>
                <a:cs typeface="Tunga" pitchFamily="34" charset="0"/>
              </a:rPr>
              <a:t>na </a:t>
            </a:r>
            <a:r>
              <a:rPr lang="it-IT" sz="2800" b="1" dirty="0" smtClean="0">
                <a:latin typeface="Tunga" pitchFamily="34" charset="0"/>
                <a:cs typeface="Tunga" pitchFamily="34" charset="0"/>
              </a:rPr>
              <a:t>Kawasaki incompleta </a:t>
            </a:r>
            <a:endParaRPr lang="it-IT" sz="2800" b="1" dirty="0">
              <a:latin typeface="Tunga" pitchFamily="34" charset="0"/>
              <a:cs typeface="Tunga" pitchFamily="34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2"/>
          </p:nvPr>
        </p:nvSpPr>
        <p:spPr>
          <a:xfrm>
            <a:off x="467544" y="1700808"/>
            <a:ext cx="3744416" cy="4547592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Età</a:t>
            </a:r>
          </a:p>
          <a:p>
            <a:endParaRPr lang="it-IT" sz="1800" dirty="0" smtClean="0"/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Anomalie ecocardiogramma: pericardite, anomalie coronariche </a:t>
            </a:r>
          </a:p>
          <a:p>
            <a:pPr>
              <a:buFont typeface="Wingdings" pitchFamily="2" charset="2"/>
              <a:buChar char="§"/>
            </a:pPr>
            <a:endParaRPr lang="it-IT" sz="1800" dirty="0" smtClean="0"/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Ascesso </a:t>
            </a:r>
            <a:r>
              <a:rPr lang="it-IT" sz="1800" dirty="0" err="1" smtClean="0"/>
              <a:t>retrofaringeo</a:t>
            </a:r>
            <a:endParaRPr lang="it-IT" sz="1800" dirty="0" smtClean="0"/>
          </a:p>
          <a:p>
            <a:pPr>
              <a:buFont typeface="Wingdings" pitchFamily="2" charset="2"/>
              <a:buChar char="§"/>
            </a:pPr>
            <a:endParaRPr lang="it-IT" sz="1800" dirty="0" smtClean="0"/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Irritabilità</a:t>
            </a:r>
          </a:p>
          <a:p>
            <a:pPr>
              <a:buFont typeface="Wingdings" pitchFamily="2" charset="2"/>
              <a:buChar char="§"/>
            </a:pPr>
            <a:endParaRPr lang="it-IT" sz="1800" dirty="0" smtClean="0"/>
          </a:p>
          <a:p>
            <a:pPr>
              <a:buFont typeface="Wingdings" pitchFamily="2" charset="2"/>
              <a:buChar char="§"/>
            </a:pPr>
            <a:r>
              <a:rPr lang="it-IT" sz="1800" dirty="0" err="1" smtClean="0"/>
              <a:t>Idrope</a:t>
            </a:r>
            <a:r>
              <a:rPr lang="it-IT" sz="1800" dirty="0" smtClean="0"/>
              <a:t> della colecisti</a:t>
            </a:r>
          </a:p>
          <a:p>
            <a:pPr>
              <a:buFont typeface="Wingdings" pitchFamily="2" charset="2"/>
              <a:buChar char="§"/>
            </a:pPr>
            <a:endParaRPr lang="it-IT" sz="1800" dirty="0" smtClean="0"/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Versamento addominale</a:t>
            </a:r>
          </a:p>
          <a:p>
            <a:pPr>
              <a:buFont typeface="Wingdings" pitchFamily="2" charset="2"/>
              <a:buChar char="§"/>
            </a:pPr>
            <a:endParaRPr lang="it-IT" sz="1800" dirty="0" smtClean="0"/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Laboratorio : </a:t>
            </a:r>
            <a:endParaRPr lang="it-IT" sz="1800" dirty="0" smtClean="0"/>
          </a:p>
          <a:p>
            <a:pPr lvl="1">
              <a:buFont typeface="Wingdings" pitchFamily="2" charset="2"/>
              <a:buChar char="§"/>
            </a:pPr>
            <a:r>
              <a:rPr lang="it-IT" sz="1600" dirty="0" smtClean="0"/>
              <a:t>neutrofilia</a:t>
            </a:r>
            <a:endParaRPr lang="it-IT" sz="1600" dirty="0" smtClean="0"/>
          </a:p>
          <a:p>
            <a:pPr lvl="1">
              <a:buFont typeface="Wingdings" pitchFamily="2" charset="2"/>
              <a:buChar char="§"/>
            </a:pPr>
            <a:r>
              <a:rPr lang="it-IT" sz="1600" dirty="0" smtClean="0"/>
              <a:t>PCR </a:t>
            </a:r>
            <a:r>
              <a:rPr lang="it-IT" sz="1600" dirty="0" smtClean="0">
                <a:latin typeface="Calibri"/>
              </a:rPr>
              <a:t>↑↑</a:t>
            </a:r>
            <a:endParaRPr lang="it-IT" sz="1600" dirty="0" smtClean="0"/>
          </a:p>
          <a:p>
            <a:pPr lvl="1">
              <a:buFont typeface="Wingdings" pitchFamily="2" charset="2"/>
              <a:buChar char="§"/>
            </a:pPr>
            <a:r>
              <a:rPr lang="it-IT" sz="1600" dirty="0" smtClean="0"/>
              <a:t>Piuria sterile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40000"/>
          </a:blip>
          <a:srcRect l="14087" t="50215" r="15479" b="19116"/>
          <a:stretch>
            <a:fillRect/>
          </a:stretch>
        </p:blipFill>
        <p:spPr bwMode="auto">
          <a:xfrm>
            <a:off x="3059832" y="3212976"/>
            <a:ext cx="5760640" cy="273630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Per 9"/>
          <p:cNvSpPr/>
          <p:nvPr/>
        </p:nvSpPr>
        <p:spPr>
          <a:xfrm>
            <a:off x="3275856" y="4581128"/>
            <a:ext cx="576064" cy="288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Per 11"/>
          <p:cNvSpPr/>
          <p:nvPr/>
        </p:nvSpPr>
        <p:spPr>
          <a:xfrm>
            <a:off x="3491880" y="5301208"/>
            <a:ext cx="576064" cy="288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sinistra 12"/>
          <p:cNvSpPr/>
          <p:nvPr/>
        </p:nvSpPr>
        <p:spPr>
          <a:xfrm>
            <a:off x="4716016" y="4869160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sinistra 14"/>
          <p:cNvSpPr/>
          <p:nvPr/>
        </p:nvSpPr>
        <p:spPr>
          <a:xfrm>
            <a:off x="4716016" y="5085184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sinistra 15"/>
          <p:cNvSpPr/>
          <p:nvPr/>
        </p:nvSpPr>
        <p:spPr>
          <a:xfrm>
            <a:off x="4716016" y="5517232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Kawasaki Shock </a:t>
            </a:r>
            <a:r>
              <a:rPr lang="it-IT" dirty="0" err="1" smtClean="0"/>
              <a:t>Syndrome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i="1" dirty="0" err="1" smtClean="0">
                <a:latin typeface="Tunga" pitchFamily="34" charset="0"/>
                <a:cs typeface="Tunga" pitchFamily="34" charset="0"/>
              </a:rPr>
              <a:t>Kanegaye</a:t>
            </a:r>
            <a:r>
              <a:rPr lang="en-US" sz="1800" i="1" dirty="0" smtClean="0">
                <a:latin typeface="Tunga" pitchFamily="34" charset="0"/>
                <a:cs typeface="Tunga" pitchFamily="34" charset="0"/>
              </a:rPr>
              <a:t> J.T et al 2009:  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P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revalence 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of 7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% 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of 187 KD</a:t>
            </a:r>
          </a:p>
          <a:p>
            <a:r>
              <a:rPr lang="en-US" sz="1800" b="1" dirty="0" smtClean="0">
                <a:latin typeface="Tunga" pitchFamily="34" charset="0"/>
                <a:cs typeface="Tunga" pitchFamily="34" charset="0"/>
              </a:rPr>
              <a:t>At least one of: : 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Tunga" pitchFamily="34" charset="0"/>
                <a:cs typeface="Tunga" pitchFamily="34" charset="0"/>
              </a:rPr>
              <a:t>	-systolic hypotension for age </a:t>
            </a:r>
            <a:r>
              <a:rPr lang="en-US" sz="1800" i="1" dirty="0" smtClean="0">
                <a:latin typeface="Tunga" pitchFamily="34" charset="0"/>
                <a:cs typeface="Tunga" pitchFamily="34" charset="0"/>
              </a:rPr>
              <a:t>(infants 0–28 days of age, &lt;60 mmHg; infants 1–12 months of age, &lt;70 mmHg; children 1–10 years of age, &lt;70 mmHg + 2 × age; children &gt;10 years of age, </a:t>
            </a:r>
            <a:r>
              <a:rPr lang="x-none" sz="1800" i="1" smtClean="0">
                <a:latin typeface="Tunga" pitchFamily="34" charset="0"/>
                <a:cs typeface="Tunga" pitchFamily="34" charset="0"/>
              </a:rPr>
              <a:t>≤</a:t>
            </a:r>
            <a:r>
              <a:rPr lang="en-US" sz="1800" i="1" dirty="0" smtClean="0">
                <a:latin typeface="Tunga" pitchFamily="34" charset="0"/>
                <a:cs typeface="Tunga" pitchFamily="34" charset="0"/>
              </a:rPr>
              <a:t>90 mmHg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) </a:t>
            </a:r>
            <a:r>
              <a:rPr lang="en-US" sz="1800" i="1" dirty="0" smtClean="0">
                <a:latin typeface="Tunga" pitchFamily="34" charset="0"/>
                <a:cs typeface="Tunga" pitchFamily="34" charset="0"/>
              </a:rPr>
              <a:t>, </a:t>
            </a:r>
          </a:p>
          <a:p>
            <a:pPr algn="just">
              <a:buNone/>
            </a:pPr>
            <a:r>
              <a:rPr lang="en-US" sz="1800" i="1" dirty="0" smtClean="0">
                <a:latin typeface="Tunga" pitchFamily="34" charset="0"/>
                <a:cs typeface="Tunga" pitchFamily="34" charset="0"/>
              </a:rPr>
              <a:t>    </a:t>
            </a:r>
            <a:r>
              <a:rPr lang="en-US" sz="1800" i="1" dirty="0" smtClean="0">
                <a:solidFill>
                  <a:schemeClr val="accent1"/>
                </a:solidFill>
                <a:latin typeface="Tunga" pitchFamily="34" charset="0"/>
                <a:cs typeface="Tunga" pitchFamily="34" charset="0"/>
              </a:rPr>
              <a:t>-</a:t>
            </a:r>
            <a:r>
              <a:rPr lang="en-US" sz="1800" b="1" dirty="0" smtClean="0">
                <a:solidFill>
                  <a:schemeClr val="accent1"/>
                </a:solidFill>
                <a:latin typeface="Tunga" pitchFamily="34" charset="0"/>
                <a:cs typeface="Tunga" pitchFamily="34" charset="0"/>
              </a:rPr>
              <a:t>decrease in systolic blood pressure from a baseline of ≥ 20 %</a:t>
            </a:r>
            <a:r>
              <a:rPr lang="en-US" sz="1800" b="1" i="1" dirty="0" smtClean="0">
                <a:solidFill>
                  <a:schemeClr val="accent1"/>
                </a:solidFill>
                <a:latin typeface="Tunga" pitchFamily="34" charset="0"/>
                <a:cs typeface="Tunga" pitchFamily="34" charset="0"/>
              </a:rPr>
              <a:t>, </a:t>
            </a:r>
            <a:r>
              <a:rPr lang="en-US" sz="1800" i="1" dirty="0" smtClean="0">
                <a:latin typeface="Tunga" pitchFamily="34" charset="0"/>
                <a:cs typeface="Tunga" pitchFamily="34" charset="0"/>
              </a:rPr>
              <a:t>or </a:t>
            </a:r>
          </a:p>
          <a:p>
            <a:pPr algn="just">
              <a:buNone/>
            </a:pPr>
            <a:r>
              <a:rPr lang="en-US" sz="1800" b="1" i="1" dirty="0" smtClean="0">
                <a:solidFill>
                  <a:schemeClr val="accent1"/>
                </a:solidFill>
                <a:latin typeface="Tunga" pitchFamily="34" charset="0"/>
                <a:cs typeface="Tunga" pitchFamily="34" charset="0"/>
              </a:rPr>
              <a:t>	-</a:t>
            </a:r>
            <a:r>
              <a:rPr lang="en-US" sz="1800" b="1" dirty="0" smtClean="0">
                <a:solidFill>
                  <a:schemeClr val="accent1"/>
                </a:solidFill>
                <a:latin typeface="Tunga" pitchFamily="34" charset="0"/>
                <a:cs typeface="Tunga" pitchFamily="34" charset="0"/>
              </a:rPr>
              <a:t>clinical signs of poor perfusion</a:t>
            </a:r>
            <a:r>
              <a:rPr lang="en-US" sz="1800" i="1" dirty="0" smtClean="0">
                <a:solidFill>
                  <a:schemeClr val="accent1"/>
                </a:solidFill>
                <a:latin typeface="Tunga" pitchFamily="34" charset="0"/>
                <a:cs typeface="Tunga" pitchFamily="34" charset="0"/>
              </a:rPr>
              <a:t> 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(tachycardia, prolonged capillary refill, cool extremities, diminished pulses, </a:t>
            </a:r>
            <a:r>
              <a:rPr lang="en-US" sz="1800" dirty="0" err="1" smtClean="0">
                <a:latin typeface="Tunga" pitchFamily="34" charset="0"/>
                <a:cs typeface="Tunga" pitchFamily="34" charset="0"/>
              </a:rPr>
              <a:t>oliguria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, or mental status changes)</a:t>
            </a:r>
            <a:r>
              <a:rPr lang="en-US" sz="1800" i="1" dirty="0" smtClean="0">
                <a:latin typeface="Tunga" pitchFamily="34" charset="0"/>
                <a:cs typeface="Tunga" pitchFamily="34" charset="0"/>
              </a:rPr>
              <a:t> </a:t>
            </a:r>
            <a:r>
              <a:rPr lang="en-US" sz="1800" i="1" u="sng" dirty="0" smtClean="0">
                <a:latin typeface="Tunga" pitchFamily="34" charset="0"/>
                <a:cs typeface="Tunga" pitchFamily="34" charset="0"/>
              </a:rPr>
              <a:t>regardless of measured blood pressure</a:t>
            </a:r>
          </a:p>
          <a:p>
            <a:r>
              <a:rPr lang="en-US" sz="1800" dirty="0" err="1" smtClean="0">
                <a:latin typeface="Tunga" pitchFamily="34" charset="0"/>
                <a:cs typeface="Tunga" pitchFamily="34" charset="0"/>
              </a:rPr>
              <a:t>Cardiogenic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 and/or distributive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More common incomplete presentation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 and 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“</a:t>
            </a:r>
            <a:r>
              <a:rPr lang="en-US" sz="1800" b="1" i="1" u="sng" dirty="0" smtClean="0">
                <a:latin typeface="Tunga" pitchFamily="34" charset="0"/>
                <a:cs typeface="Tunga" pitchFamily="34" charset="0"/>
              </a:rPr>
              <a:t>less </a:t>
            </a:r>
            <a:r>
              <a:rPr lang="en-US" sz="1800" b="1" i="1" u="sng" dirty="0" smtClean="0">
                <a:latin typeface="Tunga" pitchFamily="34" charset="0"/>
                <a:cs typeface="Tunga" pitchFamily="34" charset="0"/>
              </a:rPr>
              <a:t>frequent </a:t>
            </a:r>
            <a:r>
              <a:rPr lang="en-US" sz="1800" b="1" i="1" u="sng" dirty="0" smtClean="0">
                <a:latin typeface="Tunga" pitchFamily="34" charset="0"/>
                <a:cs typeface="Tunga" pitchFamily="34" charset="0"/>
              </a:rPr>
              <a:t>“clinical </a:t>
            </a:r>
            <a:r>
              <a:rPr lang="en-US" sz="1800" b="1" i="1" u="sng" dirty="0" smtClean="0">
                <a:latin typeface="Tunga" pitchFamily="34" charset="0"/>
                <a:cs typeface="Tunga" pitchFamily="34" charset="0"/>
              </a:rPr>
              <a:t>signs</a:t>
            </a:r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 </a:t>
            </a:r>
          </a:p>
          <a:p>
            <a:r>
              <a:rPr lang="en-US" sz="1800" b="1" dirty="0" smtClean="0">
                <a:latin typeface="Tunga" pitchFamily="34" charset="0"/>
                <a:cs typeface="Tunga" pitchFamily="34" charset="0"/>
              </a:rPr>
              <a:t>More often have</a:t>
            </a:r>
            <a:r>
              <a:rPr lang="en-US" sz="1800" dirty="0" smtClean="0">
                <a:latin typeface="Tunga" pitchFamily="34" charset="0"/>
                <a:cs typeface="Tunga" pitchFamily="34" charset="0"/>
              </a:rPr>
              <a:t> :</a:t>
            </a:r>
          </a:p>
          <a:p>
            <a:pPr lvl="1"/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Impaired left ventricular systolic function (FE&lt;54%)</a:t>
            </a:r>
          </a:p>
          <a:p>
            <a:pPr lvl="1"/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C</a:t>
            </a:r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oronary </a:t>
            </a:r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artery abnormalities (62% </a:t>
            </a:r>
            <a:r>
              <a:rPr lang="en-US" sz="1800" b="1" i="1" dirty="0" err="1" smtClean="0">
                <a:latin typeface="Tunga" pitchFamily="34" charset="0"/>
                <a:cs typeface="Tunga" pitchFamily="34" charset="0"/>
              </a:rPr>
              <a:t>vs</a:t>
            </a:r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 23%) and </a:t>
            </a:r>
          </a:p>
          <a:p>
            <a:pPr lvl="1"/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I</a:t>
            </a:r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ntravenous </a:t>
            </a:r>
            <a:r>
              <a:rPr lang="en-US" sz="1800" b="1" i="1" dirty="0" err="1" smtClean="0">
                <a:latin typeface="Tunga" pitchFamily="34" charset="0"/>
                <a:cs typeface="Tunga" pitchFamily="34" charset="0"/>
              </a:rPr>
              <a:t>immunoglobuline</a:t>
            </a:r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 resistance (46% </a:t>
            </a:r>
            <a:r>
              <a:rPr lang="en-US" sz="1800" b="1" i="1" dirty="0" err="1" smtClean="0">
                <a:latin typeface="Tunga" pitchFamily="34" charset="0"/>
                <a:cs typeface="Tunga" pitchFamily="34" charset="0"/>
              </a:rPr>
              <a:t>vs</a:t>
            </a:r>
            <a:r>
              <a:rPr lang="en-US" sz="1800" b="1" i="1" dirty="0" smtClean="0">
                <a:latin typeface="Tunga" pitchFamily="34" charset="0"/>
                <a:cs typeface="Tunga" pitchFamily="34" charset="0"/>
              </a:rPr>
              <a:t> 18%).</a:t>
            </a:r>
          </a:p>
          <a:p>
            <a:r>
              <a:rPr lang="en-US" sz="1800" dirty="0" smtClean="0">
                <a:latin typeface="Tunga" pitchFamily="34" charset="0"/>
                <a:cs typeface="Tunga" pitchFamily="34" charset="0"/>
              </a:rPr>
              <a:t>Awareness of KDSS is particularly important for emergency department personnel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CNS </a:t>
            </a:r>
            <a:r>
              <a:rPr lang="en-US" sz="1800" b="1" dirty="0" err="1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Involvment</a:t>
            </a:r>
            <a:r>
              <a:rPr lang="en-US" sz="1800" b="1" dirty="0" smtClean="0">
                <a:solidFill>
                  <a:srgbClr val="FF0000"/>
                </a:solidFill>
                <a:latin typeface="Tunga" pitchFamily="34" charset="0"/>
                <a:cs typeface="Tunga" pitchFamily="34" charset="0"/>
              </a:rPr>
              <a:t> ?…………………..GREATER INFLAMMATION ?!</a:t>
            </a:r>
            <a:endParaRPr lang="it-IT" sz="1800" b="1" dirty="0">
              <a:solidFill>
                <a:srgbClr val="FF0000"/>
              </a:solidFill>
              <a:latin typeface="Tunga" pitchFamily="34" charset="0"/>
              <a:cs typeface="Tunga" pitchFamily="34" charset="0"/>
            </a:endParaRPr>
          </a:p>
        </p:txBody>
      </p:sp>
      <p:pic>
        <p:nvPicPr>
          <p:cNvPr id="3079" name="Picture 7" descr="C:\Users\p\AppData\Local\Microsoft\Windows\Temporary Internet Files\Content.IE5\L5RH69PD\Addetti%20antincendio_30mag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81128"/>
            <a:ext cx="2699792" cy="1224136"/>
          </a:xfrm>
          <a:prstGeom prst="rect">
            <a:avLst/>
          </a:prstGeom>
          <a:noFill/>
        </p:spPr>
      </p:pic>
      <p:sp>
        <p:nvSpPr>
          <p:cNvPr id="10" name="Arco 9"/>
          <p:cNvSpPr/>
          <p:nvPr/>
        </p:nvSpPr>
        <p:spPr>
          <a:xfrm>
            <a:off x="611560" y="4725144"/>
            <a:ext cx="5832648" cy="1224136"/>
          </a:xfrm>
          <a:prstGeom prst="arc">
            <a:avLst>
              <a:gd name="adj1" fmla="val 457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240360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r>
              <a:rPr lang="it-IT" sz="2000" dirty="0" err="1" smtClean="0"/>
              <a:t>Taddio</a:t>
            </a:r>
            <a:r>
              <a:rPr lang="it-IT" sz="2000" dirty="0" smtClean="0"/>
              <a:t> </a:t>
            </a:r>
            <a:r>
              <a:rPr lang="it-IT" sz="2000" dirty="0" smtClean="0"/>
              <a:t>A. </a:t>
            </a:r>
            <a:r>
              <a:rPr lang="it-IT" sz="2000" dirty="0" err="1" smtClean="0"/>
              <a:t>et</a:t>
            </a:r>
            <a:r>
              <a:rPr lang="it-IT" sz="2000" dirty="0" smtClean="0"/>
              <a:t> al. </a:t>
            </a:r>
            <a:r>
              <a:rPr lang="it-IT" sz="2000" dirty="0" err="1" smtClean="0"/>
              <a:t>Describing</a:t>
            </a:r>
            <a:r>
              <a:rPr lang="it-IT" sz="2000" dirty="0" smtClean="0"/>
              <a:t> Kawasaki shock </a:t>
            </a:r>
            <a:r>
              <a:rPr lang="it-IT" sz="2000" dirty="0" err="1" smtClean="0"/>
              <a:t>syndrome</a:t>
            </a:r>
            <a:r>
              <a:rPr lang="it-IT" sz="2000" dirty="0" smtClean="0"/>
              <a:t>: </a:t>
            </a:r>
            <a:r>
              <a:rPr lang="it-IT" sz="2000" dirty="0" err="1" smtClean="0"/>
              <a:t>results</a:t>
            </a:r>
            <a:r>
              <a:rPr lang="it-IT" sz="2000" dirty="0" smtClean="0"/>
              <a:t> </a:t>
            </a:r>
            <a:r>
              <a:rPr lang="it-IT" sz="2000" dirty="0" err="1" smtClean="0"/>
              <a:t>from</a:t>
            </a:r>
            <a:r>
              <a:rPr lang="it-IT" sz="2000" dirty="0" smtClean="0"/>
              <a:t> a </a:t>
            </a:r>
            <a:r>
              <a:rPr lang="it-IT" sz="2000" dirty="0" err="1" smtClean="0"/>
              <a:t>retrospective</a:t>
            </a:r>
            <a:r>
              <a:rPr lang="it-IT" sz="2000" dirty="0" smtClean="0"/>
              <a:t> </a:t>
            </a:r>
            <a:r>
              <a:rPr lang="it-IT" sz="2000" dirty="0" err="1" smtClean="0"/>
              <a:t>study</a:t>
            </a:r>
            <a:r>
              <a:rPr lang="it-IT" sz="2000" dirty="0" smtClean="0"/>
              <a:t> and </a:t>
            </a:r>
            <a:r>
              <a:rPr lang="it-IT" sz="2000" dirty="0" err="1" smtClean="0"/>
              <a:t>literaturereview</a:t>
            </a:r>
            <a:r>
              <a:rPr lang="it-IT" sz="2000" dirty="0" smtClean="0"/>
              <a:t>. </a:t>
            </a:r>
            <a:r>
              <a:rPr lang="it-IT" sz="2000" dirty="0" err="1" smtClean="0"/>
              <a:t>Clin</a:t>
            </a:r>
            <a:r>
              <a:rPr lang="it-IT" sz="2000" dirty="0" smtClean="0"/>
              <a:t> </a:t>
            </a:r>
            <a:r>
              <a:rPr lang="it-IT" sz="2000" dirty="0" err="1" smtClean="0"/>
              <a:t>Rheumatol</a:t>
            </a:r>
            <a:r>
              <a:rPr lang="it-IT" sz="2000" dirty="0" smtClean="0"/>
              <a:t> </a:t>
            </a:r>
            <a:r>
              <a:rPr lang="it-IT" sz="2000" dirty="0" smtClean="0"/>
              <a:t>2017</a:t>
            </a:r>
            <a:endParaRPr lang="it-IT" sz="2000" dirty="0" smtClean="0"/>
          </a:p>
          <a:p>
            <a:r>
              <a:rPr lang="it-IT" sz="2000" dirty="0" err="1" smtClean="0"/>
              <a:t>Kanegaye</a:t>
            </a:r>
            <a:r>
              <a:rPr lang="it-IT" sz="2000" dirty="0" smtClean="0"/>
              <a:t> JT </a:t>
            </a:r>
            <a:r>
              <a:rPr lang="it-IT" sz="2000" dirty="0" err="1" smtClean="0"/>
              <a:t>et</a:t>
            </a:r>
            <a:r>
              <a:rPr lang="it-IT" sz="2000" dirty="0" smtClean="0"/>
              <a:t> al.</a:t>
            </a:r>
            <a:r>
              <a:rPr lang="en-US" sz="2000" dirty="0" smtClean="0"/>
              <a:t> Recognition of a Kawasaki disease shock syndrome. Pediatrics </a:t>
            </a:r>
            <a:r>
              <a:rPr lang="en-US" sz="2000" dirty="0" smtClean="0"/>
              <a:t>2009</a:t>
            </a:r>
          </a:p>
          <a:p>
            <a:r>
              <a:rPr lang="en-US" sz="2000" dirty="0" err="1" smtClean="0"/>
              <a:t>McCrindle</a:t>
            </a:r>
            <a:r>
              <a:rPr lang="en-US" sz="2000" dirty="0" smtClean="0"/>
              <a:t> et al. Diagnosis, Treatment, and Long-Term Management of Kawasaki </a:t>
            </a:r>
            <a:r>
              <a:rPr lang="en-US" sz="2000" dirty="0" smtClean="0"/>
              <a:t>Disease. Circulation 2017</a:t>
            </a:r>
            <a:endParaRPr lang="it-IT" sz="2000" dirty="0"/>
          </a:p>
        </p:txBody>
      </p:sp>
      <p:pic>
        <p:nvPicPr>
          <p:cNvPr id="5123" name="Picture 3" descr="C:\Users\p\AppData\Local\Microsoft\Windows\Temporary Internet Files\Content.IE5\NBVCRC04\grazi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16040"/>
            <a:ext cx="7493000" cy="294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618</Words>
  <Application>Microsoft Office PowerPoint</Application>
  <PresentationFormat>Presentazione su schermo (4:3)</PresentationFormat>
  <Paragraphs>94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Equinozio</vt:lpstr>
      <vt:lpstr>Uno shock …..rosso rosso!</vt:lpstr>
      <vt:lpstr>    Filippo, 1 anno e 4/12 </vt:lpstr>
      <vt:lpstr>Un eritema multiforme?</vt:lpstr>
      <vt:lpstr>6° g  di febbre</vt:lpstr>
      <vt:lpstr>Diapositiva 5</vt:lpstr>
      <vt:lpstr> Tanta carne sul fuoco!  Encefalite  post-HHV6 ?</vt:lpstr>
      <vt:lpstr>Tanta carne sul fuoco!  Una Kawasaki incompleta </vt:lpstr>
      <vt:lpstr>Kawasaki Shock Syndrome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Kawasaki rossa rossa</dc:title>
  <dc:creator>p</dc:creator>
  <cp:lastModifiedBy>p</cp:lastModifiedBy>
  <cp:revision>107</cp:revision>
  <dcterms:created xsi:type="dcterms:W3CDTF">2019-05-05T09:33:40Z</dcterms:created>
  <dcterms:modified xsi:type="dcterms:W3CDTF">2019-05-13T18:39:15Z</dcterms:modified>
</cp:coreProperties>
</file>