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o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2" name="Sottotito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E475A7-24A4-4B02-A150-3A85B6CC03BC}" type="datetimeFigureOut">
              <a:rPr lang="it-IT" smtClean="0"/>
              <a:t>13/05/2019</a:t>
            </a:fld>
            <a:endParaRPr lang="it-IT"/>
          </a:p>
        </p:txBody>
      </p:sp>
      <p:sp>
        <p:nvSpPr>
          <p:cNvPr id="20" name="Segnaposto piè di pagina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A60E0D-23A7-49A5-BFEE-8B0A79082C9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Oval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E475A7-24A4-4B02-A150-3A85B6CC03BC}" type="datetimeFigureOut">
              <a:rPr lang="it-IT" smtClean="0"/>
              <a:t>13/05/2019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A60E0D-23A7-49A5-BFEE-8B0A79082C9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E475A7-24A4-4B02-A150-3A85B6CC03BC}" type="datetimeFigureOut">
              <a:rPr lang="it-IT" smtClean="0"/>
              <a:t>13/05/2019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A60E0D-23A7-49A5-BFEE-8B0A79082C9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E475A7-24A4-4B02-A150-3A85B6CC03BC}" type="datetimeFigureOut">
              <a:rPr lang="it-IT" smtClean="0"/>
              <a:t>13/05/2019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A60E0D-23A7-49A5-BFEE-8B0A79082C9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E475A7-24A4-4B02-A150-3A85B6CC03BC}" type="datetimeFigureOut">
              <a:rPr lang="it-IT" smtClean="0"/>
              <a:t>13/05/2019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A60E0D-23A7-49A5-BFEE-8B0A79082C9C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Rettango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E475A7-24A4-4B02-A150-3A85B6CC03BC}" type="datetimeFigureOut">
              <a:rPr lang="it-IT" smtClean="0"/>
              <a:t>13/05/2019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A60E0D-23A7-49A5-BFEE-8B0A79082C9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E475A7-24A4-4B02-A150-3A85B6CC03BC}" type="datetimeFigureOut">
              <a:rPr lang="it-IT" smtClean="0"/>
              <a:t>13/05/2019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A60E0D-23A7-49A5-BFEE-8B0A79082C9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E475A7-24A4-4B02-A150-3A85B6CC03BC}" type="datetimeFigureOut">
              <a:rPr lang="it-IT" smtClean="0"/>
              <a:t>13/05/2019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A60E0D-23A7-49A5-BFEE-8B0A79082C9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E475A7-24A4-4B02-A150-3A85B6CC03BC}" type="datetimeFigureOut">
              <a:rPr lang="it-IT" smtClean="0"/>
              <a:t>13/05/2019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A60E0D-23A7-49A5-BFEE-8B0A79082C9C}" type="slidenum">
              <a:rPr lang="it-IT" smtClean="0"/>
              <a:t>‹N›</a:t>
            </a:fld>
            <a:endParaRPr lang="it-IT"/>
          </a:p>
        </p:txBody>
      </p:sp>
      <p:sp>
        <p:nvSpPr>
          <p:cNvPr id="6" name="Rettango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E475A7-24A4-4B02-A150-3A85B6CC03BC}" type="datetimeFigureOut">
              <a:rPr lang="it-IT" smtClean="0"/>
              <a:t>13/05/2019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A60E0D-23A7-49A5-BFEE-8B0A79082C9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E475A7-24A4-4B02-A150-3A85B6CC03BC}" type="datetimeFigureOut">
              <a:rPr lang="it-IT" smtClean="0"/>
              <a:t>13/05/2019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A60E0D-23A7-49A5-BFEE-8B0A79082C9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9" name="Elaborazione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Elaborazione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nello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Segnaposto tito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egnaposto tes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4" name="Segnaposto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1E475A7-24A4-4B02-A150-3A85B6CC03BC}" type="datetimeFigureOut">
              <a:rPr lang="it-IT" smtClean="0"/>
              <a:t>13/05/2019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AA60E0D-23A7-49A5-BFEE-8B0A79082C9C}" type="slidenum">
              <a:rPr lang="it-IT" smtClean="0"/>
              <a:t>‹N›</a:t>
            </a:fld>
            <a:endParaRPr lang="it-IT"/>
          </a:p>
        </p:txBody>
      </p:sp>
      <p:sp>
        <p:nvSpPr>
          <p:cNvPr id="15" name="Rettango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15616" y="2636912"/>
            <a:ext cx="7772400" cy="1470025"/>
          </a:xfrm>
        </p:spPr>
        <p:txBody>
          <a:bodyPr/>
          <a:lstStyle/>
          <a:p>
            <a:pPr algn="ctr"/>
            <a:r>
              <a:rPr lang="it-IT" b="1" dirty="0" smtClean="0">
                <a:latin typeface="Kristen ITC" pitchFamily="66" charset="0"/>
              </a:rPr>
              <a:t>UN PATOGENO “CAMALEONTICO</a:t>
            </a:r>
            <a:r>
              <a:rPr lang="it-IT" b="1" dirty="0">
                <a:latin typeface="Kristen ITC" pitchFamily="66" charset="0"/>
              </a:rPr>
              <a:t>”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051720" y="5131118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it-IT" sz="1800" dirty="0" smtClean="0">
                <a:solidFill>
                  <a:schemeClr val="tx1"/>
                </a:solidFill>
                <a:latin typeface="Arial Rounded MT Bold" pitchFamily="34" charset="0"/>
              </a:rPr>
              <a:t>Marcella </a:t>
            </a:r>
            <a:r>
              <a:rPr lang="it-IT" sz="1800" dirty="0" err="1" smtClean="0">
                <a:solidFill>
                  <a:schemeClr val="tx1"/>
                </a:solidFill>
                <a:latin typeface="Arial Rounded MT Bold" pitchFamily="34" charset="0"/>
              </a:rPr>
              <a:t>Lauletta</a:t>
            </a:r>
            <a:endParaRPr lang="it-IT" sz="1800" dirty="0" smtClean="0">
              <a:solidFill>
                <a:schemeClr val="tx1"/>
              </a:solidFill>
              <a:latin typeface="Arial Rounded MT Bold" pitchFamily="34" charset="0"/>
            </a:endParaRPr>
          </a:p>
          <a:p>
            <a:pPr algn="r"/>
            <a:r>
              <a:rPr lang="it-IT" sz="1800" dirty="0" smtClean="0">
                <a:solidFill>
                  <a:schemeClr val="tx1"/>
                </a:solidFill>
                <a:latin typeface="Arial Rounded MT Bold" pitchFamily="34" charset="0"/>
              </a:rPr>
              <a:t>Scuola di Specializzazione in Pediatria</a:t>
            </a:r>
          </a:p>
          <a:p>
            <a:pPr algn="r"/>
            <a:r>
              <a:rPr lang="it-IT" sz="1800" dirty="0" smtClean="0">
                <a:solidFill>
                  <a:schemeClr val="tx1"/>
                </a:solidFill>
                <a:latin typeface="Arial Rounded MT Bold" pitchFamily="34" charset="0"/>
              </a:rPr>
              <a:t>Università di Pisa</a:t>
            </a:r>
            <a:endParaRPr lang="it-IT" sz="1800" dirty="0">
              <a:solidFill>
                <a:schemeClr val="tx1"/>
              </a:solidFill>
              <a:latin typeface="Arial Rounded MT Bold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32656"/>
            <a:ext cx="47244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015551"/>
            <a:ext cx="606742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 descr="Risultato immagine per camaleonte cartone animat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365104"/>
            <a:ext cx="2260428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391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it-IT" sz="3200" b="1" dirty="0" smtClean="0">
                <a:latin typeface="Kristen ITC" pitchFamily="66" charset="0"/>
              </a:rPr>
              <a:t>Il caso in breve-1</a:t>
            </a:r>
            <a:endParaRPr lang="it-IT" sz="3200" b="1" dirty="0">
              <a:latin typeface="Kristen ITC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15616" y="1610174"/>
            <a:ext cx="3898776" cy="1180728"/>
          </a:xfrm>
        </p:spPr>
        <p:txBody>
          <a:bodyPr>
            <a:normAutofit lnSpcReduction="10000"/>
          </a:bodyPr>
          <a:lstStyle/>
          <a:p>
            <a:r>
              <a:rPr lang="it-IT" sz="1800" dirty="0" err="1" smtClean="0">
                <a:latin typeface="Arial Rounded MT Bold" pitchFamily="34" charset="0"/>
              </a:rPr>
              <a:t>Ingi</a:t>
            </a:r>
            <a:r>
              <a:rPr lang="it-IT" sz="1800" dirty="0" smtClean="0">
                <a:latin typeface="Arial Rounded MT Bold" pitchFamily="34" charset="0"/>
              </a:rPr>
              <a:t>, 8 anni</a:t>
            </a:r>
          </a:p>
          <a:p>
            <a:r>
              <a:rPr lang="it-IT" sz="1800" dirty="0" smtClean="0">
                <a:latin typeface="Arial Rounded MT Bold" pitchFamily="34" charset="0"/>
              </a:rPr>
              <a:t>Febbre, tosse secca e </a:t>
            </a:r>
            <a:r>
              <a:rPr lang="it-IT" sz="1800" dirty="0" err="1" smtClean="0">
                <a:latin typeface="Arial Rounded MT Bold" pitchFamily="34" charset="0"/>
              </a:rPr>
              <a:t>rash</a:t>
            </a:r>
            <a:r>
              <a:rPr lang="it-IT" sz="1800" dirty="0" smtClean="0">
                <a:latin typeface="Arial Rounded MT Bold" pitchFamily="34" charset="0"/>
              </a:rPr>
              <a:t> cutaneo maculo-papulare al tronco da circa 7 giorni</a:t>
            </a:r>
            <a:endParaRPr lang="it-IT" sz="1800" dirty="0">
              <a:latin typeface="Arial Rounded MT Bold" pitchFamily="34" charset="0"/>
            </a:endParaRPr>
          </a:p>
        </p:txBody>
      </p:sp>
      <p:pic>
        <p:nvPicPr>
          <p:cNvPr id="2050" name="Picture 2" descr="Risultato immagine per febb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7235" y="1459231"/>
            <a:ext cx="1194486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isultato immagine per tosse bambin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4001" y="1459231"/>
            <a:ext cx="1500186" cy="1105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sellaDiTesto 4"/>
          <p:cNvSpPr txBox="1"/>
          <p:nvPr/>
        </p:nvSpPr>
        <p:spPr>
          <a:xfrm>
            <a:off x="1187624" y="3033416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it-IT" dirty="0" err="1" smtClean="0">
                <a:latin typeface="Arial Rounded MT Bold" pitchFamily="34" charset="0"/>
              </a:rPr>
              <a:t>Rx</a:t>
            </a:r>
            <a:r>
              <a:rPr lang="it-IT" dirty="0" smtClean="0">
                <a:latin typeface="Arial Rounded MT Bold" pitchFamily="34" charset="0"/>
              </a:rPr>
              <a:t> torace</a:t>
            </a:r>
            <a:endParaRPr lang="it-IT" dirty="0">
              <a:latin typeface="Arial Rounded MT Bold" pitchFamily="34" charset="0"/>
            </a:endParaRPr>
          </a:p>
        </p:txBody>
      </p:sp>
      <p:pic>
        <p:nvPicPr>
          <p:cNvPr id="2054" name="Picture 6" descr="Risultato immagine per esami laboratori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531" y="3419517"/>
            <a:ext cx="1381894" cy="1305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6639294" y="3587414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Arial Rounded MT Bold" pitchFamily="34" charset="0"/>
              </a:rPr>
              <a:t>Lieve rialzo indici flogosi</a:t>
            </a:r>
            <a:endParaRPr lang="it-IT" dirty="0">
              <a:latin typeface="Arial Rounded MT Bold" pitchFamily="34" charset="0"/>
            </a:endParaRPr>
          </a:p>
        </p:txBody>
      </p:sp>
      <p:pic>
        <p:nvPicPr>
          <p:cNvPr id="2056" name="Picture 8" descr="Risultato immagine per terapia disegni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5565" y="5218973"/>
            <a:ext cx="1495931" cy="1088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sellaDiTesto 6"/>
          <p:cNvSpPr txBox="1"/>
          <p:nvPr/>
        </p:nvSpPr>
        <p:spPr>
          <a:xfrm>
            <a:off x="5683996" y="5393881"/>
            <a:ext cx="3460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>
                <a:latin typeface="Arial Rounded MT Bold" pitchFamily="34" charset="0"/>
              </a:rPr>
              <a:t>Cefuroxima</a:t>
            </a:r>
            <a:r>
              <a:rPr lang="it-IT" dirty="0" smtClean="0">
                <a:latin typeface="Arial Rounded MT Bold" pitchFamily="34" charset="0"/>
              </a:rPr>
              <a:t>&gt;&gt;</a:t>
            </a:r>
            <a:r>
              <a:rPr lang="it-IT" dirty="0" err="1" smtClean="0">
                <a:latin typeface="Arial Rounded MT Bold" pitchFamily="34" charset="0"/>
              </a:rPr>
              <a:t>claritromicina</a:t>
            </a:r>
            <a:endParaRPr lang="it-IT" dirty="0">
              <a:latin typeface="Arial Rounded MT Bold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587414"/>
            <a:ext cx="3218497" cy="307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77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3456" y="134553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 smtClean="0">
                <a:latin typeface="Kristen ITC" pitchFamily="66" charset="0"/>
              </a:rPr>
              <a:t>Il caso in breve-2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11" y="1911703"/>
            <a:ext cx="8976494" cy="2885450"/>
          </a:xfrm>
        </p:spPr>
        <p:txBody>
          <a:bodyPr>
            <a:normAutofit/>
          </a:bodyPr>
          <a:lstStyle/>
          <a:p>
            <a:r>
              <a:rPr lang="it-IT" sz="1800" dirty="0" smtClean="0">
                <a:latin typeface="Arial Rounded MT Bold" pitchFamily="34" charset="0"/>
              </a:rPr>
              <a:t>                                Cefalea intensa + stato soporoso</a:t>
            </a:r>
          </a:p>
          <a:p>
            <a:endParaRPr lang="it-IT" sz="1800" dirty="0">
              <a:latin typeface="Arial Rounded MT Bold" pitchFamily="34" charset="0"/>
            </a:endParaRPr>
          </a:p>
          <a:p>
            <a:endParaRPr lang="it-IT" sz="1800" dirty="0">
              <a:latin typeface="Arial Rounded MT Bold" pitchFamily="34" charset="0"/>
            </a:endParaRPr>
          </a:p>
        </p:txBody>
      </p:sp>
      <p:sp>
        <p:nvSpPr>
          <p:cNvPr id="4" name="AutoShape 2" descr="Risultato immagine per allarme"/>
          <p:cNvSpPr>
            <a:spLocks noChangeAspect="1" noChangeArrowheads="1"/>
          </p:cNvSpPr>
          <p:nvPr/>
        </p:nvSpPr>
        <p:spPr bwMode="auto">
          <a:xfrm>
            <a:off x="63500" y="-136525"/>
            <a:ext cx="2019300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5" name="AutoShape 4" descr="Risultato immagine per allarme"/>
          <p:cNvSpPr>
            <a:spLocks noChangeAspect="1" noChangeArrowheads="1"/>
          </p:cNvSpPr>
          <p:nvPr/>
        </p:nvSpPr>
        <p:spPr bwMode="auto">
          <a:xfrm>
            <a:off x="215900" y="15875"/>
            <a:ext cx="2019300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383" y="1556493"/>
            <a:ext cx="1515244" cy="1515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ttangolo 5"/>
          <p:cNvSpPr/>
          <p:nvPr/>
        </p:nvSpPr>
        <p:spPr>
          <a:xfrm>
            <a:off x="762108" y="289056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2400" b="1" dirty="0" smtClean="0">
                <a:latin typeface="Arial Rounded MT Bold" pitchFamily="34" charset="0"/>
              </a:rPr>
              <a:t>EEG:</a:t>
            </a:r>
            <a:r>
              <a:rPr lang="it-IT" b="1" dirty="0" smtClean="0">
                <a:latin typeface="Bernard MT Condensed" pitchFamily="18" charset="0"/>
              </a:rPr>
              <a:t>   </a:t>
            </a:r>
            <a:r>
              <a:rPr lang="it-IT" dirty="0" smtClean="0">
                <a:latin typeface="Arial Rounded MT Bold" pitchFamily="34" charset="0"/>
              </a:rPr>
              <a:t>“</a:t>
            </a:r>
            <a:r>
              <a:rPr lang="it-IT" dirty="0">
                <a:latin typeface="Arial Rounded MT Bold" pitchFamily="34" charset="0"/>
              </a:rPr>
              <a:t>anomalie elettriche irritative diffuse in tracciato diffusamente rallentato”, compatibili con encefalite</a:t>
            </a:r>
          </a:p>
        </p:txBody>
      </p:sp>
      <p:sp>
        <p:nvSpPr>
          <p:cNvPr id="7" name="Freccia a destra 6"/>
          <p:cNvSpPr/>
          <p:nvPr/>
        </p:nvSpPr>
        <p:spPr>
          <a:xfrm>
            <a:off x="5421172" y="3273464"/>
            <a:ext cx="720080" cy="1994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6516216" y="4323373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>
                <a:latin typeface="Arial Rounded MT Bold" pitchFamily="34" charset="0"/>
              </a:rPr>
              <a:t>Acyclovir</a:t>
            </a:r>
            <a:r>
              <a:rPr lang="it-IT" dirty="0" smtClean="0">
                <a:latin typeface="Arial Rounded MT Bold" pitchFamily="34" charset="0"/>
              </a:rPr>
              <a:t> e steroide</a:t>
            </a:r>
            <a:endParaRPr lang="it-IT" dirty="0">
              <a:latin typeface="Arial Rounded MT Bold" pitchFamily="34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1176481" y="5525671"/>
            <a:ext cx="7871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>
                <a:latin typeface="Arial Rounded MT Bold" pitchFamily="34" charset="0"/>
              </a:rPr>
              <a:t>ma</a:t>
            </a:r>
            <a:endParaRPr lang="it-IT" sz="2400" dirty="0">
              <a:latin typeface="Arial Rounded MT Bold" pitchFamily="34" charset="0"/>
            </a:endParaRPr>
          </a:p>
        </p:txBody>
      </p:sp>
      <p:pic>
        <p:nvPicPr>
          <p:cNvPr id="11" name="Picture 6" descr="Risultato immagine per esami laboratori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4017" y="4873110"/>
            <a:ext cx="1381894" cy="1305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asellaDiTesto 9"/>
          <p:cNvSpPr txBox="1"/>
          <p:nvPr/>
        </p:nvSpPr>
        <p:spPr>
          <a:xfrm>
            <a:off x="3873000" y="5248672"/>
            <a:ext cx="4536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latin typeface="Arial Rounded MT Bold" pitchFamily="34" charset="0"/>
              </a:rPr>
              <a:t>Sierologia per </a:t>
            </a:r>
            <a:r>
              <a:rPr lang="it-IT" sz="20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Mycoplasma</a:t>
            </a:r>
            <a:r>
              <a:rPr lang="it-IT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 </a:t>
            </a:r>
            <a:r>
              <a:rPr lang="it-IT" sz="20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pneumoniae</a:t>
            </a:r>
            <a:r>
              <a:rPr lang="it-IT" sz="2000" dirty="0" smtClean="0">
                <a:latin typeface="Arial Rounded MT Bold" pitchFamily="34" charset="0"/>
              </a:rPr>
              <a:t> positiva per infezione in atto</a:t>
            </a:r>
            <a:endParaRPr lang="it-IT" sz="2000" dirty="0">
              <a:latin typeface="Arial Rounded MT Bold" pitchFamily="34" charset="0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6300192" y="3142453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Arial Rounded MT Bold" pitchFamily="34" charset="0"/>
              </a:rPr>
              <a:t>Encefalite virale?</a:t>
            </a:r>
            <a:endParaRPr lang="it-IT" dirty="0">
              <a:latin typeface="Arial Rounded MT Bold" pitchFamily="34" charset="0"/>
            </a:endParaRPr>
          </a:p>
        </p:txBody>
      </p:sp>
      <p:sp>
        <p:nvSpPr>
          <p:cNvPr id="16" name="Freccia in giù 15"/>
          <p:cNvSpPr/>
          <p:nvPr/>
        </p:nvSpPr>
        <p:spPr>
          <a:xfrm>
            <a:off x="7092280" y="3645024"/>
            <a:ext cx="252028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1039771" y="1288988"/>
            <a:ext cx="4741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Arial Rounded MT Bold" pitchFamily="34" charset="0"/>
              </a:rPr>
              <a:t>Dopo qualche giorno di ricovero…</a:t>
            </a:r>
            <a:endParaRPr lang="it-IT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85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065232" y="4581128"/>
            <a:ext cx="7573848" cy="1831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</a:pPr>
            <a:r>
              <a:rPr lang="it-IT" sz="2400" b="1" dirty="0" smtClean="0">
                <a:solidFill>
                  <a:srgbClr val="002060"/>
                </a:solidFill>
                <a:latin typeface="Kristen ITC" pitchFamily="66" charset="0"/>
              </a:rPr>
              <a:t>DIAGNOSI DI DIMISSIONE</a:t>
            </a:r>
          </a:p>
          <a:p>
            <a:pPr algn="ctr">
              <a:lnSpc>
                <a:spcPct val="150000"/>
              </a:lnSpc>
              <a:spcBef>
                <a:spcPts val="600"/>
              </a:spcBef>
            </a:pPr>
            <a:r>
              <a:rPr lang="it-IT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“broncopolmonite basale destra con versamento pleurico ed encefalite da M. </a:t>
            </a:r>
            <a:r>
              <a:rPr lang="it-IT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pneumoniae</a:t>
            </a:r>
            <a:r>
              <a:rPr lang="it-IT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”</a:t>
            </a:r>
            <a:endParaRPr lang="it-IT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risten ITC" pitchFamily="66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109780" y="2276872"/>
            <a:ext cx="3325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Arial Rounded MT Bold" pitchFamily="34" charset="0"/>
              </a:rPr>
              <a:t>Progressivo miglioramento clinico e radiologico  </a:t>
            </a:r>
            <a:endParaRPr lang="it-IT" dirty="0">
              <a:latin typeface="Arial Rounded MT Bold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109780" y="1444134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Arial Rounded MT Bold" pitchFamily="34" charset="0"/>
              </a:rPr>
              <a:t>RM  encefalo negativa</a:t>
            </a:r>
            <a:endParaRPr lang="it-IT" dirty="0">
              <a:latin typeface="Arial Rounded MT Bold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1331640" y="332656"/>
            <a:ext cx="35205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3200" b="1" dirty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itchFamily="66" charset="0"/>
                <a:ea typeface="+mj-ea"/>
                <a:cs typeface="+mj-cs"/>
              </a:rPr>
              <a:t>Il caso in </a:t>
            </a:r>
            <a:r>
              <a:rPr lang="it-IT" sz="3200" b="1" dirty="0" smtClean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itchFamily="66" charset="0"/>
                <a:ea typeface="+mj-ea"/>
                <a:cs typeface="+mj-cs"/>
              </a:rPr>
              <a:t>breve-3</a:t>
            </a:r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2156" y="1268760"/>
            <a:ext cx="3024336" cy="2878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508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Risultato immagine per camaleonte cartone anima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5927" y="2841903"/>
            <a:ext cx="1828380" cy="1747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2" descr="Risultato immagine per punto interrogativo"/>
          <p:cNvSpPr>
            <a:spLocks noChangeAspect="1" noChangeArrowheads="1"/>
          </p:cNvSpPr>
          <p:nvPr/>
        </p:nvSpPr>
        <p:spPr bwMode="auto">
          <a:xfrm>
            <a:off x="63500" y="-136525"/>
            <a:ext cx="2047875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1833" y="3234687"/>
            <a:ext cx="999885" cy="999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asellaDiTesto 3"/>
          <p:cNvSpPr txBox="1"/>
          <p:nvPr/>
        </p:nvSpPr>
        <p:spPr>
          <a:xfrm>
            <a:off x="395536" y="620688"/>
            <a:ext cx="31683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>
                <a:latin typeface="Arial Rounded MT Bold" pitchFamily="34" charset="0"/>
              </a:rPr>
              <a:t>Infezioni asintomatiche</a:t>
            </a:r>
            <a:endParaRPr lang="it-IT" sz="2400" dirty="0">
              <a:latin typeface="Arial Rounded MT Bold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3101930" y="1128519"/>
            <a:ext cx="24658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>
                <a:latin typeface="Arial Rounded MT Bold" pitchFamily="34" charset="0"/>
              </a:rPr>
              <a:t>Infezioni delle alte e/o basse vie aeree</a:t>
            </a:r>
            <a:endParaRPr lang="it-IT" sz="2400" dirty="0">
              <a:latin typeface="Arial Rounded MT Bold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6084168" y="805354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>
                <a:latin typeface="Arial Rounded MT Bold" pitchFamily="34" charset="0"/>
              </a:rPr>
              <a:t>Manifestazioni cutanee</a:t>
            </a:r>
            <a:endParaRPr lang="it-IT" sz="2400" dirty="0">
              <a:latin typeface="Arial Rounded MT Bold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6300192" y="2564904"/>
            <a:ext cx="2520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>
                <a:latin typeface="Arial Rounded MT Bold" pitchFamily="34" charset="0"/>
              </a:rPr>
              <a:t>Manifestazioni a carico del SNC o SNP</a:t>
            </a:r>
            <a:endParaRPr lang="it-IT" sz="2400" dirty="0">
              <a:latin typeface="Arial Rounded MT Bold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611560" y="2841903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Arial Rounded MT Bold" pitchFamily="34" charset="0"/>
              </a:rPr>
              <a:t>Nefriti interstiziali</a:t>
            </a:r>
            <a:endParaRPr lang="it-IT" dirty="0">
              <a:latin typeface="Arial Rounded MT Bold" pitchFamily="34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719572" y="423457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Arial Rounded MT Bold" pitchFamily="34" charset="0"/>
              </a:rPr>
              <a:t>E</a:t>
            </a:r>
            <a:r>
              <a:rPr lang="it-IT" dirty="0" smtClean="0">
                <a:latin typeface="Arial Rounded MT Bold" pitchFamily="34" charset="0"/>
              </a:rPr>
              <a:t>patiti</a:t>
            </a:r>
            <a:endParaRPr lang="it-IT" dirty="0">
              <a:latin typeface="Arial Rounded MT Bold" pitchFamily="34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1803640" y="5269850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Arial Rounded MT Bold" pitchFamily="34" charset="0"/>
              </a:rPr>
              <a:t>E</a:t>
            </a:r>
            <a:r>
              <a:rPr lang="it-IT" dirty="0" smtClean="0">
                <a:latin typeface="Arial Rounded MT Bold" pitchFamily="34" charset="0"/>
              </a:rPr>
              <a:t>ndocarditi, miocarditi, pericarditi</a:t>
            </a:r>
            <a:endParaRPr lang="it-IT" dirty="0">
              <a:latin typeface="Arial Rounded MT Bold" pitchFamily="34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6084168" y="4594382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Arial Rounded MT Bold" pitchFamily="34" charset="0"/>
              </a:rPr>
              <a:t>Emolisi </a:t>
            </a:r>
            <a:r>
              <a:rPr lang="it-IT" dirty="0" err="1" smtClean="0">
                <a:latin typeface="Arial Rounded MT Bold" pitchFamily="34" charset="0"/>
              </a:rPr>
              <a:t>immunomediata</a:t>
            </a:r>
            <a:endParaRPr lang="it-IT" dirty="0">
              <a:latin typeface="Arial Rounded MT Bold" pitchFamily="34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5241775" y="5621823"/>
            <a:ext cx="1710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Arial Rounded MT Bold" pitchFamily="34" charset="0"/>
              </a:rPr>
              <a:t>Artriti</a:t>
            </a:r>
            <a:endParaRPr lang="it-IT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05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71600" y="0"/>
            <a:ext cx="7498080" cy="1143000"/>
          </a:xfrm>
        </p:spPr>
        <p:txBody>
          <a:bodyPr>
            <a:normAutofit/>
          </a:bodyPr>
          <a:lstStyle/>
          <a:p>
            <a:pPr algn="l"/>
            <a:r>
              <a:rPr lang="it-IT" sz="2800" b="1" dirty="0" smtClean="0">
                <a:latin typeface="Kristen ITC" pitchFamily="66" charset="0"/>
              </a:rPr>
              <a:t>Cosa imparare da questo caso-1</a:t>
            </a:r>
            <a:endParaRPr lang="it-IT" sz="2800" b="1" dirty="0">
              <a:latin typeface="Kristen ITC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45012" y="1052736"/>
            <a:ext cx="8229600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Manifestazioni cutanee</a:t>
            </a:r>
          </a:p>
          <a:p>
            <a:endParaRPr lang="it-IT" sz="2400" dirty="0">
              <a:latin typeface="Arial Rounded MT Bold" pitchFamily="34" charset="0"/>
            </a:endParaRPr>
          </a:p>
          <a:p>
            <a:r>
              <a:rPr lang="it-IT" sz="1800" dirty="0" smtClean="0">
                <a:latin typeface="Arial Rounded MT Bold" pitchFamily="34" charset="0"/>
              </a:rPr>
              <a:t>Quanto spesso? </a:t>
            </a:r>
          </a:p>
          <a:p>
            <a:pPr marL="0" indent="0">
              <a:buNone/>
            </a:pPr>
            <a:endParaRPr lang="it-IT" sz="2000" dirty="0" smtClean="0">
              <a:latin typeface="Arial Rounded MT Bold" pitchFamily="34" charset="0"/>
            </a:endParaRPr>
          </a:p>
          <a:p>
            <a:pPr marL="0" indent="0">
              <a:buNone/>
            </a:pPr>
            <a:endParaRPr lang="it-IT" sz="2000" dirty="0" smtClean="0">
              <a:latin typeface="Arial Rounded MT Bold" pitchFamily="34" charset="0"/>
            </a:endParaRPr>
          </a:p>
          <a:p>
            <a:r>
              <a:rPr lang="it-IT" sz="2000" dirty="0" smtClean="0">
                <a:latin typeface="Arial Rounded MT Bold" pitchFamily="34" charset="0"/>
              </a:rPr>
              <a:t>Quali?  </a:t>
            </a:r>
            <a:endParaRPr lang="it-IT" sz="2000" dirty="0">
              <a:latin typeface="Arial Rounded MT Bold" pitchFamily="34" charset="0"/>
            </a:endParaRPr>
          </a:p>
          <a:p>
            <a:pPr marL="0" indent="0">
              <a:buNone/>
            </a:pPr>
            <a:endParaRPr lang="it-IT" sz="2000" dirty="0" smtClean="0">
              <a:latin typeface="Arial Rounded MT Bold" pitchFamily="34" charset="0"/>
            </a:endParaRPr>
          </a:p>
          <a:p>
            <a:pPr marL="0" indent="0">
              <a:buNone/>
            </a:pPr>
            <a:endParaRPr lang="it-IT" sz="2000" dirty="0">
              <a:latin typeface="Arial Rounded MT Bold" pitchFamily="34" charset="0"/>
            </a:endParaRPr>
          </a:p>
          <a:p>
            <a:r>
              <a:rPr lang="it-IT" sz="2000" dirty="0" err="1" smtClean="0">
                <a:latin typeface="Arial Rounded MT Bold" pitchFamily="34" charset="0"/>
              </a:rPr>
              <a:t>Perche</a:t>
            </a:r>
            <a:r>
              <a:rPr lang="it-IT" sz="2000" dirty="0" smtClean="0">
                <a:latin typeface="Arial Rounded MT Bold" pitchFamily="34" charset="0"/>
              </a:rPr>
              <a:t>? </a:t>
            </a:r>
          </a:p>
          <a:p>
            <a:pPr marL="0" indent="0">
              <a:buNone/>
            </a:pPr>
            <a:endParaRPr lang="it-IT" sz="2000" dirty="0">
              <a:latin typeface="Arial Rounded MT Bold" pitchFamily="34" charset="0"/>
            </a:endParaRPr>
          </a:p>
          <a:p>
            <a:pPr marL="0" indent="0">
              <a:buNone/>
            </a:pPr>
            <a:endParaRPr lang="it-IT" sz="2000" dirty="0" smtClean="0">
              <a:latin typeface="Arial Rounded MT Bold" pitchFamily="34" charset="0"/>
            </a:endParaRPr>
          </a:p>
          <a:p>
            <a:pPr marL="0" indent="0">
              <a:buNone/>
            </a:pPr>
            <a:endParaRPr lang="it-IT" sz="24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  <a:p>
            <a:pPr marL="0" indent="0">
              <a:buNone/>
            </a:pPr>
            <a:r>
              <a:rPr lang="it-IT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NB</a:t>
            </a:r>
            <a:r>
              <a:rPr lang="it-IT" sz="2400" dirty="0" smtClean="0">
                <a:latin typeface="Arial Rounded MT Bold" pitchFamily="34" charset="0"/>
              </a:rPr>
              <a:t>: Spesso i </a:t>
            </a:r>
            <a:r>
              <a:rPr lang="it-IT" sz="2400" dirty="0" err="1" smtClean="0">
                <a:latin typeface="Arial Rounded MT Bold" pitchFamily="34" charset="0"/>
              </a:rPr>
              <a:t>rash</a:t>
            </a:r>
            <a:r>
              <a:rPr lang="it-IT" sz="2400" dirty="0" smtClean="0">
                <a:latin typeface="Arial Rounded MT Bold" pitchFamily="34" charset="0"/>
              </a:rPr>
              <a:t> cutanei in corso di terapia antibiotica sono attribuiti a reazioni allergiche e non si prende in considerazione l’ipotesi infettiva, soprattutto da M. </a:t>
            </a:r>
            <a:r>
              <a:rPr lang="it-IT" sz="2400" dirty="0" err="1" smtClean="0">
                <a:latin typeface="Arial Rounded MT Bold" pitchFamily="34" charset="0"/>
              </a:rPr>
              <a:t>pneumoniae</a:t>
            </a:r>
            <a:r>
              <a:rPr lang="it-IT" sz="2400" dirty="0" smtClean="0">
                <a:latin typeface="Arial Rounded MT Bold" pitchFamily="34" charset="0"/>
              </a:rPr>
              <a:t>!</a:t>
            </a:r>
            <a:endParaRPr lang="it-IT" sz="2400" dirty="0">
              <a:latin typeface="Arial Rounded MT Bold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3466906" y="1615942"/>
            <a:ext cx="5184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Arial Rounded MT Bold" pitchFamily="34" charset="0"/>
              </a:rPr>
              <a:t>Coinvolgimento più frequente dopo quello respiratorio</a:t>
            </a:r>
            <a:endParaRPr lang="it-IT" dirty="0">
              <a:latin typeface="Arial Rounded MT Bold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888285" y="2780928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Arial Rounded MT Bold" pitchFamily="34" charset="0"/>
              </a:rPr>
              <a:t>Orticaria, eritema nodoso, sindrome di Steven-Johnson, </a:t>
            </a:r>
            <a:r>
              <a:rPr lang="it-IT" dirty="0" err="1" smtClean="0">
                <a:latin typeface="Arial Rounded MT Bold" pitchFamily="34" charset="0"/>
              </a:rPr>
              <a:t>rash</a:t>
            </a:r>
            <a:r>
              <a:rPr lang="it-IT" dirty="0" smtClean="0">
                <a:latin typeface="Arial Rounded MT Bold" pitchFamily="34" charset="0"/>
              </a:rPr>
              <a:t> che ricorda le reazioni da farmaci</a:t>
            </a:r>
            <a:endParaRPr lang="it-IT" dirty="0">
              <a:latin typeface="Arial Rounded MT Bold" pitchFamily="34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2530802" y="3789040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Arial Rounded MT Bold" pitchFamily="34" charset="0"/>
              </a:rPr>
              <a:t>Cross-reattività tra antigeni del batterio (P1 </a:t>
            </a:r>
            <a:r>
              <a:rPr lang="it-IT" dirty="0" err="1" smtClean="0">
                <a:latin typeface="Arial Rounded MT Bold" pitchFamily="34" charset="0"/>
              </a:rPr>
              <a:t>adesina</a:t>
            </a:r>
            <a:r>
              <a:rPr lang="it-IT" dirty="0" smtClean="0">
                <a:latin typeface="Arial Rounded MT Bold" pitchFamily="34" charset="0"/>
              </a:rPr>
              <a:t>) e cheratina umana</a:t>
            </a:r>
            <a:endParaRPr lang="it-IT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27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19908" y="0"/>
            <a:ext cx="8229600" cy="1143000"/>
          </a:xfrm>
        </p:spPr>
        <p:txBody>
          <a:bodyPr/>
          <a:lstStyle/>
          <a:p>
            <a:r>
              <a:rPr lang="it-IT" sz="2800" b="1" dirty="0">
                <a:solidFill>
                  <a:srgbClr val="4F271C">
                    <a:satMod val="130000"/>
                  </a:srgbClr>
                </a:solidFill>
                <a:latin typeface="Kristen ITC" pitchFamily="66" charset="0"/>
              </a:rPr>
              <a:t>Cosa imparare da questo </a:t>
            </a:r>
            <a:r>
              <a:rPr lang="it-IT" sz="2800" b="1" dirty="0" smtClean="0">
                <a:solidFill>
                  <a:srgbClr val="4F271C">
                    <a:satMod val="130000"/>
                  </a:srgbClr>
                </a:solidFill>
                <a:latin typeface="Kristen ITC" pitchFamily="66" charset="0"/>
              </a:rPr>
              <a:t>caso-2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560" y="1083292"/>
            <a:ext cx="8229600" cy="4254516"/>
          </a:xfrm>
        </p:spPr>
        <p:txBody>
          <a:bodyPr>
            <a:normAutofit/>
          </a:bodyPr>
          <a:lstStyle/>
          <a:p>
            <a:r>
              <a:rPr lang="it-IT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Manifestazioni neurologiche</a:t>
            </a:r>
          </a:p>
          <a:p>
            <a:pPr marL="0" indent="0">
              <a:buNone/>
            </a:pPr>
            <a:endParaRPr lang="it-IT" sz="1800" dirty="0" smtClean="0">
              <a:latin typeface="Arial Rounded MT Bold" pitchFamily="34" charset="0"/>
            </a:endParaRPr>
          </a:p>
          <a:p>
            <a:pPr marL="0" indent="0">
              <a:buNone/>
            </a:pPr>
            <a:r>
              <a:rPr lang="it-IT" sz="1800" dirty="0" smtClean="0">
                <a:latin typeface="Arial Rounded MT Bold" pitchFamily="34" charset="0"/>
              </a:rPr>
              <a:t>       Il quadro più frequente è l’</a:t>
            </a:r>
            <a:r>
              <a:rPr lang="it-IT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encefalite</a:t>
            </a:r>
            <a:endParaRPr lang="it-IT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019908" y="2582631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Arial Rounded MT Bold" pitchFamily="34" charset="0"/>
              </a:rPr>
              <a:t>Forme ad esordio precoce </a:t>
            </a:r>
            <a:endParaRPr lang="it-IT" dirty="0">
              <a:latin typeface="Arial Rounded MT Bold" pitchFamily="34" charset="0"/>
            </a:endParaRPr>
          </a:p>
        </p:txBody>
      </p:sp>
      <p:sp>
        <p:nvSpPr>
          <p:cNvPr id="5" name="Freccia in giù 4"/>
          <p:cNvSpPr/>
          <p:nvPr/>
        </p:nvSpPr>
        <p:spPr>
          <a:xfrm>
            <a:off x="1961634" y="3473172"/>
            <a:ext cx="50405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1097538" y="4275979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Arial Rounded MT Bold" pitchFamily="34" charset="0"/>
              </a:rPr>
              <a:t>Penetrazione diretta del batterio nel SNC</a:t>
            </a:r>
            <a:endParaRPr lang="it-IT" dirty="0">
              <a:latin typeface="Arial Rounded MT Bold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4860032" y="2582630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Arial Rounded MT Bold" pitchFamily="34" charset="0"/>
              </a:rPr>
              <a:t>Forme ad esordio più tardivo</a:t>
            </a:r>
            <a:endParaRPr lang="it-IT" dirty="0">
              <a:latin typeface="Arial Rounded MT Bold" pitchFamily="34" charset="0"/>
            </a:endParaRPr>
          </a:p>
        </p:txBody>
      </p:sp>
      <p:sp>
        <p:nvSpPr>
          <p:cNvPr id="9" name="Freccia in giù 8"/>
          <p:cNvSpPr/>
          <p:nvPr/>
        </p:nvSpPr>
        <p:spPr>
          <a:xfrm>
            <a:off x="5856490" y="3471499"/>
            <a:ext cx="64807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/>
          <p:cNvSpPr txBox="1"/>
          <p:nvPr/>
        </p:nvSpPr>
        <p:spPr>
          <a:xfrm>
            <a:off x="4920386" y="4137479"/>
            <a:ext cx="31683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Arial Rounded MT Bold" pitchFamily="34" charset="0"/>
              </a:rPr>
              <a:t>Latenza 7-14 giorni</a:t>
            </a:r>
          </a:p>
          <a:p>
            <a:r>
              <a:rPr lang="it-IT" dirty="0" smtClean="0">
                <a:latin typeface="Arial Rounded MT Bold" pitchFamily="34" charset="0"/>
              </a:rPr>
              <a:t>Mimetismo molecolare</a:t>
            </a:r>
          </a:p>
          <a:p>
            <a:r>
              <a:rPr lang="it-IT" dirty="0" smtClean="0">
                <a:latin typeface="Arial Rounded MT Bold" pitchFamily="34" charset="0"/>
              </a:rPr>
              <a:t>Eccezionale il riscontro del DNA nel liquor</a:t>
            </a:r>
            <a:endParaRPr lang="it-IT" dirty="0">
              <a:latin typeface="Arial Rounded MT Bold" pitchFamily="34" charset="0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323529" y="5733256"/>
            <a:ext cx="8208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NB</a:t>
            </a:r>
            <a:r>
              <a:rPr lang="it-IT" sz="2000" dirty="0" smtClean="0">
                <a:latin typeface="Arial Rounded MT Bold" pitchFamily="34" charset="0"/>
              </a:rPr>
              <a:t>: Nel nostro caso l’esordio della sintomatologia neurologica si è verificato circa 10 giorni dopo l’insorgenza del quadro respiratorio, suggerendo, quindi, una patogenesi </a:t>
            </a:r>
            <a:r>
              <a:rPr lang="it-IT" sz="2000" dirty="0" err="1" smtClean="0">
                <a:latin typeface="Arial Rounded MT Bold" pitchFamily="34" charset="0"/>
              </a:rPr>
              <a:t>immunomediata</a:t>
            </a:r>
            <a:endParaRPr lang="it-IT" sz="2000" dirty="0">
              <a:latin typeface="Arial Rounded MT Bold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652120" y="1412776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5-10% encefaliti pediatriche: </a:t>
            </a:r>
            <a:r>
              <a:rPr lang="it-IT" sz="16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Mycoplasma</a:t>
            </a:r>
            <a:r>
              <a:rPr lang="it-IT" sz="16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 </a:t>
            </a:r>
            <a:r>
              <a:rPr lang="it-IT" sz="16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Pneumoniae</a:t>
            </a:r>
            <a:endParaRPr lang="it-IT" sz="16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27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8229600" cy="1143000"/>
          </a:xfrm>
        </p:spPr>
        <p:txBody>
          <a:bodyPr/>
          <a:lstStyle/>
          <a:p>
            <a:pPr algn="l"/>
            <a:r>
              <a:rPr lang="it-IT" b="1" dirty="0" smtClean="0">
                <a:latin typeface="Kristen ITC" pitchFamily="66" charset="0"/>
              </a:rPr>
              <a:t>Cosa ricordare</a:t>
            </a:r>
            <a:endParaRPr lang="it-IT" b="1" dirty="0">
              <a:latin typeface="Kristen ITC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it-IT" sz="2000" dirty="0" smtClean="0">
                <a:latin typeface="Eras Bold ITC" pitchFamily="34" charset="0"/>
              </a:rPr>
              <a:t>Di fronte a </a:t>
            </a:r>
            <a:r>
              <a:rPr lang="it-IT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segni e sintomi neurologici </a:t>
            </a:r>
            <a:r>
              <a:rPr lang="it-IT" sz="2000" dirty="0" smtClean="0">
                <a:latin typeface="Eras Bold ITC" pitchFamily="34" charset="0"/>
              </a:rPr>
              <a:t>in bambini con </a:t>
            </a:r>
            <a:r>
              <a:rPr lang="it-IT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patologia infettiva respiratoria </a:t>
            </a:r>
            <a:r>
              <a:rPr lang="it-IT" sz="2000" dirty="0" smtClean="0">
                <a:latin typeface="Eras Bold ITC" pitchFamily="34" charset="0"/>
              </a:rPr>
              <a:t>in atto, è necessario sospettare l’eziologia da M. </a:t>
            </a:r>
            <a:r>
              <a:rPr lang="it-IT" sz="2000" dirty="0" err="1" smtClean="0">
                <a:latin typeface="Eras Bold ITC" pitchFamily="34" charset="0"/>
              </a:rPr>
              <a:t>pneumoniae</a:t>
            </a:r>
            <a:r>
              <a:rPr lang="it-IT" sz="2000" dirty="0" smtClean="0">
                <a:latin typeface="Eras Bold ITC" pitchFamily="34" charset="0"/>
              </a:rPr>
              <a:t>, data la frequenza e la possibile gravità dell’interessamento cerebrale e la possibilità che residuino </a:t>
            </a:r>
            <a:r>
              <a:rPr lang="it-IT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sequele permanenti a distanza</a:t>
            </a:r>
            <a:endParaRPr lang="it-IT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Bold IT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274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11560" y="278092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it-IT" sz="6000" dirty="0" smtClean="0">
                <a:latin typeface="Cooper Black" pitchFamily="18" charset="0"/>
              </a:rPr>
              <a:t>Grazie per l’attenzione</a:t>
            </a:r>
            <a:endParaRPr lang="it-IT" sz="6000" dirty="0">
              <a:latin typeface="Cooper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16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zio">
  <a:themeElements>
    <a:clrScheme name="Solstiz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z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z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1867</TotalTime>
  <Words>354</Words>
  <Application>Microsoft Office PowerPoint</Application>
  <PresentationFormat>Presentazione su schermo (4:3)</PresentationFormat>
  <Paragraphs>64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Solstizio</vt:lpstr>
      <vt:lpstr>UN PATOGENO “CAMALEONTICO”</vt:lpstr>
      <vt:lpstr>Il caso in breve-1</vt:lpstr>
      <vt:lpstr>Il caso in breve-2</vt:lpstr>
      <vt:lpstr>Presentazione standard di PowerPoint</vt:lpstr>
      <vt:lpstr>Presentazione standard di PowerPoint</vt:lpstr>
      <vt:lpstr>Cosa imparare da questo caso-1</vt:lpstr>
      <vt:lpstr>Cosa imparare da questo caso-2</vt:lpstr>
      <vt:lpstr>Cosa ricordare</vt:lpstr>
      <vt:lpstr>Grazie per l’attenzione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 PATOGENO “CAMALEONTICO”</dc:title>
  <dc:creator>Pietro Lauletta</dc:creator>
  <cp:lastModifiedBy>Pietro Lauletta</cp:lastModifiedBy>
  <cp:revision>27</cp:revision>
  <dcterms:created xsi:type="dcterms:W3CDTF">2019-05-08T15:56:17Z</dcterms:created>
  <dcterms:modified xsi:type="dcterms:W3CDTF">2019-05-13T13:43:28Z</dcterms:modified>
</cp:coreProperties>
</file>