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5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E89B3-79A0-48B6-8561-056572DE79BA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C8380518-D179-431C-9658-AB3128CF797D}">
      <dgm:prSet phldrT="[Testo]" custT="1"/>
      <dgm:spPr/>
      <dgm:t>
        <a:bodyPr/>
        <a:lstStyle/>
        <a:p>
          <a:r>
            <a:rPr lang="it-IT" sz="2200" dirty="0" err="1" smtClean="0"/>
            <a:t>Amastigoti</a:t>
          </a:r>
          <a:endParaRPr lang="it-IT" sz="2200" dirty="0"/>
        </a:p>
      </dgm:t>
    </dgm:pt>
    <dgm:pt modelId="{C445C0C2-7876-4A4C-9C2E-59AEA6DBD378}" type="parTrans" cxnId="{E1B17990-69E7-43EC-A93A-DCDAFF25F7B0}">
      <dgm:prSet/>
      <dgm:spPr/>
      <dgm:t>
        <a:bodyPr/>
        <a:lstStyle/>
        <a:p>
          <a:endParaRPr lang="it-IT" sz="1800"/>
        </a:p>
      </dgm:t>
    </dgm:pt>
    <dgm:pt modelId="{C438FE3D-50C6-483A-A388-9421843C1B32}" type="sibTrans" cxnId="{E1B17990-69E7-43EC-A93A-DCDAFF25F7B0}">
      <dgm:prSet/>
      <dgm:spPr/>
      <dgm:t>
        <a:bodyPr/>
        <a:lstStyle/>
        <a:p>
          <a:endParaRPr lang="it-IT" sz="1800"/>
        </a:p>
      </dgm:t>
    </dgm:pt>
    <dgm:pt modelId="{46F89D87-9EC2-4A1C-B80A-D9D0374A8DD5}">
      <dgm:prSet phldrT="[Testo]" custT="1"/>
      <dgm:spPr/>
      <dgm:t>
        <a:bodyPr/>
        <a:lstStyle/>
        <a:p>
          <a:r>
            <a:rPr lang="it-IT" sz="2400" b="1" dirty="0" smtClean="0">
              <a:solidFill>
                <a:srgbClr val="FF0000"/>
              </a:solidFill>
            </a:rPr>
            <a:t>LEISHMANIOSI VISCERALE</a:t>
          </a:r>
          <a:endParaRPr lang="it-IT" sz="2400" b="1" dirty="0">
            <a:solidFill>
              <a:srgbClr val="FF0000"/>
            </a:solidFill>
          </a:endParaRPr>
        </a:p>
      </dgm:t>
    </dgm:pt>
    <dgm:pt modelId="{5C52B47B-E4D0-4BAA-B7C0-0807230823D7}" type="parTrans" cxnId="{A773A205-C4F7-4DD2-A236-A8DD2231DBCB}">
      <dgm:prSet/>
      <dgm:spPr/>
      <dgm:t>
        <a:bodyPr/>
        <a:lstStyle/>
        <a:p>
          <a:endParaRPr lang="it-IT" sz="1800"/>
        </a:p>
      </dgm:t>
    </dgm:pt>
    <dgm:pt modelId="{3F8F565B-54ED-4540-840B-F63620562A44}" type="sibTrans" cxnId="{A773A205-C4F7-4DD2-A236-A8DD2231DBCB}">
      <dgm:prSet/>
      <dgm:spPr/>
      <dgm:t>
        <a:bodyPr/>
        <a:lstStyle/>
        <a:p>
          <a:endParaRPr lang="it-IT" sz="1800"/>
        </a:p>
      </dgm:t>
    </dgm:pt>
    <dgm:pt modelId="{D3A48D2C-ED1B-4179-B164-DD9A4C332975}">
      <dgm:prSet phldrT="[Testo]" custT="1"/>
      <dgm:spPr/>
      <dgm:t>
        <a:bodyPr/>
        <a:lstStyle/>
        <a:p>
          <a:r>
            <a:rPr lang="it-IT" sz="1800" dirty="0" err="1" smtClean="0"/>
            <a:t>Ab</a:t>
          </a:r>
          <a:r>
            <a:rPr lang="it-IT" sz="1800" dirty="0" smtClean="0"/>
            <a:t> Leishmania </a:t>
          </a:r>
          <a:r>
            <a:rPr lang="it-IT" sz="1800" dirty="0" err="1" smtClean="0"/>
            <a:t>infantum</a:t>
          </a:r>
          <a:r>
            <a:rPr lang="it-IT" sz="1800" dirty="0" smtClean="0"/>
            <a:t> + PCR positivi</a:t>
          </a:r>
          <a:endParaRPr lang="it-IT" sz="1800" dirty="0"/>
        </a:p>
      </dgm:t>
    </dgm:pt>
    <dgm:pt modelId="{F9EEAF05-DA49-46A2-B10D-B5980D27E3D1}" type="parTrans" cxnId="{075949A6-83D2-46AE-8BE1-F815D9D5FD3D}">
      <dgm:prSet/>
      <dgm:spPr/>
      <dgm:t>
        <a:bodyPr/>
        <a:lstStyle/>
        <a:p>
          <a:endParaRPr lang="it-IT" sz="1800"/>
        </a:p>
      </dgm:t>
    </dgm:pt>
    <dgm:pt modelId="{FE4181E9-3BD4-473B-81E2-F484D7E47316}" type="sibTrans" cxnId="{075949A6-83D2-46AE-8BE1-F815D9D5FD3D}">
      <dgm:prSet/>
      <dgm:spPr/>
      <dgm:t>
        <a:bodyPr/>
        <a:lstStyle/>
        <a:p>
          <a:endParaRPr lang="it-IT" sz="1800"/>
        </a:p>
      </dgm:t>
    </dgm:pt>
    <dgm:pt modelId="{3B023375-13B5-4481-8D01-0312B4F13E10}">
      <dgm:prSet phldrT="[Testo]" custT="1"/>
      <dgm:spPr/>
      <dgm:t>
        <a:bodyPr/>
        <a:lstStyle/>
        <a:p>
          <a:r>
            <a:rPr lang="it-IT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TERAPIA</a:t>
          </a:r>
          <a:r>
            <a:rPr lang="it-IT" sz="2000" dirty="0"/>
            <a:t>: </a:t>
          </a:r>
          <a:r>
            <a:rPr lang="it-IT" sz="2000" b="1" dirty="0" err="1"/>
            <a:t>Amfotericina</a:t>
          </a:r>
          <a:r>
            <a:rPr lang="it-IT" sz="2000" b="1" dirty="0"/>
            <a:t> B </a:t>
          </a:r>
          <a:r>
            <a:rPr lang="it-IT" sz="2000" b="1" dirty="0" err="1"/>
            <a:t>liposomiale</a:t>
          </a:r>
          <a:endParaRPr lang="it-IT" sz="2000" b="1" dirty="0"/>
        </a:p>
      </dgm:t>
    </dgm:pt>
    <dgm:pt modelId="{1D70EE43-B169-4196-9B83-9B7C0D029391}" type="parTrans" cxnId="{CED48238-4098-479C-971F-145C1C93E8EC}">
      <dgm:prSet/>
      <dgm:spPr/>
      <dgm:t>
        <a:bodyPr/>
        <a:lstStyle/>
        <a:p>
          <a:endParaRPr lang="it-IT" sz="1800"/>
        </a:p>
      </dgm:t>
    </dgm:pt>
    <dgm:pt modelId="{5B19E7AB-0001-46F5-8D08-456350DBE558}" type="sibTrans" cxnId="{CED48238-4098-479C-971F-145C1C93E8EC}">
      <dgm:prSet/>
      <dgm:spPr/>
      <dgm:t>
        <a:bodyPr/>
        <a:lstStyle/>
        <a:p>
          <a:endParaRPr lang="it-IT" sz="1800"/>
        </a:p>
      </dgm:t>
    </dgm:pt>
    <dgm:pt modelId="{39038FE8-06DE-4014-8554-90C51C848886}" type="pres">
      <dgm:prSet presAssocID="{B5AE89B3-79A0-48B6-8561-056572DE79BA}" presName="Name0" presStyleCnt="0">
        <dgm:presLayoutVars>
          <dgm:dir/>
          <dgm:animLvl val="lvl"/>
          <dgm:resizeHandles val="exact"/>
        </dgm:presLayoutVars>
      </dgm:prSet>
      <dgm:spPr/>
    </dgm:pt>
    <dgm:pt modelId="{6C6993CE-B1C9-4EEC-AF94-9DDE59BCB435}" type="pres">
      <dgm:prSet presAssocID="{C8380518-D179-431C-9658-AB3128CF797D}" presName="parTxOnly" presStyleLbl="node1" presStyleIdx="0" presStyleCnt="4" custScaleX="110572" custLinFactNeighborX="25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DCCFD8-15DA-441A-81CA-842D327F3C71}" type="pres">
      <dgm:prSet presAssocID="{C438FE3D-50C6-483A-A388-9421843C1B32}" presName="parTxOnlySpace" presStyleCnt="0"/>
      <dgm:spPr/>
    </dgm:pt>
    <dgm:pt modelId="{2FADDF8B-02F9-4C79-AC4B-8039409CB639}" type="pres">
      <dgm:prSet presAssocID="{46F89D87-9EC2-4A1C-B80A-D9D0374A8DD5}" presName="parTxOnly" presStyleLbl="node1" presStyleIdx="1" presStyleCnt="4" custScaleX="1452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DAF377-B1BA-4DC3-BC77-8C8506043D4F}" type="pres">
      <dgm:prSet presAssocID="{3F8F565B-54ED-4540-840B-F63620562A44}" presName="parTxOnlySpace" presStyleCnt="0"/>
      <dgm:spPr/>
    </dgm:pt>
    <dgm:pt modelId="{1DA4DDDC-7A28-46C0-9DE6-CF94EFDD0027}" type="pres">
      <dgm:prSet presAssocID="{D3A48D2C-ED1B-4179-B164-DD9A4C332975}" presName="parTxOnly" presStyleLbl="node1" presStyleIdx="2" presStyleCnt="4" custScaleX="124590" custLinFactNeighborX="-162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304BE9-79FD-4DFA-BD30-71513236567C}" type="pres">
      <dgm:prSet presAssocID="{FE4181E9-3BD4-473B-81E2-F484D7E47316}" presName="parTxOnlySpace" presStyleCnt="0"/>
      <dgm:spPr/>
    </dgm:pt>
    <dgm:pt modelId="{B9E7B434-417E-438B-9293-C1190FFF9624}" type="pres">
      <dgm:prSet presAssocID="{3B023375-13B5-4481-8D01-0312B4F13E10}" presName="parTxOnly" presStyleLbl="node1" presStyleIdx="3" presStyleCnt="4" custScaleX="121302" custLinFactNeighborX="-27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6B4AE83-4517-4688-A484-069277F44967}" type="presOf" srcId="{3B023375-13B5-4481-8D01-0312B4F13E10}" destId="{B9E7B434-417E-438B-9293-C1190FFF9624}" srcOrd="0" destOrd="0" presId="urn:microsoft.com/office/officeart/2005/8/layout/chevron1"/>
    <dgm:cxn modelId="{CED48238-4098-479C-971F-145C1C93E8EC}" srcId="{B5AE89B3-79A0-48B6-8561-056572DE79BA}" destId="{3B023375-13B5-4481-8D01-0312B4F13E10}" srcOrd="3" destOrd="0" parTransId="{1D70EE43-B169-4196-9B83-9B7C0D029391}" sibTransId="{5B19E7AB-0001-46F5-8D08-456350DBE558}"/>
    <dgm:cxn modelId="{6F9718C4-1AE5-489F-B750-1825E80ABDE2}" type="presOf" srcId="{46F89D87-9EC2-4A1C-B80A-D9D0374A8DD5}" destId="{2FADDF8B-02F9-4C79-AC4B-8039409CB639}" srcOrd="0" destOrd="0" presId="urn:microsoft.com/office/officeart/2005/8/layout/chevron1"/>
    <dgm:cxn modelId="{EA64E422-80F4-4029-8767-38EB73380E19}" type="presOf" srcId="{C8380518-D179-431C-9658-AB3128CF797D}" destId="{6C6993CE-B1C9-4EEC-AF94-9DDE59BCB435}" srcOrd="0" destOrd="0" presId="urn:microsoft.com/office/officeart/2005/8/layout/chevron1"/>
    <dgm:cxn modelId="{4A9048C2-6A5B-45A8-894A-72455CB4DBE5}" type="presOf" srcId="{D3A48D2C-ED1B-4179-B164-DD9A4C332975}" destId="{1DA4DDDC-7A28-46C0-9DE6-CF94EFDD0027}" srcOrd="0" destOrd="0" presId="urn:microsoft.com/office/officeart/2005/8/layout/chevron1"/>
    <dgm:cxn modelId="{A773A205-C4F7-4DD2-A236-A8DD2231DBCB}" srcId="{B5AE89B3-79A0-48B6-8561-056572DE79BA}" destId="{46F89D87-9EC2-4A1C-B80A-D9D0374A8DD5}" srcOrd="1" destOrd="0" parTransId="{5C52B47B-E4D0-4BAA-B7C0-0807230823D7}" sibTransId="{3F8F565B-54ED-4540-840B-F63620562A44}"/>
    <dgm:cxn modelId="{075949A6-83D2-46AE-8BE1-F815D9D5FD3D}" srcId="{B5AE89B3-79A0-48B6-8561-056572DE79BA}" destId="{D3A48D2C-ED1B-4179-B164-DD9A4C332975}" srcOrd="2" destOrd="0" parTransId="{F9EEAF05-DA49-46A2-B10D-B5980D27E3D1}" sibTransId="{FE4181E9-3BD4-473B-81E2-F484D7E47316}"/>
    <dgm:cxn modelId="{31DB23D2-16A7-4F55-B31C-62689A353082}" type="presOf" srcId="{B5AE89B3-79A0-48B6-8561-056572DE79BA}" destId="{39038FE8-06DE-4014-8554-90C51C848886}" srcOrd="0" destOrd="0" presId="urn:microsoft.com/office/officeart/2005/8/layout/chevron1"/>
    <dgm:cxn modelId="{E1B17990-69E7-43EC-A93A-DCDAFF25F7B0}" srcId="{B5AE89B3-79A0-48B6-8561-056572DE79BA}" destId="{C8380518-D179-431C-9658-AB3128CF797D}" srcOrd="0" destOrd="0" parTransId="{C445C0C2-7876-4A4C-9C2E-59AEA6DBD378}" sibTransId="{C438FE3D-50C6-483A-A388-9421843C1B32}"/>
    <dgm:cxn modelId="{7F4A91D8-9AA4-4D81-99F4-8DCD55052C87}" type="presParOf" srcId="{39038FE8-06DE-4014-8554-90C51C848886}" destId="{6C6993CE-B1C9-4EEC-AF94-9DDE59BCB435}" srcOrd="0" destOrd="0" presId="urn:microsoft.com/office/officeart/2005/8/layout/chevron1"/>
    <dgm:cxn modelId="{DC592C48-6B00-48D6-9866-BAF92975CECF}" type="presParOf" srcId="{39038FE8-06DE-4014-8554-90C51C848886}" destId="{C5DCCFD8-15DA-441A-81CA-842D327F3C71}" srcOrd="1" destOrd="0" presId="urn:microsoft.com/office/officeart/2005/8/layout/chevron1"/>
    <dgm:cxn modelId="{1EE2BA19-8114-464E-816C-0E229521DF6C}" type="presParOf" srcId="{39038FE8-06DE-4014-8554-90C51C848886}" destId="{2FADDF8B-02F9-4C79-AC4B-8039409CB639}" srcOrd="2" destOrd="0" presId="urn:microsoft.com/office/officeart/2005/8/layout/chevron1"/>
    <dgm:cxn modelId="{93E06503-17D0-407F-94C0-06205A5D4F1D}" type="presParOf" srcId="{39038FE8-06DE-4014-8554-90C51C848886}" destId="{ACDAF377-B1BA-4DC3-BC77-8C8506043D4F}" srcOrd="3" destOrd="0" presId="urn:microsoft.com/office/officeart/2005/8/layout/chevron1"/>
    <dgm:cxn modelId="{5D02F118-DAF8-4299-B44D-9B3AD2E67722}" type="presParOf" srcId="{39038FE8-06DE-4014-8554-90C51C848886}" destId="{1DA4DDDC-7A28-46C0-9DE6-CF94EFDD0027}" srcOrd="4" destOrd="0" presId="urn:microsoft.com/office/officeart/2005/8/layout/chevron1"/>
    <dgm:cxn modelId="{0D53D6CA-2E46-48E2-81EA-BC8833102704}" type="presParOf" srcId="{39038FE8-06DE-4014-8554-90C51C848886}" destId="{CF304BE9-79FD-4DFA-BD30-71513236567C}" srcOrd="5" destOrd="0" presId="urn:microsoft.com/office/officeart/2005/8/layout/chevron1"/>
    <dgm:cxn modelId="{56D0C575-489A-48B3-AD08-68FFD9D44E87}" type="presParOf" srcId="{39038FE8-06DE-4014-8554-90C51C848886}" destId="{B9E7B434-417E-438B-9293-C1190FFF962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993CE-B1C9-4EEC-AF94-9DDE59BCB435}">
      <dsp:nvSpPr>
        <dsp:cNvPr id="0" name=""/>
        <dsp:cNvSpPr/>
      </dsp:nvSpPr>
      <dsp:spPr>
        <a:xfrm>
          <a:off x="51699" y="1820900"/>
          <a:ext cx="2159711" cy="78128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err="1" smtClean="0"/>
            <a:t>Amastigoti</a:t>
          </a:r>
          <a:endParaRPr lang="it-IT" sz="2200" kern="1200" dirty="0"/>
        </a:p>
      </dsp:txBody>
      <dsp:txXfrm>
        <a:off x="442342" y="1820900"/>
        <a:ext cx="1378425" cy="781286"/>
      </dsp:txXfrm>
    </dsp:sp>
    <dsp:sp modelId="{2FADDF8B-02F9-4C79-AC4B-8039409CB639}">
      <dsp:nvSpPr>
        <dsp:cNvPr id="0" name=""/>
        <dsp:cNvSpPr/>
      </dsp:nvSpPr>
      <dsp:spPr>
        <a:xfrm>
          <a:off x="1965721" y="1820900"/>
          <a:ext cx="2837809" cy="78128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FF0000"/>
              </a:solidFill>
            </a:rPr>
            <a:t>LEISHMANIOSI VISCERALE</a:t>
          </a:r>
          <a:endParaRPr lang="it-IT" sz="2400" b="1" kern="1200" dirty="0">
            <a:solidFill>
              <a:srgbClr val="FF0000"/>
            </a:solidFill>
          </a:endParaRPr>
        </a:p>
      </dsp:txBody>
      <dsp:txXfrm>
        <a:off x="2356364" y="1820900"/>
        <a:ext cx="2056523" cy="781286"/>
      </dsp:txXfrm>
    </dsp:sp>
    <dsp:sp modelId="{1DA4DDDC-7A28-46C0-9DE6-CF94EFDD0027}">
      <dsp:nvSpPr>
        <dsp:cNvPr id="0" name=""/>
        <dsp:cNvSpPr/>
      </dsp:nvSpPr>
      <dsp:spPr>
        <a:xfrm>
          <a:off x="4576526" y="1820900"/>
          <a:ext cx="2433513" cy="78128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Ab</a:t>
          </a:r>
          <a:r>
            <a:rPr lang="it-IT" sz="1800" kern="1200" dirty="0" smtClean="0"/>
            <a:t> Leishmania </a:t>
          </a:r>
          <a:r>
            <a:rPr lang="it-IT" sz="1800" kern="1200" dirty="0" err="1" smtClean="0"/>
            <a:t>infantum</a:t>
          </a:r>
          <a:r>
            <a:rPr lang="it-IT" sz="1800" kern="1200" dirty="0" smtClean="0"/>
            <a:t> + PCR positivi</a:t>
          </a:r>
          <a:endParaRPr lang="it-IT" sz="1800" kern="1200" dirty="0"/>
        </a:p>
      </dsp:txBody>
      <dsp:txXfrm>
        <a:off x="4967169" y="1820900"/>
        <a:ext cx="1652227" cy="781286"/>
      </dsp:txXfrm>
    </dsp:sp>
    <dsp:sp modelId="{B9E7B434-417E-438B-9293-C1190FFF9624}">
      <dsp:nvSpPr>
        <dsp:cNvPr id="0" name=""/>
        <dsp:cNvSpPr/>
      </dsp:nvSpPr>
      <dsp:spPr>
        <a:xfrm>
          <a:off x="6792638" y="1820900"/>
          <a:ext cx="2369291" cy="78128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TERAPIA</a:t>
          </a:r>
          <a:r>
            <a:rPr lang="it-IT" sz="2000" kern="1200" dirty="0"/>
            <a:t>: </a:t>
          </a:r>
          <a:r>
            <a:rPr lang="it-IT" sz="2000" b="1" kern="1200" dirty="0" err="1"/>
            <a:t>Amfotericina</a:t>
          </a:r>
          <a:r>
            <a:rPr lang="it-IT" sz="2000" b="1" kern="1200" dirty="0"/>
            <a:t> B </a:t>
          </a:r>
          <a:r>
            <a:rPr lang="it-IT" sz="2000" b="1" kern="1200" dirty="0" err="1"/>
            <a:t>liposomiale</a:t>
          </a:r>
          <a:endParaRPr lang="it-IT" sz="2000" b="1" kern="1200" dirty="0"/>
        </a:p>
      </dsp:txBody>
      <dsp:txXfrm>
        <a:off x="7183281" y="1820900"/>
        <a:ext cx="1588005" cy="781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A63A-33B5-40FB-8DE5-D0C538269806}" type="datetimeFigureOut">
              <a:rPr lang="it-IT" smtClean="0"/>
              <a:pPr/>
              <a:t>19/06/19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75F-D04F-4DB9-A479-9B8C39D7EB2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A63A-33B5-40FB-8DE5-D0C538269806}" type="datetimeFigureOut">
              <a:rPr lang="it-IT" smtClean="0"/>
              <a:pPr/>
              <a:t>19/06/19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75F-D04F-4DB9-A479-9B8C39D7EB2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A63A-33B5-40FB-8DE5-D0C538269806}" type="datetimeFigureOut">
              <a:rPr lang="it-IT" smtClean="0"/>
              <a:pPr/>
              <a:t>19/06/19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75F-D04F-4DB9-A479-9B8C39D7EB2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A63A-33B5-40FB-8DE5-D0C538269806}" type="datetimeFigureOut">
              <a:rPr lang="it-IT" smtClean="0"/>
              <a:pPr/>
              <a:t>19/06/19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75F-D04F-4DB9-A479-9B8C39D7EB2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A63A-33B5-40FB-8DE5-D0C538269806}" type="datetimeFigureOut">
              <a:rPr lang="it-IT" smtClean="0"/>
              <a:pPr/>
              <a:t>19/06/19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75F-D04F-4DB9-A479-9B8C39D7EB2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A63A-33B5-40FB-8DE5-D0C538269806}" type="datetimeFigureOut">
              <a:rPr lang="it-IT" smtClean="0"/>
              <a:pPr/>
              <a:t>19/06/19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75F-D04F-4DB9-A479-9B8C39D7EB2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A63A-33B5-40FB-8DE5-D0C538269806}" type="datetimeFigureOut">
              <a:rPr lang="it-IT" smtClean="0"/>
              <a:pPr/>
              <a:t>19/06/19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75F-D04F-4DB9-A479-9B8C39D7EB2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A63A-33B5-40FB-8DE5-D0C538269806}" type="datetimeFigureOut">
              <a:rPr lang="it-IT" smtClean="0"/>
              <a:pPr/>
              <a:t>19/06/19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75F-D04F-4DB9-A479-9B8C39D7EB2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A63A-33B5-40FB-8DE5-D0C538269806}" type="datetimeFigureOut">
              <a:rPr lang="it-IT" smtClean="0"/>
              <a:pPr/>
              <a:t>19/06/19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75F-D04F-4DB9-A479-9B8C39D7EB2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A63A-33B5-40FB-8DE5-D0C538269806}" type="datetimeFigureOut">
              <a:rPr lang="it-IT" smtClean="0"/>
              <a:pPr/>
              <a:t>19/06/19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75F-D04F-4DB9-A479-9B8C39D7EB2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A63A-33B5-40FB-8DE5-D0C538269806}" type="datetimeFigureOut">
              <a:rPr lang="it-IT" smtClean="0"/>
              <a:pPr/>
              <a:t>19/06/19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75F-D04F-4DB9-A479-9B8C39D7EB2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BA63A-33B5-40FB-8DE5-D0C538269806}" type="datetimeFigureOut">
              <a:rPr lang="it-IT" smtClean="0"/>
              <a:pPr/>
              <a:t>19/06/19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2D75F-D04F-4DB9-A479-9B8C39D7EB2A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it-IT" sz="4900" b="1" dirty="0">
                <a:solidFill>
                  <a:srgbClr val="FF0000"/>
                </a:solidFill>
              </a:rPr>
              <a:t>Dai tropici al comasco</a:t>
            </a:r>
            <a:br>
              <a:rPr lang="it-IT" sz="4900" b="1" dirty="0">
                <a:solidFill>
                  <a:srgbClr val="FF0000"/>
                </a:solidFill>
              </a:rPr>
            </a:br>
            <a:r>
              <a:rPr lang="it-IT" sz="4900" b="1" dirty="0">
                <a:solidFill>
                  <a:srgbClr val="FF0000"/>
                </a:solidFill>
              </a:rPr>
              <a:t>passando per </a:t>
            </a:r>
            <a:r>
              <a:rPr lang="it-IT" sz="4900" b="1" err="1" smtClean="0">
                <a:solidFill>
                  <a:srgbClr val="FF0000"/>
                </a:solidFill>
              </a:rPr>
              <a:t>il</a:t>
            </a:r>
            <a:r>
              <a:rPr lang="it-IT" sz="4900" b="1" smtClean="0">
                <a:solidFill>
                  <a:srgbClr val="FF0000"/>
                </a:solidFill>
              </a:rPr>
              <a:t>… veterinario</a:t>
            </a:r>
            <a:r>
              <a:rPr lang="it-IT" sz="3200" b="1" dirty="0">
                <a:solidFill>
                  <a:srgbClr val="FF0000"/>
                </a:solidFill>
              </a:rPr>
              <a:t/>
            </a:r>
            <a:br>
              <a:rPr lang="it-IT" sz="3200" b="1" dirty="0">
                <a:solidFill>
                  <a:srgbClr val="FF0000"/>
                </a:solidFill>
              </a:rPr>
            </a:b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44794" r="42708" b="46033"/>
          <a:stretch>
            <a:fillRect/>
          </a:stretch>
        </p:blipFill>
        <p:spPr bwMode="auto">
          <a:xfrm>
            <a:off x="7982793" y="596"/>
            <a:ext cx="1161207" cy="102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0" y="5226784"/>
            <a:ext cx="484319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Dott. </a:t>
            </a:r>
            <a:r>
              <a:rPr lang="it-IT" b="1" dirty="0" err="1"/>
              <a:t>Selicorni</a:t>
            </a:r>
            <a:r>
              <a:rPr lang="it-IT" b="1" dirty="0"/>
              <a:t> Angelo</a:t>
            </a:r>
          </a:p>
          <a:p>
            <a:r>
              <a:rPr lang="it-IT" b="1" dirty="0"/>
              <a:t>Dott.ssa </a:t>
            </a:r>
            <a:r>
              <a:rPr lang="it-IT" b="1" dirty="0" err="1"/>
              <a:t>Abbagnato</a:t>
            </a:r>
            <a:r>
              <a:rPr lang="it-IT" b="1" dirty="0"/>
              <a:t> Luisa</a:t>
            </a:r>
          </a:p>
          <a:p>
            <a:r>
              <a:rPr lang="it-IT" b="1" dirty="0"/>
              <a:t>Dott.ssa Di Cesare </a:t>
            </a:r>
            <a:r>
              <a:rPr lang="it-IT" b="1" dirty="0" err="1"/>
              <a:t>Merlone</a:t>
            </a:r>
            <a:r>
              <a:rPr lang="it-IT" b="1" dirty="0"/>
              <a:t> Alessandra</a:t>
            </a:r>
          </a:p>
          <a:p>
            <a:r>
              <a:rPr lang="it-IT" dirty="0"/>
              <a:t>UOC Pediatria, ASST Lariana, Como</a:t>
            </a:r>
            <a:r>
              <a:rPr lang="it-IT" b="1" dirty="0"/>
              <a:t>      </a:t>
            </a:r>
            <a:r>
              <a:rPr lang="it-IT" sz="1900" b="1" dirty="0"/>
              <a:t>                                                                 </a:t>
            </a:r>
            <a:endParaRPr lang="it-IT" sz="1900" dirty="0"/>
          </a:p>
          <a:p>
            <a:endParaRPr lang="it-IT" sz="19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765105" y="357004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/>
              <a:t>Dott. </a:t>
            </a:r>
            <a:r>
              <a:rPr lang="it-IT" b="1" dirty="0" err="1"/>
              <a:t>Saettini</a:t>
            </a:r>
            <a:r>
              <a:rPr lang="it-IT" b="1" dirty="0"/>
              <a:t> </a:t>
            </a:r>
            <a:r>
              <a:rPr lang="it-IT" b="1" dirty="0" smtClean="0"/>
              <a:t>Francesco</a:t>
            </a:r>
          </a:p>
          <a:p>
            <a:pPr algn="r"/>
            <a:r>
              <a:rPr lang="it-IT" b="1" dirty="0" smtClean="0"/>
              <a:t>Dott.ssa </a:t>
            </a:r>
            <a:r>
              <a:rPr lang="it-IT" b="1" dirty="0"/>
              <a:t>Leoni Veronica</a:t>
            </a:r>
          </a:p>
          <a:p>
            <a:pPr algn="r"/>
            <a:r>
              <a:rPr lang="it-IT" dirty="0"/>
              <a:t>Clinica Pediatrica, Università Milano Bicocca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03BF527-734F-4CFC-8E57-41A8375FBA00}"/>
              </a:ext>
            </a:extLst>
          </p:cNvPr>
          <p:cNvSpPr txBox="1"/>
          <p:nvPr/>
        </p:nvSpPr>
        <p:spPr>
          <a:xfrm>
            <a:off x="3765105" y="555584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/>
              <a:t>Dott. Maglia Oscar</a:t>
            </a:r>
          </a:p>
          <a:p>
            <a:pPr algn="r"/>
            <a:r>
              <a:rPr lang="it-IT" b="1" dirty="0"/>
              <a:t>Dott.ssa Sala Simona</a:t>
            </a:r>
          </a:p>
          <a:p>
            <a:pPr algn="r"/>
            <a:r>
              <a:rPr lang="it-IT" dirty="0"/>
              <a:t>Tecnici di laboratorio, AO San Gerardo, Monza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BB688696-BE75-46A3-AB3C-B84C67D66A1F}"/>
              </a:ext>
            </a:extLst>
          </p:cNvPr>
          <p:cNvSpPr txBox="1"/>
          <p:nvPr/>
        </p:nvSpPr>
        <p:spPr>
          <a:xfrm>
            <a:off x="0" y="3599980"/>
            <a:ext cx="4427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Dott.ssa Impagnatiello Luisa</a:t>
            </a:r>
          </a:p>
          <a:p>
            <a:r>
              <a:rPr lang="it-IT" b="1" dirty="0"/>
              <a:t>Dott.ssa Milicia Cecilia</a:t>
            </a:r>
          </a:p>
          <a:p>
            <a:r>
              <a:rPr lang="it-IT" b="1" dirty="0"/>
              <a:t>Dott.ssa Musto Francesca</a:t>
            </a:r>
            <a:endParaRPr lang="it-IT" dirty="0"/>
          </a:p>
          <a:p>
            <a:r>
              <a:rPr lang="it-IT" b="1" dirty="0"/>
              <a:t>Dott.ssa </a:t>
            </a:r>
            <a:r>
              <a:rPr lang="it-IT" b="1" dirty="0" err="1"/>
              <a:t>Brusadelli</a:t>
            </a:r>
            <a:r>
              <a:rPr lang="it-IT" b="1" dirty="0"/>
              <a:t> Claudia                                     </a:t>
            </a:r>
          </a:p>
          <a:p>
            <a:r>
              <a:rPr lang="it-IT" dirty="0"/>
              <a:t>Specializzande Università Milano Bicocca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5DE42826-1803-4718-91E6-E260A84DF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5328" b="24378"/>
          <a:stretch/>
        </p:blipFill>
        <p:spPr>
          <a:xfrm>
            <a:off x="30426" y="114015"/>
            <a:ext cx="2219993" cy="800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27784" y="0"/>
            <a:ext cx="3847380" cy="980727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Dai tropici al comasco 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passando per </a:t>
            </a:r>
            <a:r>
              <a:rPr lang="it-IT" sz="2400" b="1" dirty="0" err="1" smtClean="0">
                <a:solidFill>
                  <a:srgbClr val="FF0000"/>
                </a:solidFill>
              </a:rPr>
              <a:t>il…veterinario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7007F0EB-F0CD-4C17-B2CA-BC2A25569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4794" r="42708" b="46033"/>
          <a:stretch>
            <a:fillRect/>
          </a:stretch>
        </p:blipFill>
        <p:spPr bwMode="auto">
          <a:xfrm>
            <a:off x="8100392" y="597"/>
            <a:ext cx="1043608" cy="83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DC0F3481-6C49-4721-BE41-E98FCA45B3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5328" b="24378"/>
          <a:stretch/>
        </p:blipFill>
        <p:spPr>
          <a:xfrm>
            <a:off x="30427" y="114015"/>
            <a:ext cx="2093302" cy="72269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0B8AF988-6413-4050-B340-C010DE32BE7C}"/>
              </a:ext>
            </a:extLst>
          </p:cNvPr>
          <p:cNvSpPr txBox="1"/>
          <p:nvPr/>
        </p:nvSpPr>
        <p:spPr>
          <a:xfrm>
            <a:off x="0" y="548680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pPr algn="ctr"/>
            <a:r>
              <a:rPr lang="it-IT" sz="2400" dirty="0"/>
              <a:t>F</a:t>
            </a:r>
            <a:r>
              <a:rPr lang="it-IT" sz="2400" dirty="0" smtClean="0"/>
              <a:t>, </a:t>
            </a:r>
            <a:r>
              <a:rPr lang="it-IT" sz="2400" dirty="0"/>
              <a:t>2 anni – PS per </a:t>
            </a:r>
            <a:r>
              <a:rPr lang="it-IT" sz="2400" b="1" u="sng" dirty="0"/>
              <a:t>febbre persistente </a:t>
            </a:r>
            <a:r>
              <a:rPr lang="it-IT" sz="2400" b="1" u="sng" dirty="0" smtClean="0"/>
              <a:t>con brividi </a:t>
            </a:r>
            <a:r>
              <a:rPr lang="it-IT" sz="2400" b="1" u="sng" dirty="0"/>
              <a:t>da 3 settimane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BCF47C60-C509-43A7-8489-2EC39542E247}"/>
              </a:ext>
            </a:extLst>
          </p:cNvPr>
          <p:cNvSpPr txBox="1"/>
          <p:nvPr/>
        </p:nvSpPr>
        <p:spPr>
          <a:xfrm>
            <a:off x="-756592" y="126876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2000" b="1" dirty="0" smtClean="0"/>
              <a:t> Anamnesi </a:t>
            </a:r>
            <a:r>
              <a:rPr lang="it-IT" sz="2000" b="1" dirty="0"/>
              <a:t>patologica </a:t>
            </a:r>
            <a:r>
              <a:rPr lang="it-IT" sz="2000" b="1" dirty="0" smtClean="0"/>
              <a:t>remota e prossima:</a:t>
            </a:r>
            <a:endParaRPr lang="it-IT" sz="20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51520" y="3645024"/>
            <a:ext cx="88924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200" b="1" dirty="0" smtClean="0"/>
              <a:t> </a:t>
            </a:r>
            <a:r>
              <a:rPr lang="it-IT" sz="2000" b="1" dirty="0" smtClean="0"/>
              <a:t>Esame obiettivo: </a:t>
            </a:r>
            <a:r>
              <a:rPr lang="it-IT" sz="2000" b="1" u="sng" dirty="0" smtClean="0">
                <a:solidFill>
                  <a:schemeClr val="tx2">
                    <a:lumMod val="50000"/>
                  </a:schemeClr>
                </a:solidFill>
              </a:rPr>
              <a:t>Milza a 4 cm dall’arco, consistenza lignea. Fegato all’arco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 Ecografia addome: </a:t>
            </a:r>
            <a:r>
              <a:rPr lang="it-IT" sz="2000" dirty="0" smtClean="0"/>
              <a:t>conferma </a:t>
            </a:r>
            <a:r>
              <a:rPr lang="it-IT" sz="2000" b="1" u="sng" dirty="0" err="1" smtClean="0">
                <a:solidFill>
                  <a:schemeClr val="tx2">
                    <a:lumMod val="50000"/>
                  </a:schemeClr>
                </a:solidFill>
              </a:rPr>
              <a:t>Epatosplenomegalia</a:t>
            </a:r>
            <a:endParaRPr lang="it-IT" sz="20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 Esami </a:t>
            </a:r>
            <a:r>
              <a:rPr lang="it-IT" sz="2000" b="1" dirty="0" err="1" smtClean="0"/>
              <a:t>ematochimici</a:t>
            </a:r>
            <a:r>
              <a:rPr lang="it-IT" sz="2000" b="1" dirty="0" smtClean="0"/>
              <a:t>:  - </a:t>
            </a:r>
            <a:r>
              <a:rPr lang="it-IT" sz="2000" b="1" u="sng" dirty="0" smtClean="0">
                <a:solidFill>
                  <a:schemeClr val="tx2">
                    <a:lumMod val="50000"/>
                  </a:schemeClr>
                </a:solidFill>
              </a:rPr>
              <a:t>Peggioramento </a:t>
            </a:r>
            <a:r>
              <a:rPr lang="it-IT" sz="2000" b="1" u="sng" dirty="0" err="1" smtClean="0">
                <a:solidFill>
                  <a:schemeClr val="tx2">
                    <a:lumMod val="50000"/>
                  </a:schemeClr>
                </a:solidFill>
              </a:rPr>
              <a:t>pancitopenia</a:t>
            </a:r>
            <a:r>
              <a:rPr lang="it-IT" sz="2000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(GB 2.730/mm3,</a:t>
            </a:r>
          </a:p>
          <a:p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N 840/mm3,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Hb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6,6 g/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dL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, PTL 106.000/mm3)</a:t>
            </a:r>
            <a:endParaRPr lang="it-IT" sz="20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2000" dirty="0" smtClean="0">
                <a:sym typeface="Wingdings" pitchFamily="2" charset="2"/>
              </a:rPr>
              <a:t>                                           -    VES e PCR, AST e ALT, LDH, ferritina</a:t>
            </a:r>
          </a:p>
          <a:p>
            <a:r>
              <a:rPr lang="it-IT" sz="2000" dirty="0" smtClean="0">
                <a:sym typeface="Wingdings" pitchFamily="2" charset="2"/>
              </a:rPr>
              <a:t>                                           - </a:t>
            </a:r>
            <a:r>
              <a:rPr lang="it-IT" sz="2000" u="sng" dirty="0" smtClean="0">
                <a:sym typeface="Wingdings" pitchFamily="2" charset="2"/>
              </a:rPr>
              <a:t>Principali</a:t>
            </a:r>
            <a:r>
              <a:rPr lang="it-IT" sz="2000" dirty="0" smtClean="0">
                <a:sym typeface="Wingdings" pitchFamily="2" charset="2"/>
              </a:rPr>
              <a:t> </a:t>
            </a:r>
            <a:r>
              <a:rPr lang="it-IT" sz="2000" u="sng" dirty="0" smtClean="0">
                <a:sym typeface="Wingdings" pitchFamily="2" charset="2"/>
              </a:rPr>
              <a:t>Sierologie</a:t>
            </a:r>
            <a:r>
              <a:rPr lang="it-IT" sz="2000" dirty="0" smtClean="0">
                <a:sym typeface="Wingdings" pitchFamily="2" charset="2"/>
              </a:rPr>
              <a:t> (</a:t>
            </a:r>
            <a:r>
              <a:rPr lang="it-IT" sz="2000" dirty="0" err="1" smtClean="0">
                <a:sym typeface="Wingdings" pitchFamily="2" charset="2"/>
              </a:rPr>
              <a:t>CMV</a:t>
            </a:r>
            <a:r>
              <a:rPr lang="it-IT" sz="2000" dirty="0" smtClean="0">
                <a:sym typeface="Wingdings" pitchFamily="2" charset="2"/>
              </a:rPr>
              <a:t>, EBV, Toxoplasma, </a:t>
            </a:r>
            <a:r>
              <a:rPr lang="it-IT" sz="2000" dirty="0" err="1" smtClean="0">
                <a:sym typeface="Wingdings" pitchFamily="2" charset="2"/>
              </a:rPr>
              <a:t>Parvovirus</a:t>
            </a:r>
            <a:r>
              <a:rPr lang="it-IT" sz="2000" dirty="0" smtClean="0">
                <a:sym typeface="Wingdings" pitchFamily="2" charset="2"/>
              </a:rPr>
              <a:t>) B19, HSV1-2)                     e </a:t>
            </a:r>
            <a:r>
              <a:rPr lang="it-IT" sz="2000" u="sng" dirty="0" smtClean="0">
                <a:sym typeface="Wingdings" pitchFamily="2" charset="2"/>
              </a:rPr>
              <a:t>PCR</a:t>
            </a:r>
            <a:r>
              <a:rPr lang="it-IT" sz="2000" dirty="0" smtClean="0">
                <a:sym typeface="Wingdings" pitchFamily="2" charset="2"/>
              </a:rPr>
              <a:t> (</a:t>
            </a:r>
            <a:r>
              <a:rPr lang="it-IT" sz="2000" dirty="0" err="1" smtClean="0">
                <a:sym typeface="Wingdings" pitchFamily="2" charset="2"/>
              </a:rPr>
              <a:t>Mycoplasma</a:t>
            </a:r>
            <a:r>
              <a:rPr lang="it-IT" sz="2000" dirty="0" smtClean="0">
                <a:sym typeface="Wingdings" pitchFamily="2" charset="2"/>
              </a:rPr>
              <a:t>, virus respiratori): negative</a:t>
            </a:r>
          </a:p>
          <a:p>
            <a:endParaRPr lang="it-IT" sz="2000" dirty="0" smtClean="0">
              <a:sym typeface="Wingdings" pitchFamily="2" charset="2"/>
            </a:endParaRPr>
          </a:p>
          <a:p>
            <a:endParaRPr lang="it-IT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ym typeface="Wingdings" pitchFamily="2" charset="2"/>
              </a:rPr>
              <a:t> </a:t>
            </a:r>
            <a:r>
              <a:rPr lang="it-IT" sz="2000" u="sng" dirty="0" smtClean="0">
                <a:sym typeface="Wingdings" pitchFamily="2" charset="2"/>
              </a:rPr>
              <a:t>Malattia </a:t>
            </a:r>
            <a:r>
              <a:rPr lang="it-IT" sz="2000" u="sng" dirty="0" err="1" smtClean="0">
                <a:sym typeface="Wingdings" pitchFamily="2" charset="2"/>
              </a:rPr>
              <a:t>linfoproliferativa</a:t>
            </a:r>
            <a:r>
              <a:rPr lang="it-IT" sz="2000" u="sng" dirty="0" smtClean="0">
                <a:sym typeface="Wingdings" pitchFamily="2" charset="2"/>
              </a:rPr>
              <a:t>?</a:t>
            </a:r>
            <a:r>
              <a:rPr lang="it-IT" sz="2000" dirty="0" smtClean="0">
                <a:sym typeface="Wingdings" pitchFamily="2" charset="2"/>
              </a:rPr>
              <a:t>  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ASPIRATO </a:t>
            </a:r>
            <a:r>
              <a:rPr lang="it-IT" sz="2000" b="1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MIDOLLARE…</a:t>
            </a:r>
            <a:endParaRPr lang="it-IT" sz="2000" b="1" dirty="0" smtClean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endParaRPr lang="it-IT" sz="2200" b="1" u="sng" dirty="0" smtClean="0"/>
          </a:p>
          <a:p>
            <a:endParaRPr lang="it-IT" sz="2200" b="1" u="sng" dirty="0" smtClean="0"/>
          </a:p>
          <a:p>
            <a:endParaRPr lang="it-IT" sz="2200" b="1" u="sng" dirty="0" smtClean="0"/>
          </a:p>
          <a:p>
            <a:r>
              <a:rPr lang="it-IT" sz="2200" b="1" dirty="0" smtClean="0"/>
              <a:t> </a:t>
            </a:r>
            <a:endParaRPr lang="it-IT" sz="2200" b="1" dirty="0"/>
          </a:p>
        </p:txBody>
      </p:sp>
      <p:sp>
        <p:nvSpPr>
          <p:cNvPr id="25" name="Freccia in su 24"/>
          <p:cNvSpPr/>
          <p:nvPr/>
        </p:nvSpPr>
        <p:spPr>
          <a:xfrm>
            <a:off x="2915816" y="4941168"/>
            <a:ext cx="72008" cy="28803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39552" y="1772816"/>
            <a:ext cx="19442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Febbre</a:t>
            </a:r>
            <a:r>
              <a:rPr lang="it-IT" b="1" dirty="0" smtClean="0">
                <a:solidFill>
                  <a:schemeClr val="tx1"/>
                </a:solidFill>
                <a:sym typeface="Wingdings" pitchFamily="2" charset="2"/>
              </a:rPr>
              <a:t>faringite</a:t>
            </a:r>
            <a:endParaRPr lang="it-IT" b="1" dirty="0">
              <a:solidFill>
                <a:schemeClr val="tx1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>
            <a:off x="2627784" y="1988840"/>
            <a:ext cx="35283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372200" y="1772816"/>
            <a:ext cx="18002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Amoxicillina-Ac</a:t>
            </a:r>
            <a:r>
              <a:rPr lang="it-IT" b="1" dirty="0" smtClean="0">
                <a:solidFill>
                  <a:schemeClr val="tx1"/>
                </a:solidFill>
              </a:rPr>
              <a:t>. </a:t>
            </a:r>
            <a:r>
              <a:rPr lang="it-IT" b="1" dirty="0" err="1" smtClean="0">
                <a:solidFill>
                  <a:schemeClr val="tx1"/>
                </a:solidFill>
              </a:rPr>
              <a:t>Clavulanico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39552" y="2420888"/>
            <a:ext cx="19442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Persistenza febbre</a:t>
            </a:r>
            <a:endParaRPr lang="it-IT" b="1" dirty="0">
              <a:solidFill>
                <a:schemeClr val="tx1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2627784" y="2780928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3419872" y="2132856"/>
            <a:ext cx="1944216" cy="14401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Pancitopenia</a:t>
            </a:r>
            <a:r>
              <a:rPr lang="it-IT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GB 3.300/mm3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N 1.420/mm3</a:t>
            </a:r>
          </a:p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Hb</a:t>
            </a:r>
            <a:r>
              <a:rPr lang="it-IT" dirty="0" smtClean="0">
                <a:solidFill>
                  <a:schemeClr val="tx1"/>
                </a:solidFill>
              </a:rPr>
              <a:t> 7,7 g/</a:t>
            </a:r>
            <a:r>
              <a:rPr lang="it-IT" dirty="0" err="1" smtClean="0">
                <a:solidFill>
                  <a:schemeClr val="tx1"/>
                </a:solidFill>
              </a:rPr>
              <a:t>dL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PTL 108.000/mm3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6" name="Freccia circolare a destra 25"/>
          <p:cNvSpPr/>
          <p:nvPr/>
        </p:nvSpPr>
        <p:spPr>
          <a:xfrm>
            <a:off x="0" y="2060848"/>
            <a:ext cx="431032" cy="7920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27" name="Connettore 2 26"/>
          <p:cNvCxnSpPr/>
          <p:nvPr/>
        </p:nvCxnSpPr>
        <p:spPr>
          <a:xfrm>
            <a:off x="5436096" y="2780928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6372200" y="2420888"/>
            <a:ext cx="18002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Ceftriaxone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im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323528" y="4725144"/>
            <a:ext cx="2304256" cy="17008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dirty="0" smtClean="0">
                <a:solidFill>
                  <a:schemeClr val="tx1"/>
                </a:solidFill>
              </a:rPr>
              <a:t>Ipotesi diagnostiche:</a:t>
            </a:r>
          </a:p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-M</a:t>
            </a:r>
            <a:r>
              <a:rPr lang="it-IT" dirty="0" smtClean="0">
                <a:solidFill>
                  <a:schemeClr val="tx1"/>
                </a:solidFill>
              </a:rPr>
              <a:t>. </a:t>
            </a:r>
            <a:r>
              <a:rPr lang="it-IT" dirty="0" err="1" smtClean="0">
                <a:solidFill>
                  <a:schemeClr val="tx1"/>
                </a:solidFill>
              </a:rPr>
              <a:t>linfoproliferativa</a:t>
            </a:r>
            <a:endParaRPr lang="it-IT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M. Infettiva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MAS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 M. Kawasaki</a:t>
            </a:r>
          </a:p>
        </p:txBody>
      </p:sp>
    </p:spTree>
    <p:extLst>
      <p:ext uri="{BB962C8B-B14F-4D97-AF65-F5344CB8AC3E}">
        <p14:creationId xmlns:p14="http://schemas.microsoft.com/office/powerpoint/2010/main" val="28907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27784" y="0"/>
            <a:ext cx="3847380" cy="1470025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Dai tropici al comasco 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passando per </a:t>
            </a:r>
            <a:r>
              <a:rPr lang="it-IT" sz="2400" b="1" dirty="0" err="1" smtClean="0">
                <a:solidFill>
                  <a:srgbClr val="FF0000"/>
                </a:solidFill>
              </a:rPr>
              <a:t>il…veterinario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7007F0EB-F0CD-4C17-B2CA-BC2A25569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4794" r="42708" b="46033"/>
          <a:stretch>
            <a:fillRect/>
          </a:stretch>
        </p:blipFill>
        <p:spPr bwMode="auto">
          <a:xfrm>
            <a:off x="7982793" y="596"/>
            <a:ext cx="1161207" cy="102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DC0F3481-6C49-4721-BE41-E98FCA45B3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5328" b="24378"/>
          <a:stretch/>
        </p:blipFill>
        <p:spPr>
          <a:xfrm>
            <a:off x="30426" y="114015"/>
            <a:ext cx="2219993" cy="800053"/>
          </a:xfrm>
          <a:prstGeom prst="rect">
            <a:avLst/>
          </a:prstGeom>
        </p:spPr>
      </p:pic>
      <p:pic>
        <p:nvPicPr>
          <p:cNvPr id="9" name="Picture 2" descr="\\Srvpem01\tettamanti\Marino_Noemi\Foto\IMG_20190207_150310.jpg">
            <a:extLst>
              <a:ext uri="{FF2B5EF4-FFF2-40B4-BE49-F238E27FC236}">
                <a16:creationId xmlns:a16="http://schemas.microsoft.com/office/drawing/2014/main" xmlns="" id="{42CF85E6-8138-4D8A-980B-6FD31DA6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t="25864" r="25997" b="15837"/>
          <a:stretch>
            <a:fillRect/>
          </a:stretch>
        </p:blipFill>
        <p:spPr bwMode="auto">
          <a:xfrm>
            <a:off x="179512" y="2492896"/>
            <a:ext cx="4499992" cy="2952328"/>
          </a:xfrm>
          <a:prstGeom prst="rect">
            <a:avLst/>
          </a:prstGeom>
          <a:noFill/>
        </p:spPr>
      </p:pic>
      <p:pic>
        <p:nvPicPr>
          <p:cNvPr id="10" name="Picture 2" descr="\\Srvpem01\tettamanti\Marino_Noemi\Foto\IMG_20190207_145138.jpg">
            <a:extLst>
              <a:ext uri="{FF2B5EF4-FFF2-40B4-BE49-F238E27FC236}">
                <a16:creationId xmlns:a16="http://schemas.microsoft.com/office/drawing/2014/main" xmlns="" id="{F8D23FCD-A46E-4F91-B400-4E0E48D0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4790" t="22683" r="39717" b="43404"/>
          <a:stretch>
            <a:fillRect/>
          </a:stretch>
        </p:blipFill>
        <p:spPr bwMode="auto">
          <a:xfrm>
            <a:off x="4716016" y="2492896"/>
            <a:ext cx="4248472" cy="2952328"/>
          </a:xfrm>
          <a:prstGeom prst="rect">
            <a:avLst/>
          </a:prstGeom>
          <a:noFill/>
        </p:spPr>
      </p:pic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xmlns="" id="{DE27BA18-9070-4140-9CC4-AFB728F96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215190"/>
              </p:ext>
            </p:extLst>
          </p:nvPr>
        </p:nvGraphicFramePr>
        <p:xfrm>
          <a:off x="0" y="3861048"/>
          <a:ext cx="9217024" cy="442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179512" y="1124744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Interazione </a:t>
            </a:r>
            <a:r>
              <a:rPr lang="it-IT" sz="2400" b="1" dirty="0" err="1" smtClean="0"/>
              <a:t>clinico-citomorfologo</a:t>
            </a:r>
            <a:endParaRPr lang="it-IT" sz="2400" b="1" dirty="0" smtClean="0"/>
          </a:p>
          <a:p>
            <a:r>
              <a:rPr lang="it-IT" sz="2000" dirty="0" smtClean="0"/>
              <a:t>-Puntate febbrili frequenti con brivido</a:t>
            </a:r>
          </a:p>
          <a:p>
            <a:r>
              <a:rPr lang="it-IT" sz="2000" dirty="0" smtClean="0"/>
              <a:t>-Splenomegalia importante</a:t>
            </a:r>
          </a:p>
          <a:p>
            <a:r>
              <a:rPr lang="it-IT" sz="2000" dirty="0" err="1" smtClean="0"/>
              <a:t>-Pancitopenia</a:t>
            </a:r>
            <a:endParaRPr lang="it-IT" sz="2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716016" y="112474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Approfondimento anamnestico</a:t>
            </a:r>
          </a:p>
          <a:p>
            <a:r>
              <a:rPr lang="it-IT" sz="2000" dirty="0" smtClean="0"/>
              <a:t>“ Abbiamo portato il gatto dal </a:t>
            </a:r>
            <a:r>
              <a:rPr lang="it-IT" sz="2000" u="sng" dirty="0" smtClean="0"/>
              <a:t>veterinario”</a:t>
            </a:r>
            <a:endParaRPr lang="it-IT" sz="2000" u="sng" dirty="0"/>
          </a:p>
        </p:txBody>
      </p:sp>
    </p:spTree>
    <p:extLst>
      <p:ext uri="{BB962C8B-B14F-4D97-AF65-F5344CB8AC3E}">
        <p14:creationId xmlns:p14="http://schemas.microsoft.com/office/powerpoint/2010/main" val="973615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48310" y="0"/>
            <a:ext cx="3847380" cy="1340769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Dai tropici al comasco 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passando per </a:t>
            </a:r>
            <a:r>
              <a:rPr lang="it-IT" sz="2400" b="1" dirty="0" err="1" smtClean="0">
                <a:solidFill>
                  <a:srgbClr val="FF0000"/>
                </a:solidFill>
              </a:rPr>
              <a:t>il…veterinario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7007F0EB-F0CD-4C17-B2CA-BC2A25569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4794" r="42708" b="46033"/>
          <a:stretch>
            <a:fillRect/>
          </a:stretch>
        </p:blipFill>
        <p:spPr bwMode="auto">
          <a:xfrm>
            <a:off x="7982793" y="596"/>
            <a:ext cx="1161207" cy="102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DC0F3481-6C49-4721-BE41-E98FCA45B3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5328" b="24378"/>
          <a:stretch/>
        </p:blipFill>
        <p:spPr>
          <a:xfrm>
            <a:off x="30426" y="114015"/>
            <a:ext cx="2219993" cy="80005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621346D-4D05-4B0C-93D2-E2601A4C1905}"/>
              </a:ext>
            </a:extLst>
          </p:cNvPr>
          <p:cNvSpPr txBox="1"/>
          <p:nvPr/>
        </p:nvSpPr>
        <p:spPr>
          <a:xfrm>
            <a:off x="3203848" y="1052736"/>
            <a:ext cx="2798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Take</a:t>
            </a:r>
            <a:r>
              <a:rPr lang="it-IT" sz="2200" u="sng" dirty="0">
                <a:solidFill>
                  <a:srgbClr val="FF0000"/>
                </a:solidFill>
              </a:rPr>
              <a:t> </a:t>
            </a:r>
            <a:r>
              <a:rPr lang="it-IT" sz="2200" b="1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Home </a:t>
            </a:r>
            <a:r>
              <a:rPr lang="it-IT" sz="2200" b="1" u="sng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Messages</a:t>
            </a:r>
            <a:endParaRPr lang="it-IT" sz="2200" b="1" u="sng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4865360D-31CF-4BB3-A3AD-294F8CB6A41B}"/>
              </a:ext>
            </a:extLst>
          </p:cNvPr>
          <p:cNvSpPr txBox="1"/>
          <p:nvPr/>
        </p:nvSpPr>
        <p:spPr>
          <a:xfrm>
            <a:off x="179512" y="1556792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/>
              <a:t> </a:t>
            </a:r>
            <a:r>
              <a:rPr lang="it-IT" sz="2200" dirty="0" smtClean="0"/>
              <a:t>La Leishmaniosi è una causa di </a:t>
            </a:r>
            <a:r>
              <a:rPr lang="it-IT" sz="2200" b="1" u="sng" dirty="0" smtClean="0"/>
              <a:t>febbre persistente </a:t>
            </a:r>
            <a:r>
              <a:rPr lang="it-IT" sz="2200" dirty="0" smtClean="0"/>
              <a:t>associata a </a:t>
            </a:r>
            <a:r>
              <a:rPr lang="it-IT" sz="2200" b="1" u="sng" dirty="0" err="1" smtClean="0"/>
              <a:t>pancitopenia</a:t>
            </a:r>
            <a:r>
              <a:rPr lang="it-IT" sz="2200" b="1" u="sng" dirty="0" smtClean="0"/>
              <a:t> </a:t>
            </a:r>
            <a:r>
              <a:rPr lang="it-IT" sz="2200" dirty="0" smtClean="0"/>
              <a:t>e </a:t>
            </a:r>
            <a:r>
              <a:rPr lang="it-IT" sz="2200" b="1" u="sng" dirty="0" smtClean="0"/>
              <a:t>splenomegalia</a:t>
            </a:r>
          </a:p>
          <a:p>
            <a:endParaRPr lang="it-IT" sz="2200" dirty="0" smtClean="0"/>
          </a:p>
          <a:p>
            <a:pPr>
              <a:buFont typeface="Arial" pitchFamily="34" charset="0"/>
              <a:buChar char="•"/>
            </a:pPr>
            <a:r>
              <a:rPr lang="it-IT" sz="2200" dirty="0" smtClean="0"/>
              <a:t> </a:t>
            </a:r>
            <a:r>
              <a:rPr lang="it-IT" sz="2200" b="1" u="sng" dirty="0" smtClean="0"/>
              <a:t>Segni e sintomi aspecifici</a:t>
            </a:r>
          </a:p>
          <a:p>
            <a:r>
              <a:rPr lang="it-IT" sz="2200" dirty="0" smtClean="0"/>
              <a:t>Spesso </a:t>
            </a:r>
            <a:r>
              <a:rPr lang="it-IT" sz="2200" b="1" dirty="0" smtClean="0"/>
              <a:t>diagnosi occasionali </a:t>
            </a:r>
            <a:r>
              <a:rPr lang="it-IT" sz="2200" dirty="0" smtClean="0"/>
              <a:t>tramite </a:t>
            </a:r>
            <a:r>
              <a:rPr lang="it-IT" sz="2200" b="1" dirty="0" smtClean="0"/>
              <a:t>aspirato midollare </a:t>
            </a:r>
            <a:r>
              <a:rPr lang="it-IT" sz="2200" dirty="0" smtClean="0"/>
              <a:t>(sospetto malattia </a:t>
            </a:r>
            <a:r>
              <a:rPr lang="it-IT" sz="2200" dirty="0" err="1" smtClean="0"/>
              <a:t>linfoproliferativa</a:t>
            </a:r>
            <a:r>
              <a:rPr lang="it-IT" sz="22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it-IT" sz="2200" b="1" u="sng" dirty="0" smtClean="0"/>
          </a:p>
          <a:p>
            <a:pPr>
              <a:buFont typeface="Arial" pitchFamily="34" charset="0"/>
              <a:buChar char="•"/>
            </a:pPr>
            <a:r>
              <a:rPr lang="it-IT" sz="2200" b="1" u="sng" dirty="0" smtClean="0"/>
              <a:t> </a:t>
            </a:r>
            <a:r>
              <a:rPr lang="it-IT" sz="2200" dirty="0" smtClean="0"/>
              <a:t>La </a:t>
            </a:r>
            <a:r>
              <a:rPr lang="it-IT" sz="2200" b="1" u="sng" dirty="0" smtClean="0"/>
              <a:t>diagnosi</a:t>
            </a:r>
            <a:r>
              <a:rPr lang="it-IT" sz="2200" dirty="0" smtClean="0"/>
              <a:t> deve essere </a:t>
            </a:r>
            <a:r>
              <a:rPr lang="it-IT" sz="2200" b="1" u="sng" dirty="0" smtClean="0"/>
              <a:t>guidata:</a:t>
            </a:r>
          </a:p>
          <a:p>
            <a:pPr>
              <a:buFontTx/>
              <a:buChar char="-"/>
            </a:pPr>
            <a:r>
              <a:rPr lang="it-IT" sz="2200" b="1" dirty="0" smtClean="0"/>
              <a:t>Anamnesi </a:t>
            </a:r>
            <a:r>
              <a:rPr lang="it-IT" sz="2200" dirty="0" smtClean="0"/>
              <a:t>delle potenziali fonti di contagio</a:t>
            </a:r>
          </a:p>
          <a:p>
            <a:pPr>
              <a:buFontTx/>
              <a:buChar char="-"/>
            </a:pPr>
            <a:r>
              <a:rPr lang="it-IT" sz="2200" b="1" dirty="0" smtClean="0"/>
              <a:t>Interazione specialisti </a:t>
            </a:r>
            <a:r>
              <a:rPr lang="it-IT" sz="2200" dirty="0" smtClean="0"/>
              <a:t>(clinico e </a:t>
            </a:r>
            <a:r>
              <a:rPr lang="it-IT" sz="2200" dirty="0" err="1" smtClean="0"/>
              <a:t>citomorfologo</a:t>
            </a:r>
            <a:r>
              <a:rPr lang="it-IT" sz="2200" dirty="0" smtClean="0"/>
              <a:t>)</a:t>
            </a:r>
          </a:p>
          <a:p>
            <a:pPr>
              <a:buFontTx/>
              <a:buChar char="-"/>
            </a:pPr>
            <a:r>
              <a:rPr lang="it-IT" sz="2200" dirty="0" smtClean="0"/>
              <a:t>Ricerca </a:t>
            </a:r>
            <a:r>
              <a:rPr lang="it-IT" sz="2200" b="1" dirty="0" smtClean="0"/>
              <a:t>sierologia </a:t>
            </a:r>
            <a:r>
              <a:rPr lang="it-IT" sz="2200" dirty="0" smtClean="0"/>
              <a:t>e</a:t>
            </a:r>
            <a:r>
              <a:rPr lang="it-IT" sz="2200" b="1" dirty="0" smtClean="0"/>
              <a:t> PCR </a:t>
            </a:r>
            <a:r>
              <a:rPr lang="it-IT" sz="2200" dirty="0" smtClean="0"/>
              <a:t>mirate</a:t>
            </a:r>
            <a:endParaRPr lang="it-IT" sz="2200" dirty="0"/>
          </a:p>
          <a:p>
            <a:endParaRPr lang="it-IT" sz="2200" dirty="0"/>
          </a:p>
          <a:p>
            <a:pPr>
              <a:buFont typeface="Arial" pitchFamily="34" charset="0"/>
              <a:buChar char="•"/>
            </a:pPr>
            <a:r>
              <a:rPr lang="it-IT" sz="2200" dirty="0"/>
              <a:t> </a:t>
            </a:r>
            <a:r>
              <a:rPr lang="it-IT" sz="2200" b="1" u="sng" dirty="0" smtClean="0"/>
              <a:t>Inizio tempestivo del trattamento con </a:t>
            </a:r>
            <a:r>
              <a:rPr lang="it-IT" sz="2200" b="1" u="sng" dirty="0" err="1" smtClean="0"/>
              <a:t>Amfotericina</a:t>
            </a:r>
            <a:r>
              <a:rPr lang="it-IT" sz="2200" b="1" u="sng" dirty="0" smtClean="0"/>
              <a:t> B </a:t>
            </a:r>
            <a:r>
              <a:rPr lang="it-IT" sz="2200" b="1" u="sng" dirty="0" err="1" smtClean="0"/>
              <a:t>liposomiale</a:t>
            </a:r>
            <a:endParaRPr lang="it-IT" sz="2200" b="1" u="sng" dirty="0"/>
          </a:p>
          <a:p>
            <a:r>
              <a:rPr lang="it-IT" sz="2200" dirty="0" smtClean="0"/>
              <a:t>Temibili </a:t>
            </a:r>
            <a:r>
              <a:rPr lang="it-IT" sz="2200" dirty="0"/>
              <a:t>complicanze fino al decesso</a:t>
            </a:r>
          </a:p>
        </p:txBody>
      </p:sp>
    </p:spTree>
    <p:extLst>
      <p:ext uri="{BB962C8B-B14F-4D97-AF65-F5344CB8AC3E}">
        <p14:creationId xmlns:p14="http://schemas.microsoft.com/office/powerpoint/2010/main" val="80965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361</Words>
  <Application>Microsoft Macintosh PowerPoint</Application>
  <PresentationFormat>Presentazione su schermo (4:3)</PresentationFormat>
  <Paragraphs>72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Dai tropici al comasco passando per il… veterinario </vt:lpstr>
      <vt:lpstr>Dai tropici al comasco  passando per il…veterinario</vt:lpstr>
      <vt:lpstr>Dai tropici al comasco  passando per il…veterinario</vt:lpstr>
      <vt:lpstr>Dai tropici al comasco  passando per il…veterinario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 tropici al comasco passando per il veterinario</dc:title>
  <dc:creator>luisa</dc:creator>
  <cp:lastModifiedBy>Francesca Strami</cp:lastModifiedBy>
  <cp:revision>58</cp:revision>
  <dcterms:created xsi:type="dcterms:W3CDTF">2019-05-04T16:29:27Z</dcterms:created>
  <dcterms:modified xsi:type="dcterms:W3CDTF">2019-06-19T10:25:32Z</dcterms:modified>
</cp:coreProperties>
</file>