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D0D3D-1757-40D5-8F3F-9B195DE377DB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4ECBA-C513-4F9D-AEBD-C4B8AD4805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3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 anni, presenta stipsi sin dai primi mesi di vita. Se non stimolato evacuava spontaneamente circa una volta a settimana feci dure, inoltre episodicamente sono presenti anche fenomeni di encopresi.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 circa 7 mesi presenta un peggioramento della condizione che ha portato a tentare invano terapie con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guttalax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olio di paraffina e marmellata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tamarine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infine avviare terapia cronica con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Macrogol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(da 15g/die fino anche a 50g/die), associata a clisteri evacuativi al bisogno. Inoltre durante tale periodo per l’entità della stipsi è stato sottoposto a 3 wash out chirurgici in sedazione profonda, durante cui sono state effettuate biopsie rettali che escludevano un eventuale m.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Hirshprung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Escluse in prima battuta tutte le possibili cause organiche di stipsi quali un ipotiroidismo o la celiachia pertanto il bambino veniva inquadrato in un contesto di stipsi funzionale e oltre alla terapia rammollente si associava un terapia “educazionale”. Nonostante ciò F. effettuava un nuovo accesso in PS perché per 8 giorni non riusciva ad evacuare, quindi veniva ricoverato e nuovamente si ripetevano tutti gli esami ematici e strumentali volti ad escludere tutte le possibili cause organiche di stipsi.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RMN escludeva un midollo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ancorato,ma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sottolineava una marcata sovradistensione dell’ampolla rettale da stasi fecale. Il clisma opaco ha escluso un’alterazione morfo-funzionale a carico del colon e confermava la permanenza di abbondanti residui fecali. Si eseguiva quindi un nuovo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washout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si posizionava un SNG per infondere soluzioni di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macrogol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il quale il piccolo ha evacuato feci liquide.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Tutti gli esami ematici eseguiti sono risultati tutti nella norma ad eccezione degli esami per celiachia che a distanza di 7 mesi mostravano una netta positività: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transglutaminasi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263.0 U/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IgG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anti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transglutaminasi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46.0 U/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IgA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anti endomisio IF Positivi. Positività presente anche ai successivi prelievi.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Eseguita quindi un’EGDS che mostrava una mucosa duodenale compatibile con la diagnosi di celiachia e le cui biopsie hanno confermato tale ipotesi diagnostica.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Alla luce della storia clinica, della sierologia positiva, dell’aspetto endoscopico della mucosa gastrica e della positività dell’esame istologico la causa della stipsi cronica ed ostinata di F. è stata la celiachia. Questa come è bene noto, può associarsi alla presenza di stipsi di difficile trattamento, come nel nostro caso e può quindi giustificare il peggioramento clinico lamentato nei mesi dal nostro paziente. Il bambino ha quindi sin da subito avviato una dieta priva di glutine, mantenendo il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macrogol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fisso e ha avviato anche un breve ciclo steroideo orale, in modo da ridurre l’infiammazione e velocizzare la guarigione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intestinale.Questo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approccio ha determinato sin da subito un rapido miglioramento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clinico,infatti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F. ad oggi evacua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regolarmente.Quindi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prima di etichettare definitivamente una stipsi cronica e ostinata come funzionale è utile ripetere almeno una seconda volta gli esami ematici, soprattutto per quel che riguarda la celiachia.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4ECBA-C513-4F9D-AEBD-C4B8AD4805D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25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16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96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62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25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0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30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22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24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75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23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73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7D47C-F941-4F50-9920-BF89F9CA9CA3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DBBD-1F3C-4DC1-99C7-78AA835414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74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03648" y="4751510"/>
            <a:ext cx="67589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latin typeface="Comic Sans MS" pitchFamily="66" charset="0"/>
              </a:rPr>
              <a:t>Maria Rita </a:t>
            </a:r>
            <a:r>
              <a:rPr lang="it-IT" sz="2400" dirty="0" smtClean="0">
                <a:latin typeface="Comic Sans MS" pitchFamily="66" charset="0"/>
              </a:rPr>
              <a:t> Genovese</a:t>
            </a:r>
          </a:p>
          <a:p>
            <a:pPr algn="ctr"/>
            <a:endParaRPr lang="it-IT" sz="2800" dirty="0">
              <a:latin typeface="Comic Sans MS" pitchFamily="66" charset="0"/>
            </a:endParaRPr>
          </a:p>
          <a:p>
            <a:pPr algn="ctr"/>
            <a:r>
              <a:rPr lang="it-IT" sz="2400" i="1" dirty="0">
                <a:latin typeface="Comic Sans MS" pitchFamily="66" charset="0"/>
              </a:rPr>
              <a:t>Scuola di Specializzazione in Pediatria </a:t>
            </a:r>
            <a:endParaRPr lang="it-IT" sz="2400" i="1" dirty="0" smtClean="0">
              <a:latin typeface="Comic Sans MS" pitchFamily="66" charset="0"/>
            </a:endParaRPr>
          </a:p>
          <a:p>
            <a:pPr algn="ctr"/>
            <a:r>
              <a:rPr lang="it-IT" sz="2400" i="1" dirty="0" smtClean="0">
                <a:latin typeface="Comic Sans MS" pitchFamily="66" charset="0"/>
              </a:rPr>
              <a:t>Università </a:t>
            </a:r>
            <a:r>
              <a:rPr lang="it-IT" sz="2400" i="1" dirty="0">
                <a:latin typeface="Comic Sans MS" pitchFamily="66" charset="0"/>
              </a:rPr>
              <a:t>degli Studi di Trieste</a:t>
            </a:r>
          </a:p>
        </p:txBody>
      </p:sp>
      <p:pic>
        <p:nvPicPr>
          <p:cNvPr id="9" name="Immagin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523" y="4902855"/>
            <a:ext cx="1408149" cy="1328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NLP1103_10_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287" y="5013177"/>
            <a:ext cx="1210113" cy="121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914" y="188640"/>
            <a:ext cx="698477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ottotitolo 2"/>
          <p:cNvSpPr txBox="1">
            <a:spLocks/>
          </p:cNvSpPr>
          <p:nvPr/>
        </p:nvSpPr>
        <p:spPr>
          <a:xfrm>
            <a:off x="1403648" y="2852936"/>
            <a:ext cx="6392707" cy="676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CASO DI STIPSI OSTINATA</a:t>
            </a:r>
            <a:endParaRPr lang="it-IT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9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2160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Federico 3 anni,</a:t>
            </a:r>
          </a:p>
          <a:p>
            <a:pPr marL="0" indent="0">
              <a:buNone/>
            </a:pPr>
            <a:r>
              <a:rPr lang="it-IT" sz="2400" dirty="0" smtClean="0"/>
              <a:t>stipsi </a:t>
            </a:r>
            <a:r>
              <a:rPr lang="it-IT" sz="2400" dirty="0"/>
              <a:t>sin dai primi mesi di </a:t>
            </a:r>
            <a:r>
              <a:rPr lang="it-IT" sz="2400" dirty="0" smtClean="0"/>
              <a:t>vita</a:t>
            </a:r>
          </a:p>
          <a:p>
            <a:pPr marL="0" indent="0">
              <a:buNone/>
            </a:pPr>
            <a:r>
              <a:rPr lang="it-IT" sz="2400" dirty="0" smtClean="0"/>
              <a:t>Se </a:t>
            </a:r>
            <a:r>
              <a:rPr lang="it-IT" sz="2400" dirty="0"/>
              <a:t>non stimolato evacuava spontaneamente circa una volta a settimana feci </a:t>
            </a:r>
            <a:r>
              <a:rPr lang="it-IT" sz="2400" dirty="0" smtClean="0"/>
              <a:t>dure</a:t>
            </a:r>
          </a:p>
          <a:p>
            <a:pPr marL="0" indent="0">
              <a:buNone/>
            </a:pPr>
            <a:r>
              <a:rPr lang="it-IT" sz="2400" dirty="0"/>
              <a:t>E</a:t>
            </a:r>
            <a:r>
              <a:rPr lang="it-IT" sz="2400" dirty="0" smtClean="0"/>
              <a:t>pisodicamente fenomeni </a:t>
            </a:r>
            <a:r>
              <a:rPr lang="it-IT" sz="2400" dirty="0"/>
              <a:t>di </a:t>
            </a:r>
            <a:r>
              <a:rPr lang="it-IT" sz="2400" dirty="0" smtClean="0"/>
              <a:t>encopresi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96624" y="2727832"/>
            <a:ext cx="79994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Da </a:t>
            </a:r>
            <a:r>
              <a:rPr lang="it-IT" sz="2800" dirty="0"/>
              <a:t>circa 7 mesi peggioramento </a:t>
            </a:r>
            <a:endParaRPr lang="it-IT" sz="2800" dirty="0" smtClean="0">
              <a:sym typeface="Wingdings" panose="05000000000000000000" pitchFamily="2" charset="2"/>
            </a:endParaRPr>
          </a:p>
          <a:p>
            <a:endParaRPr lang="it-IT" sz="2800" dirty="0" smtClean="0"/>
          </a:p>
          <a:p>
            <a:r>
              <a:rPr lang="it-IT" sz="2800" dirty="0" err="1"/>
              <a:t>G</a:t>
            </a:r>
            <a:r>
              <a:rPr lang="it-IT" sz="2800" dirty="0" err="1" smtClean="0"/>
              <a:t>uttalax</a:t>
            </a:r>
            <a:r>
              <a:rPr lang="it-IT" sz="2800" dirty="0"/>
              <a:t>, olio di paraffina, marmellata di </a:t>
            </a:r>
            <a:r>
              <a:rPr lang="it-IT" sz="2800" dirty="0" err="1" smtClean="0"/>
              <a:t>tamarine</a:t>
            </a:r>
            <a:endParaRPr lang="it-IT" sz="2800" dirty="0" smtClean="0"/>
          </a:p>
          <a:p>
            <a:r>
              <a:rPr lang="it-IT" sz="2800" dirty="0" smtClean="0"/>
              <a:t>senza efficacia!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2943708" y="5084425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u="sng" dirty="0"/>
              <a:t>3 wash out</a:t>
            </a:r>
            <a:r>
              <a:rPr lang="it-IT" sz="2400" dirty="0"/>
              <a:t> chirurgici in sedazione profonda</a:t>
            </a:r>
            <a:r>
              <a:rPr lang="it-IT" sz="2400" dirty="0">
                <a:sym typeface="Wingdings" panose="05000000000000000000" pitchFamily="2" charset="2"/>
              </a:rPr>
              <a:t> </a:t>
            </a:r>
            <a:r>
              <a:rPr lang="it-IT" sz="2400" dirty="0"/>
              <a:t>biopsie rettali  </a:t>
            </a:r>
            <a:r>
              <a:rPr lang="it-IT" sz="2400" dirty="0" smtClean="0"/>
              <a:t>escludevano  </a:t>
            </a:r>
            <a:r>
              <a:rPr lang="it-IT" sz="2400" dirty="0" err="1"/>
              <a:t>Hirshprung</a:t>
            </a:r>
            <a:endParaRPr lang="it-IT" sz="24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1" t="12036" r="18341" b="19383"/>
          <a:stretch/>
        </p:blipFill>
        <p:spPr>
          <a:xfrm>
            <a:off x="8491394" y="3635773"/>
            <a:ext cx="569925" cy="70548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9" t="5324" r="15647" b="6338"/>
          <a:stretch/>
        </p:blipFill>
        <p:spPr>
          <a:xfrm>
            <a:off x="7971109" y="2708919"/>
            <a:ext cx="450012" cy="116055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641" y="2374467"/>
            <a:ext cx="4508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4598" r="13494" b="26199"/>
          <a:stretch/>
        </p:blipFill>
        <p:spPr>
          <a:xfrm>
            <a:off x="395536" y="5084425"/>
            <a:ext cx="1944216" cy="1578622"/>
          </a:xfrm>
          <a:prstGeom prst="rect">
            <a:avLst/>
          </a:prstGeom>
        </p:spPr>
      </p:pic>
      <p:sp>
        <p:nvSpPr>
          <p:cNvPr id="13" name="Freccia in giù 12"/>
          <p:cNvSpPr/>
          <p:nvPr/>
        </p:nvSpPr>
        <p:spPr>
          <a:xfrm>
            <a:off x="3126341" y="3264896"/>
            <a:ext cx="216024" cy="352741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51" t="2484" r="10022"/>
          <a:stretch/>
        </p:blipFill>
        <p:spPr>
          <a:xfrm>
            <a:off x="7806591" y="0"/>
            <a:ext cx="1352281" cy="216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9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4117" y="4013065"/>
            <a:ext cx="8259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Terapia </a:t>
            </a:r>
            <a:r>
              <a:rPr lang="it-IT" sz="2400" b="1" dirty="0">
                <a:solidFill>
                  <a:srgbClr val="FF0000"/>
                </a:solidFill>
              </a:rPr>
              <a:t>cronica </a:t>
            </a:r>
            <a:r>
              <a:rPr lang="it-IT" sz="2400" b="1" dirty="0" smtClean="0">
                <a:solidFill>
                  <a:srgbClr val="FF0000"/>
                </a:solidFill>
              </a:rPr>
              <a:t>: </a:t>
            </a:r>
            <a:r>
              <a:rPr lang="it-IT" sz="2400" b="1" dirty="0" err="1" smtClean="0">
                <a:solidFill>
                  <a:srgbClr val="FF0000"/>
                </a:solidFill>
              </a:rPr>
              <a:t>Macrogol</a:t>
            </a:r>
            <a:r>
              <a:rPr lang="it-IT" sz="2400" b="1" dirty="0" smtClean="0">
                <a:solidFill>
                  <a:srgbClr val="FF0000"/>
                </a:solidFill>
              </a:rPr>
              <a:t> (fino </a:t>
            </a:r>
            <a:r>
              <a:rPr lang="it-IT" sz="2400" b="1" dirty="0">
                <a:solidFill>
                  <a:srgbClr val="FF0000"/>
                </a:solidFill>
              </a:rPr>
              <a:t>anche a </a:t>
            </a:r>
            <a:r>
              <a:rPr lang="it-IT" sz="2400" b="1" dirty="0" smtClean="0">
                <a:solidFill>
                  <a:srgbClr val="FF0000"/>
                </a:solidFill>
              </a:rPr>
              <a:t>50g/die!) e clisteri</a:t>
            </a:r>
          </a:p>
        </p:txBody>
      </p:sp>
      <p:sp>
        <p:nvSpPr>
          <p:cNvPr id="6" name="Rettangolo 5"/>
          <p:cNvSpPr/>
          <p:nvPr/>
        </p:nvSpPr>
        <p:spPr>
          <a:xfrm>
            <a:off x="1306981" y="5571244"/>
            <a:ext cx="75134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Dopo qualche settimana </a:t>
            </a:r>
            <a:r>
              <a:rPr lang="it-IT" sz="2400" dirty="0" smtClean="0">
                <a:sym typeface="Wingdings" panose="05000000000000000000" pitchFamily="2" charset="2"/>
              </a:rPr>
              <a:t>  n</a:t>
            </a:r>
            <a:r>
              <a:rPr lang="it-IT" sz="2400" dirty="0" smtClean="0"/>
              <a:t>uovo </a:t>
            </a:r>
            <a:r>
              <a:rPr lang="it-IT" sz="2400" dirty="0"/>
              <a:t>accesso in PS </a:t>
            </a:r>
            <a:r>
              <a:rPr lang="it-IT" sz="2400" dirty="0" smtClean="0"/>
              <a:t>da 8 </a:t>
            </a:r>
            <a:r>
              <a:rPr lang="it-IT" sz="2400" dirty="0"/>
              <a:t>giorni </a:t>
            </a:r>
            <a:r>
              <a:rPr lang="it-IT" sz="2400" dirty="0" smtClean="0"/>
              <a:t>non evacuava!</a:t>
            </a:r>
          </a:p>
        </p:txBody>
      </p:sp>
      <p:sp>
        <p:nvSpPr>
          <p:cNvPr id="9" name="Rettangolo 8"/>
          <p:cNvSpPr/>
          <p:nvPr/>
        </p:nvSpPr>
        <p:spPr>
          <a:xfrm>
            <a:off x="464133" y="27516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Durante </a:t>
            </a:r>
            <a:r>
              <a:rPr lang="it-IT" sz="2400" b="1" dirty="0"/>
              <a:t>il primo ricovero in </a:t>
            </a:r>
            <a:r>
              <a:rPr lang="it-IT" sz="2400" b="1" dirty="0" smtClean="0"/>
              <a:t>chirurgia</a:t>
            </a:r>
          </a:p>
          <a:p>
            <a:r>
              <a:rPr lang="it-IT" sz="2400" b="1" dirty="0" err="1" smtClean="0"/>
              <a:t>IgA</a:t>
            </a:r>
            <a:r>
              <a:rPr lang="it-IT" sz="2400" b="1" dirty="0" smtClean="0"/>
              <a:t> </a:t>
            </a:r>
            <a:r>
              <a:rPr lang="it-IT" sz="2400" b="1" dirty="0"/>
              <a:t>e </a:t>
            </a:r>
            <a:r>
              <a:rPr lang="it-IT" sz="2400" b="1" dirty="0" err="1"/>
              <a:t>IgG</a:t>
            </a:r>
            <a:r>
              <a:rPr lang="it-IT" sz="2400" b="1" dirty="0"/>
              <a:t> antitransglutaminasi pari a </a:t>
            </a:r>
            <a:r>
              <a:rPr lang="it-IT" sz="2400" b="1" dirty="0" smtClean="0"/>
              <a:t>0</a:t>
            </a:r>
          </a:p>
          <a:p>
            <a:endParaRPr lang="it-IT" sz="2400" b="1" dirty="0">
              <a:sym typeface="Wingdings" panose="05000000000000000000" pitchFamily="2" charset="2"/>
            </a:endParaRPr>
          </a:p>
          <a:p>
            <a:r>
              <a:rPr lang="it-IT" sz="2400" dirty="0">
                <a:sym typeface="Wingdings" panose="05000000000000000000" pitchFamily="2" charset="2"/>
              </a:rPr>
              <a:t>E</a:t>
            </a:r>
            <a:r>
              <a:rPr lang="it-IT" sz="2400" dirty="0" smtClean="0">
                <a:sym typeface="Wingdings" panose="05000000000000000000" pitchFamily="2" charset="2"/>
              </a:rPr>
              <a:t>scluse </a:t>
            </a:r>
            <a:r>
              <a:rPr lang="it-IT" sz="2400" dirty="0">
                <a:sym typeface="Wingdings" panose="05000000000000000000" pitchFamily="2" charset="2"/>
              </a:rPr>
              <a:t>anche altre </a:t>
            </a:r>
            <a:r>
              <a:rPr lang="it-IT" sz="2400" dirty="0" smtClean="0">
                <a:sym typeface="Wingdings" panose="05000000000000000000" pitchFamily="2" charset="2"/>
              </a:rPr>
              <a:t>cause organiche </a:t>
            </a:r>
            <a:r>
              <a:rPr lang="it-IT" sz="2400" dirty="0">
                <a:sym typeface="Wingdings" panose="05000000000000000000" pitchFamily="2" charset="2"/>
              </a:rPr>
              <a:t>come </a:t>
            </a:r>
            <a:r>
              <a:rPr lang="it-IT" sz="2400" dirty="0" smtClean="0">
                <a:sym typeface="Wingdings" panose="05000000000000000000" pitchFamily="2" charset="2"/>
              </a:rPr>
              <a:t>l’ipotiroidismo</a:t>
            </a:r>
            <a:endParaRPr lang="it-IT" sz="2400" dirty="0">
              <a:sym typeface="Wingdings" panose="05000000000000000000" pitchFamily="2" charset="2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0" r="55356" b="25386"/>
          <a:stretch/>
        </p:blipFill>
        <p:spPr>
          <a:xfrm>
            <a:off x="6180052" y="115503"/>
            <a:ext cx="2640419" cy="1133776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25" t="4509" r="13791" b="6290"/>
          <a:stretch/>
        </p:blipFill>
        <p:spPr>
          <a:xfrm>
            <a:off x="8286135" y="1321603"/>
            <a:ext cx="746975" cy="2506432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44824"/>
            <a:ext cx="1447873" cy="1752743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464133" y="2502502"/>
            <a:ext cx="88533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>
                <a:solidFill>
                  <a:prstClr val="black"/>
                </a:solidFill>
              </a:rPr>
              <a:t>Inquadrato come  </a:t>
            </a:r>
            <a:r>
              <a:rPr lang="it-IT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STIPSI FUNZIONALE  </a:t>
            </a:r>
            <a:endParaRPr lang="it-IT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it-IT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it-IT" sz="2400" dirty="0" smtClean="0">
                <a:solidFill>
                  <a:prstClr val="black"/>
                </a:solidFill>
              </a:rPr>
              <a:t>terapia </a:t>
            </a:r>
            <a:r>
              <a:rPr lang="it-IT" sz="2400" dirty="0">
                <a:solidFill>
                  <a:prstClr val="black"/>
                </a:solidFill>
              </a:rPr>
              <a:t>rammollente + terapia  educazionale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834" y="1249279"/>
            <a:ext cx="671111" cy="1191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Croce 17"/>
          <p:cNvSpPr/>
          <p:nvPr/>
        </p:nvSpPr>
        <p:spPr>
          <a:xfrm>
            <a:off x="8020770" y="2502502"/>
            <a:ext cx="462701" cy="590699"/>
          </a:xfrm>
          <a:prstGeom prst="mathPlus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50">
              <a:solidFill>
                <a:schemeClr val="bg1"/>
              </a:solidFill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13" r="37626"/>
          <a:stretch/>
        </p:blipFill>
        <p:spPr>
          <a:xfrm>
            <a:off x="248813" y="5540030"/>
            <a:ext cx="1058168" cy="1040159"/>
          </a:xfrm>
          <a:prstGeom prst="rect">
            <a:avLst/>
          </a:prstGeom>
        </p:spPr>
      </p:pic>
      <p:sp>
        <p:nvSpPr>
          <p:cNvPr id="23" name="Freccia in giù 22"/>
          <p:cNvSpPr/>
          <p:nvPr/>
        </p:nvSpPr>
        <p:spPr>
          <a:xfrm>
            <a:off x="3059832" y="2924944"/>
            <a:ext cx="216024" cy="360040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10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9" t="47" r="4413" b="-1"/>
          <a:stretch/>
        </p:blipFill>
        <p:spPr bwMode="auto">
          <a:xfrm>
            <a:off x="683568" y="2406372"/>
            <a:ext cx="3168351" cy="4347335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24364" y="83671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400" b="1" dirty="0" smtClean="0"/>
              <a:t>RMN</a:t>
            </a:r>
            <a:r>
              <a:rPr lang="it-IT" sz="2400" dirty="0" smtClean="0"/>
              <a:t>: escluso midollo ancorato</a:t>
            </a:r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marcata </a:t>
            </a:r>
            <a:r>
              <a:rPr lang="it-IT" sz="2400" dirty="0"/>
              <a:t>sovradistensione dell’ampolla rettale da stasi </a:t>
            </a:r>
            <a:r>
              <a:rPr lang="it-IT" sz="2400" dirty="0" smtClean="0"/>
              <a:t>fecale</a:t>
            </a:r>
          </a:p>
          <a:p>
            <a:pPr marL="285750" indent="-285750">
              <a:buFontTx/>
              <a:buChar char="-"/>
            </a:pPr>
            <a:r>
              <a:rPr lang="it-IT" sz="2400" b="1" dirty="0" smtClean="0"/>
              <a:t>Clisma opaco</a:t>
            </a:r>
            <a:r>
              <a:rPr lang="it-IT" sz="2400" dirty="0" smtClean="0"/>
              <a:t>: esclusa alterazione morfo-funzionale del colon </a:t>
            </a:r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permanenza </a:t>
            </a:r>
            <a:r>
              <a:rPr lang="it-IT" sz="2400" dirty="0"/>
              <a:t>di abbondanti residui </a:t>
            </a:r>
            <a:r>
              <a:rPr lang="it-IT" sz="2400" dirty="0" smtClean="0"/>
              <a:t>fecali</a:t>
            </a:r>
          </a:p>
        </p:txBody>
      </p:sp>
      <p:sp>
        <p:nvSpPr>
          <p:cNvPr id="3" name="Rettangolo 2"/>
          <p:cNvSpPr/>
          <p:nvPr/>
        </p:nvSpPr>
        <p:spPr>
          <a:xfrm>
            <a:off x="4355976" y="3573016"/>
            <a:ext cx="4572000" cy="2677656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>
            <a:spAutoFit/>
          </a:bodyPr>
          <a:lstStyle/>
          <a:p>
            <a:endParaRPr lang="it-IT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Nuovo </a:t>
            </a:r>
            <a:r>
              <a:rPr lang="it-IT" sz="2400" b="1" dirty="0" err="1"/>
              <a:t>washout</a:t>
            </a:r>
            <a:r>
              <a:rPr lang="it-IT" sz="2400" dirty="0"/>
              <a:t> </a:t>
            </a:r>
            <a:r>
              <a:rPr lang="it-IT" sz="2400" dirty="0" smtClean="0"/>
              <a:t>chirurgico in sedazione: feci dure cretacee!</a:t>
            </a:r>
          </a:p>
          <a:p>
            <a:pPr marL="342900" indent="-342900">
              <a:buFont typeface="+mj-lt"/>
              <a:buAutoNum type="arabicPeriod"/>
            </a:pPr>
            <a:endParaRPr lang="it-IT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2400" b="1" dirty="0" smtClean="0"/>
              <a:t>SNG</a:t>
            </a:r>
            <a:r>
              <a:rPr lang="it-IT" sz="2400" dirty="0" smtClean="0"/>
              <a:t> :soluzioni </a:t>
            </a:r>
            <a:r>
              <a:rPr lang="it-IT" sz="2400" dirty="0"/>
              <a:t>di </a:t>
            </a:r>
            <a:r>
              <a:rPr lang="it-IT" sz="2400" dirty="0" err="1"/>
              <a:t>macrogol</a:t>
            </a:r>
            <a:r>
              <a:rPr lang="it-IT" sz="2400" dirty="0"/>
              <a:t> </a:t>
            </a:r>
            <a:r>
              <a:rPr lang="it-IT" sz="2400" dirty="0" smtClean="0"/>
              <a:t>in infusione </a:t>
            </a:r>
          </a:p>
          <a:p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1609635" y="244467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Ricovero </a:t>
            </a:r>
            <a:r>
              <a:rPr lang="it-IT" sz="2400" dirty="0"/>
              <a:t>in Clinica </a:t>
            </a:r>
            <a:r>
              <a:rPr lang="it-IT" sz="2400" dirty="0" smtClean="0"/>
              <a:t>Pediatrica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738" y="-6554"/>
            <a:ext cx="1209676" cy="96370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02" y="5661248"/>
            <a:ext cx="1931030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1103" y="260648"/>
            <a:ext cx="8022685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Ripetuti tutti gli esami ematici anche se a distanza di soli 7 mesi:</a:t>
            </a:r>
          </a:p>
          <a:p>
            <a:pPr marL="0" indent="0">
              <a:buNone/>
            </a:pPr>
            <a:r>
              <a:rPr lang="it-IT" sz="3000" b="1" u="sng" dirty="0" err="1" smtClean="0">
                <a:solidFill>
                  <a:srgbClr val="FF0000"/>
                </a:solidFill>
              </a:rPr>
              <a:t>IgA</a:t>
            </a:r>
            <a:r>
              <a:rPr lang="it-IT" sz="3000" b="1" u="sng" dirty="0" smtClean="0">
                <a:solidFill>
                  <a:srgbClr val="FF0000"/>
                </a:solidFill>
              </a:rPr>
              <a:t> </a:t>
            </a:r>
            <a:r>
              <a:rPr lang="it-IT" sz="3000" b="1" u="sng" dirty="0">
                <a:solidFill>
                  <a:srgbClr val="FF0000"/>
                </a:solidFill>
              </a:rPr>
              <a:t>anti </a:t>
            </a:r>
            <a:r>
              <a:rPr lang="it-IT" sz="3000" b="1" u="sng" dirty="0" err="1">
                <a:solidFill>
                  <a:srgbClr val="FF0000"/>
                </a:solidFill>
              </a:rPr>
              <a:t>transglutaminasi</a:t>
            </a:r>
            <a:r>
              <a:rPr lang="it-IT" sz="3000" b="1" u="sng" dirty="0">
                <a:solidFill>
                  <a:srgbClr val="FF0000"/>
                </a:solidFill>
              </a:rPr>
              <a:t> 263.0 </a:t>
            </a:r>
            <a:r>
              <a:rPr lang="it-IT" sz="3000" b="1" u="sng" dirty="0" smtClean="0">
                <a:solidFill>
                  <a:srgbClr val="FF0000"/>
                </a:solidFill>
              </a:rPr>
              <a:t>U/</a:t>
            </a:r>
            <a:r>
              <a:rPr lang="it-IT" sz="3000" b="1" u="sng" dirty="0" err="1" smtClean="0">
                <a:solidFill>
                  <a:srgbClr val="FF0000"/>
                </a:solidFill>
              </a:rPr>
              <a:t>mL</a:t>
            </a:r>
            <a:endParaRPr lang="it-IT" sz="30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000" b="1" u="sng" dirty="0" err="1" smtClean="0">
                <a:solidFill>
                  <a:srgbClr val="FF0000"/>
                </a:solidFill>
              </a:rPr>
              <a:t>IgG</a:t>
            </a:r>
            <a:r>
              <a:rPr lang="it-IT" sz="3000" b="1" u="sng" dirty="0" smtClean="0">
                <a:solidFill>
                  <a:srgbClr val="FF0000"/>
                </a:solidFill>
              </a:rPr>
              <a:t> </a:t>
            </a:r>
            <a:r>
              <a:rPr lang="it-IT" sz="3000" b="1" u="sng" dirty="0">
                <a:solidFill>
                  <a:srgbClr val="FF0000"/>
                </a:solidFill>
              </a:rPr>
              <a:t>anti </a:t>
            </a:r>
            <a:r>
              <a:rPr lang="it-IT" sz="3000" b="1" u="sng" dirty="0" err="1">
                <a:solidFill>
                  <a:srgbClr val="FF0000"/>
                </a:solidFill>
              </a:rPr>
              <a:t>transglutaminasi</a:t>
            </a:r>
            <a:r>
              <a:rPr lang="it-IT" sz="3000" b="1" u="sng" dirty="0">
                <a:solidFill>
                  <a:srgbClr val="FF0000"/>
                </a:solidFill>
              </a:rPr>
              <a:t> 46.0 U/</a:t>
            </a:r>
            <a:r>
              <a:rPr lang="it-IT" sz="3000" b="1" u="sng" dirty="0" err="1">
                <a:solidFill>
                  <a:srgbClr val="FF0000"/>
                </a:solidFill>
              </a:rPr>
              <a:t>mL</a:t>
            </a:r>
            <a:r>
              <a:rPr lang="it-IT" sz="3000" b="1" u="sng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it-IT" sz="3000" b="1" u="sng" dirty="0" err="1" smtClean="0">
                <a:solidFill>
                  <a:srgbClr val="FF0000"/>
                </a:solidFill>
              </a:rPr>
              <a:t>IgA</a:t>
            </a:r>
            <a:r>
              <a:rPr lang="it-IT" sz="3000" b="1" u="sng" dirty="0" smtClean="0">
                <a:solidFill>
                  <a:srgbClr val="FF0000"/>
                </a:solidFill>
              </a:rPr>
              <a:t> </a:t>
            </a:r>
            <a:r>
              <a:rPr lang="it-IT" sz="3000" b="1" u="sng" dirty="0">
                <a:solidFill>
                  <a:srgbClr val="FF0000"/>
                </a:solidFill>
              </a:rPr>
              <a:t>anti endomisio IF </a:t>
            </a:r>
            <a:r>
              <a:rPr lang="it-IT" sz="3000" b="1" u="sng" dirty="0" smtClean="0">
                <a:solidFill>
                  <a:srgbClr val="FF0000"/>
                </a:solidFill>
              </a:rPr>
              <a:t>Positivi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3831" y="5877272"/>
            <a:ext cx="8496944" cy="584775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STIPSI CRONICA ED OSTINATA DI F. = CELIACHIA !!</a:t>
            </a:r>
            <a:endParaRPr lang="it-IT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14663" y="3376844"/>
            <a:ext cx="6157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Positività confermata anche ai successivi </a:t>
            </a:r>
            <a:r>
              <a:rPr lang="it-IT" sz="2400" dirty="0" smtClean="0"/>
              <a:t>prelievi</a:t>
            </a:r>
            <a:endParaRPr lang="it-IT" sz="24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5" t="10461" r="3687" b="29929"/>
          <a:stretch/>
        </p:blipFill>
        <p:spPr>
          <a:xfrm>
            <a:off x="6372200" y="2708920"/>
            <a:ext cx="2771800" cy="158417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33091" y="4439986"/>
            <a:ext cx="8604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EGDS</a:t>
            </a:r>
            <a:r>
              <a:rPr lang="it-IT" sz="2400" dirty="0" smtClean="0"/>
              <a:t>: mucosa </a:t>
            </a:r>
            <a:r>
              <a:rPr lang="it-IT" sz="2400" dirty="0"/>
              <a:t>duodenale compatibile con celiachia </a:t>
            </a:r>
            <a:r>
              <a:rPr lang="it-IT" sz="2400" dirty="0">
                <a:sym typeface="Wingdings" panose="05000000000000000000" pitchFamily="2" charset="2"/>
              </a:rPr>
              <a:t>con </a:t>
            </a:r>
            <a:r>
              <a:rPr lang="it-IT" sz="2400" dirty="0"/>
              <a:t>istologia </a:t>
            </a:r>
            <a:r>
              <a:rPr lang="it-IT" sz="2400" dirty="0" smtClean="0"/>
              <a:t>+ !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33091" y="5099210"/>
            <a:ext cx="181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HLA positivo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4466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7504" y="1649995"/>
            <a:ext cx="7858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F</a:t>
            </a:r>
            <a:r>
              <a:rPr lang="it-IT" sz="2400" dirty="0"/>
              <a:t>. ad oggi evacua </a:t>
            </a:r>
            <a:r>
              <a:rPr lang="it-IT" sz="2400" dirty="0" smtClean="0"/>
              <a:t>regolarmente spontaneamente feci morbide</a:t>
            </a:r>
            <a:endParaRPr lang="it-IT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086" y="1484784"/>
            <a:ext cx="97916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596902" cy="108242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2599035" y="107067"/>
            <a:ext cx="6516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Avviata dieta priva di glutine </a:t>
            </a:r>
            <a:r>
              <a:rPr lang="it-IT" sz="2400" dirty="0" smtClean="0"/>
              <a:t>+ </a:t>
            </a:r>
            <a:r>
              <a:rPr lang="it-IT" sz="2400" dirty="0"/>
              <a:t>breve ciclo steroideo </a:t>
            </a:r>
            <a:r>
              <a:rPr lang="it-IT" sz="2400" dirty="0" smtClean="0"/>
              <a:t>per </a:t>
            </a:r>
            <a:r>
              <a:rPr lang="it-IT" sz="2400" dirty="0" err="1" smtClean="0"/>
              <a:t>os</a:t>
            </a:r>
            <a:r>
              <a:rPr lang="it-IT" sz="2400" dirty="0" smtClean="0"/>
              <a:t> e </a:t>
            </a:r>
            <a:r>
              <a:rPr lang="it-IT" sz="2400" dirty="0" err="1" smtClean="0"/>
              <a:t>macrogol</a:t>
            </a:r>
            <a:r>
              <a:rPr lang="it-IT" sz="2400" dirty="0" smtClean="0"/>
              <a:t> </a:t>
            </a:r>
            <a:r>
              <a:rPr lang="it-IT" sz="2400" dirty="0"/>
              <a:t>fisso </a:t>
            </a:r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/>
              <a:t>rapidissimo miglioramento clinico!! 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1" b="12137"/>
          <a:stretch/>
        </p:blipFill>
        <p:spPr>
          <a:xfrm>
            <a:off x="611559" y="2348880"/>
            <a:ext cx="8090803" cy="4509120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259632" y="3264612"/>
            <a:ext cx="7056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it-IT" sz="2400" b="1" dirty="0" smtClean="0">
                <a:solidFill>
                  <a:srgbClr val="FF0000"/>
                </a:solidFill>
              </a:rPr>
              <a:t>Ricordarsi sempre di escludere la celiachia come causa di stipsi cronica e ostinata nei bambini </a:t>
            </a:r>
          </a:p>
          <a:p>
            <a:endParaRPr lang="it-IT" sz="2400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2) Se qualcosa non torna prova sempre a ripetere la sierologia per celiachia prima di etichettare una stipsi cronica come funzionale</a:t>
            </a:r>
          </a:p>
          <a:p>
            <a:endParaRPr lang="it-IT" sz="2400" b="1" dirty="0">
              <a:solidFill>
                <a:srgbClr val="FF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782" y="5373216"/>
            <a:ext cx="1427211" cy="97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7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794</Words>
  <Application>Microsoft Office PowerPoint</Application>
  <PresentationFormat>Presentazione su schermo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mariarita genovese</dc:creator>
  <cp:lastModifiedBy>mariarita genovese</cp:lastModifiedBy>
  <cp:revision>6</cp:revision>
  <dcterms:created xsi:type="dcterms:W3CDTF">2019-04-21T09:10:24Z</dcterms:created>
  <dcterms:modified xsi:type="dcterms:W3CDTF">2019-05-12T21:16:10Z</dcterms:modified>
</cp:coreProperties>
</file>