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61" r:id="rId4"/>
    <p:sldId id="264" r:id="rId5"/>
    <p:sldId id="262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87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E40A9-F136-4409-946D-F119C91B5AA5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E3C88-E697-4C2C-808E-92418263D5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43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/>
              <a:t>Nella sua condizione presenta: </a:t>
            </a:r>
          </a:p>
          <a:p>
            <a:pPr>
              <a:buFontTx/>
              <a:buChar char="-"/>
            </a:pPr>
            <a:r>
              <a:rPr lang="it-IT" sz="1200" dirty="0" smtClean="0"/>
              <a:t>scoliosi dorso-lombare ad ampio raggio </a:t>
            </a:r>
            <a:r>
              <a:rPr lang="it-IT" sz="1200" dirty="0" err="1" smtClean="0"/>
              <a:t>destroconvessa</a:t>
            </a:r>
            <a:endParaRPr lang="it-IT" sz="1200" dirty="0" smtClean="0"/>
          </a:p>
          <a:p>
            <a:pPr>
              <a:buFontTx/>
              <a:buChar char="-"/>
            </a:pPr>
            <a:r>
              <a:rPr lang="it-IT" sz="1200" dirty="0" smtClean="0"/>
              <a:t>episodi </a:t>
            </a:r>
            <a:r>
              <a:rPr lang="it-IT" sz="1200" dirty="0" err="1" smtClean="0"/>
              <a:t>ipopnee</a:t>
            </a:r>
            <a:r>
              <a:rPr lang="it-IT" sz="1200" dirty="0" smtClean="0"/>
              <a:t>/apnee notturne con ipercapnia</a:t>
            </a:r>
          </a:p>
          <a:p>
            <a:pPr>
              <a:buFontTx/>
              <a:buChar char="-"/>
            </a:pPr>
            <a:r>
              <a:rPr lang="it-IT" sz="1200" dirty="0" smtClean="0"/>
              <a:t>difficoltà </a:t>
            </a:r>
            <a:r>
              <a:rPr lang="it-IT" sz="1200" dirty="0" err="1" smtClean="0"/>
              <a:t>deglutitoria</a:t>
            </a:r>
            <a:r>
              <a:rPr lang="it-IT" sz="1200" dirty="0" smtClean="0"/>
              <a:t> e masticatoria</a:t>
            </a:r>
          </a:p>
          <a:p>
            <a:pPr>
              <a:buFontTx/>
              <a:buChar char="-"/>
            </a:pPr>
            <a:r>
              <a:rPr lang="it-IT" sz="1200" dirty="0" smtClean="0"/>
              <a:t>epilessia di tipo parziale in trattamento con </a:t>
            </a:r>
            <a:r>
              <a:rPr lang="it-IT" sz="1200" dirty="0" err="1" smtClean="0"/>
              <a:t>carbamazepina</a:t>
            </a:r>
            <a:endParaRPr lang="it-IT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 </a:t>
            </a:r>
            <a:r>
              <a:rPr lang="it-IT" sz="1200" dirty="0" smtClean="0"/>
              <a:t>A dieci giorni dall’intervento nonostante la terapia antibiotica: sepsi da candida iperpiressia (T </a:t>
            </a:r>
            <a:r>
              <a:rPr lang="it-IT" sz="1200" dirty="0" err="1" smtClean="0"/>
              <a:t>Max</a:t>
            </a:r>
            <a:r>
              <a:rPr lang="it-IT" sz="1200" dirty="0" smtClean="0"/>
              <a:t> 41°C) persistente con cefalea, </a:t>
            </a:r>
            <a:r>
              <a:rPr lang="it-IT" sz="1200" dirty="0" err="1" smtClean="0"/>
              <a:t>gastroparesi</a:t>
            </a:r>
            <a:r>
              <a:rPr lang="it-IT" sz="1200" dirty="0" smtClean="0"/>
              <a:t> e </a:t>
            </a:r>
            <a:r>
              <a:rPr lang="it-IT" sz="1200" dirty="0" err="1" smtClean="0"/>
              <a:t>disionemia</a:t>
            </a:r>
            <a:r>
              <a:rPr lang="it-IT" sz="1200" dirty="0" smtClean="0"/>
              <a:t> (</a:t>
            </a:r>
            <a:r>
              <a:rPr lang="it-IT" sz="1200" dirty="0" err="1" smtClean="0"/>
              <a:t>ipokaliemia</a:t>
            </a:r>
            <a:r>
              <a:rPr lang="it-IT" sz="1200" dirty="0" smtClean="0"/>
              <a:t> anche di 2,52 </a:t>
            </a:r>
            <a:r>
              <a:rPr lang="it-IT" sz="1200" dirty="0" err="1" smtClean="0"/>
              <a:t>mEq</a:t>
            </a:r>
            <a:r>
              <a:rPr lang="it-IT" sz="1200" dirty="0" smtClean="0"/>
              <a:t>/L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1200" dirty="0" smtClean="0"/>
              <a:t>Il focolaio iniziale della sepsi da candida non è stato possibile individuarlo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200" dirty="0" smtClean="0"/>
          </a:p>
          <a:p>
            <a:pPr>
              <a:buFontTx/>
              <a:buChar char="-"/>
            </a:pPr>
            <a:r>
              <a:rPr lang="it-IT" sz="1200" dirty="0" smtClean="0"/>
              <a:t>Ecocardiografia ed RX torace negative</a:t>
            </a:r>
          </a:p>
          <a:p>
            <a:pPr>
              <a:buFontTx/>
              <a:buChar char="-"/>
            </a:pPr>
            <a:r>
              <a:rPr lang="it-IT" sz="1200" dirty="0" smtClean="0"/>
              <a:t>Seconda emocoltura (da CVC in giugulare dx) positiva </a:t>
            </a:r>
            <a:r>
              <a:rPr lang="it-IT" sz="1200" dirty="0" smtClean="0">
                <a:solidFill>
                  <a:srgbClr val="FF0000"/>
                </a:solidFill>
              </a:rPr>
              <a:t>per Candida </a:t>
            </a:r>
            <a:r>
              <a:rPr lang="it-IT" sz="1200" dirty="0" err="1" smtClean="0">
                <a:solidFill>
                  <a:srgbClr val="FF0000"/>
                </a:solidFill>
              </a:rPr>
              <a:t>Albicans</a:t>
            </a:r>
            <a:r>
              <a:rPr lang="it-IT" sz="1200" dirty="0" smtClean="0">
                <a:solidFill>
                  <a:srgbClr val="FF0000"/>
                </a:solidFill>
              </a:rPr>
              <a:t>, in assenza di una franca immunodepressione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1200" dirty="0" smtClean="0"/>
              <a:t>Trattamento </a:t>
            </a:r>
            <a:r>
              <a:rPr lang="it-IT" sz="1200" dirty="0" err="1" smtClean="0"/>
              <a:t>ev</a:t>
            </a:r>
            <a:r>
              <a:rPr lang="it-IT" sz="1200" dirty="0" smtClean="0"/>
              <a:t>: </a:t>
            </a:r>
            <a:r>
              <a:rPr lang="it-IT" sz="1200" dirty="0" err="1" smtClean="0"/>
              <a:t>vancomicina</a:t>
            </a:r>
            <a:r>
              <a:rPr lang="it-IT" sz="1200" dirty="0" smtClean="0"/>
              <a:t>, </a:t>
            </a:r>
            <a:r>
              <a:rPr lang="it-IT" sz="1200" dirty="0" err="1" smtClean="0"/>
              <a:t>ceftazidime</a:t>
            </a:r>
            <a:r>
              <a:rPr lang="it-IT" sz="1200" dirty="0" smtClean="0"/>
              <a:t> + </a:t>
            </a:r>
            <a:r>
              <a:rPr lang="it-IT" sz="1200" dirty="0" err="1" smtClean="0"/>
              <a:t>fluconazolo</a:t>
            </a:r>
            <a:r>
              <a:rPr lang="it-IT" sz="1200" dirty="0" smtClean="0"/>
              <a:t> </a:t>
            </a:r>
          </a:p>
          <a:p>
            <a:r>
              <a:rPr lang="it-IT" sz="1200" dirty="0" smtClean="0">
                <a:sym typeface="Wingdings" panose="05000000000000000000" pitchFamily="2" charset="2"/>
              </a:rPr>
              <a:t> </a:t>
            </a:r>
            <a:r>
              <a:rPr lang="it-IT" sz="1200" dirty="0" smtClean="0"/>
              <a:t>sostituito poi con </a:t>
            </a:r>
            <a:r>
              <a:rPr lang="it-IT" sz="1200" dirty="0" err="1" smtClean="0"/>
              <a:t>amfotericina</a:t>
            </a:r>
            <a:r>
              <a:rPr lang="it-IT" sz="1200" dirty="0" smtClean="0"/>
              <a:t> B per alterazioni dei livelli di </a:t>
            </a:r>
            <a:r>
              <a:rPr lang="it-IT" sz="1200" dirty="0" err="1" smtClean="0"/>
              <a:t>carbamazepinemia</a:t>
            </a:r>
            <a:endParaRPr 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E3C88-E697-4C2C-808E-92418263D5C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85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E6E-13B1-4274-92BA-CCA09DF018BF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FC5A-B23E-403D-B813-91859DA41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29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E6E-13B1-4274-92BA-CCA09DF018BF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FC5A-B23E-403D-B813-91859DA41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10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E6E-13B1-4274-92BA-CCA09DF018BF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FC5A-B23E-403D-B813-91859DA41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3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E6E-13B1-4274-92BA-CCA09DF018BF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FC5A-B23E-403D-B813-91859DA41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06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E6E-13B1-4274-92BA-CCA09DF018BF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FC5A-B23E-403D-B813-91859DA41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6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E6E-13B1-4274-92BA-CCA09DF018BF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FC5A-B23E-403D-B813-91859DA41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18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E6E-13B1-4274-92BA-CCA09DF018BF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FC5A-B23E-403D-B813-91859DA41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01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E6E-13B1-4274-92BA-CCA09DF018BF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FC5A-B23E-403D-B813-91859DA41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6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E6E-13B1-4274-92BA-CCA09DF018BF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FC5A-B23E-403D-B813-91859DA41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8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E6E-13B1-4274-92BA-CCA09DF018BF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FC5A-B23E-403D-B813-91859DA41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48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E6E-13B1-4274-92BA-CCA09DF018BF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FC5A-B23E-403D-B813-91859DA41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4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6E6E-13B1-4274-92BA-CCA09DF018BF}" type="datetimeFigureOut">
              <a:rPr lang="it-IT" smtClean="0"/>
              <a:t>12/05/2019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AFC5A-B23E-403D-B813-91859DA413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37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403648" y="4751510"/>
            <a:ext cx="67589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Comic Sans MS" pitchFamily="66" charset="0"/>
              </a:rPr>
              <a:t>Maria Rita </a:t>
            </a:r>
            <a:r>
              <a:rPr lang="it-IT" sz="2400" dirty="0" smtClean="0">
                <a:latin typeface="Comic Sans MS" pitchFamily="66" charset="0"/>
              </a:rPr>
              <a:t> Genovese</a:t>
            </a:r>
          </a:p>
          <a:p>
            <a:pPr algn="ctr"/>
            <a:endParaRPr lang="it-IT" sz="2800" dirty="0">
              <a:latin typeface="Comic Sans MS" pitchFamily="66" charset="0"/>
            </a:endParaRPr>
          </a:p>
          <a:p>
            <a:pPr algn="ctr"/>
            <a:r>
              <a:rPr lang="it-IT" sz="2400" i="1" dirty="0">
                <a:latin typeface="Comic Sans MS" pitchFamily="66" charset="0"/>
              </a:rPr>
              <a:t>Scuola di Specializzazione in Pediatria </a:t>
            </a:r>
            <a:endParaRPr lang="it-IT" sz="2400" i="1" dirty="0" smtClean="0">
              <a:latin typeface="Comic Sans MS" pitchFamily="66" charset="0"/>
            </a:endParaRPr>
          </a:p>
          <a:p>
            <a:pPr algn="ctr"/>
            <a:r>
              <a:rPr lang="it-IT" sz="2400" i="1" dirty="0" smtClean="0">
                <a:latin typeface="Comic Sans MS" pitchFamily="66" charset="0"/>
              </a:rPr>
              <a:t>Università </a:t>
            </a:r>
            <a:r>
              <a:rPr lang="it-IT" sz="2400" i="1" dirty="0">
                <a:latin typeface="Comic Sans MS" pitchFamily="66" charset="0"/>
              </a:rPr>
              <a:t>degli Studi di Trieste</a:t>
            </a:r>
          </a:p>
        </p:txBody>
      </p:sp>
      <p:pic>
        <p:nvPicPr>
          <p:cNvPr id="9" name="Immagin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523" y="4902855"/>
            <a:ext cx="1408149" cy="132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NLP1103_10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87" y="5013177"/>
            <a:ext cx="1210113" cy="121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14" y="188640"/>
            <a:ext cx="698477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1403648" y="2852936"/>
            <a:ext cx="6392707" cy="67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OCCHIO ALL’OCCHIO!</a:t>
            </a:r>
            <a:endParaRPr lang="it-IT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728" y="179541"/>
            <a:ext cx="6712536" cy="945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/>
              <a:t>Elia 15 </a:t>
            </a:r>
            <a:r>
              <a:rPr lang="it-IT" sz="2800" dirty="0"/>
              <a:t>anni 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affetto </a:t>
            </a:r>
            <a:r>
              <a:rPr lang="it-IT" sz="2800" dirty="0"/>
              <a:t>da miopatia congenita da deficit della </a:t>
            </a:r>
            <a:r>
              <a:rPr lang="it-IT" sz="2800" dirty="0" err="1" smtClean="0"/>
              <a:t>merosina</a:t>
            </a:r>
            <a:endParaRPr lang="it-IT" sz="28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312653" y="2636912"/>
            <a:ext cx="6851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Per </a:t>
            </a:r>
            <a:r>
              <a:rPr lang="it-IT" sz="2800" dirty="0" smtClean="0"/>
              <a:t>eccessiva </a:t>
            </a:r>
            <a:r>
              <a:rPr lang="it-IT" sz="2800" dirty="0"/>
              <a:t>perdita di peso ed evidente RGE a pieno canale </a:t>
            </a:r>
            <a:r>
              <a:rPr lang="it-IT" sz="2800" dirty="0" smtClean="0"/>
              <a:t>al transito </a:t>
            </a:r>
            <a:r>
              <a:rPr lang="it-IT" sz="2800" dirty="0" smtClean="0">
                <a:sym typeface="Wingdings" panose="05000000000000000000" pitchFamily="2" charset="2"/>
              </a:rPr>
              <a:t> PEG+ NISSEN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475136" y="1674385"/>
            <a:ext cx="6606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Condizione clinica di base molto complessa</a:t>
            </a:r>
            <a:endParaRPr lang="it-IT" sz="2800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065832" y="4329100"/>
            <a:ext cx="6826648" cy="828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800" dirty="0" smtClean="0"/>
              <a:t>A dieci giorni dall’intervento nonostante la terapia antibiotica: sepsi da candida</a:t>
            </a:r>
            <a:endParaRPr lang="it-IT" sz="2800" dirty="0"/>
          </a:p>
        </p:txBody>
      </p:sp>
      <p:sp>
        <p:nvSpPr>
          <p:cNvPr id="8" name="Rettangolo 7"/>
          <p:cNvSpPr/>
          <p:nvPr/>
        </p:nvSpPr>
        <p:spPr>
          <a:xfrm>
            <a:off x="1295128" y="5679598"/>
            <a:ext cx="7813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Trattamento </a:t>
            </a:r>
            <a:r>
              <a:rPr lang="it-IT" sz="2800" dirty="0" err="1"/>
              <a:t>ev</a:t>
            </a:r>
            <a:r>
              <a:rPr lang="it-IT" sz="2800" dirty="0"/>
              <a:t>: </a:t>
            </a:r>
            <a:r>
              <a:rPr lang="it-IT" sz="2800" dirty="0" err="1"/>
              <a:t>vancomicina</a:t>
            </a:r>
            <a:r>
              <a:rPr lang="it-IT" sz="2800" dirty="0"/>
              <a:t>, </a:t>
            </a:r>
            <a:r>
              <a:rPr lang="it-IT" sz="2800" dirty="0" err="1"/>
              <a:t>ceftazidime</a:t>
            </a:r>
            <a:r>
              <a:rPr lang="it-IT" sz="2800" dirty="0"/>
              <a:t> + </a:t>
            </a:r>
            <a:r>
              <a:rPr lang="it-IT" sz="2800" dirty="0" err="1" smtClean="0"/>
              <a:t>fluconazolo</a:t>
            </a:r>
            <a:r>
              <a:rPr lang="it-IT" sz="2800" dirty="0" smtClean="0"/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b="11852"/>
          <a:stretch/>
        </p:blipFill>
        <p:spPr>
          <a:xfrm>
            <a:off x="7107264" y="0"/>
            <a:ext cx="2024904" cy="335699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9" y="3979612"/>
            <a:ext cx="1768619" cy="16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3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114" y="1988840"/>
            <a:ext cx="8424936" cy="2160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800" dirty="0"/>
              <a:t>Prima visita oculistica: sospetto possibile ischemia retinica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800" dirty="0" smtClean="0"/>
              <a:t>TC </a:t>
            </a:r>
            <a:r>
              <a:rPr lang="it-IT" sz="2800" dirty="0" err="1"/>
              <a:t>total</a:t>
            </a:r>
            <a:r>
              <a:rPr lang="it-IT" sz="2800" dirty="0"/>
              <a:t> </a:t>
            </a:r>
            <a:r>
              <a:rPr lang="it-IT" sz="2800" dirty="0" smtClean="0"/>
              <a:t>body e RMN </a:t>
            </a:r>
            <a:r>
              <a:rPr lang="it-IT" sz="2800" dirty="0"/>
              <a:t>cerebrale negativa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800" dirty="0"/>
              <a:t> anticorpi </a:t>
            </a:r>
            <a:r>
              <a:rPr lang="it-IT" sz="2800" dirty="0" err="1"/>
              <a:t>IgM</a:t>
            </a:r>
            <a:r>
              <a:rPr lang="it-IT" sz="2800" dirty="0"/>
              <a:t> e </a:t>
            </a:r>
            <a:r>
              <a:rPr lang="it-IT" sz="2800" dirty="0" err="1"/>
              <a:t>IgG</a:t>
            </a:r>
            <a:r>
              <a:rPr lang="it-IT" sz="2800" dirty="0"/>
              <a:t> toxoplasma: negativi  </a:t>
            </a:r>
          </a:p>
        </p:txBody>
      </p:sp>
      <p:sp>
        <p:nvSpPr>
          <p:cNvPr id="9" name="Rettangolo 8"/>
          <p:cNvSpPr/>
          <p:nvPr/>
        </p:nvSpPr>
        <p:spPr>
          <a:xfrm>
            <a:off x="272728" y="4509120"/>
            <a:ext cx="8611533" cy="2062103"/>
          </a:xfrm>
          <a:prstGeom prst="rect">
            <a:avLst/>
          </a:prstGeom>
          <a:solidFill>
            <a:srgbClr val="CCCCFF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it-IT" sz="3200" dirty="0" smtClean="0"/>
              <a:t>A distanza </a:t>
            </a:r>
            <a:r>
              <a:rPr lang="it-IT" sz="3200" dirty="0"/>
              <a:t>di qualche giorno </a:t>
            </a:r>
            <a:r>
              <a:rPr lang="it-IT" sz="3200" dirty="0" smtClean="0"/>
              <a:t>rivalutazione con lampada </a:t>
            </a:r>
            <a:r>
              <a:rPr lang="it-IT" sz="3200" dirty="0"/>
              <a:t>a </a:t>
            </a:r>
            <a:r>
              <a:rPr lang="it-IT" sz="3200" dirty="0" smtClean="0"/>
              <a:t>fessura: </a:t>
            </a:r>
            <a:r>
              <a:rPr lang="it-IT" sz="3200" b="1" dirty="0" err="1" smtClean="0"/>
              <a:t>microessudato</a:t>
            </a:r>
            <a:r>
              <a:rPr lang="it-IT" sz="3200" b="1" dirty="0" smtClean="0"/>
              <a:t> </a:t>
            </a:r>
            <a:r>
              <a:rPr lang="it-IT" sz="3200" b="1" dirty="0" err="1"/>
              <a:t>iuxafoveale</a:t>
            </a:r>
            <a:r>
              <a:rPr lang="it-IT" sz="3200" b="1" dirty="0"/>
              <a:t> </a:t>
            </a:r>
            <a:r>
              <a:rPr lang="it-IT" sz="3200" b="1" dirty="0" err="1"/>
              <a:t>superotemporale</a:t>
            </a:r>
            <a:r>
              <a:rPr lang="it-IT" sz="3200" b="1" dirty="0"/>
              <a:t> con screzio emorragico foveale </a:t>
            </a:r>
            <a:r>
              <a:rPr lang="it-IT" sz="3200" b="1" dirty="0" smtClean="0"/>
              <a:t>adiacente</a:t>
            </a:r>
          </a:p>
        </p:txBody>
      </p:sp>
      <p:pic>
        <p:nvPicPr>
          <p:cNvPr id="1026" name="Picture 2" descr="Risultati immagini per OCCHI MASCHI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7" y="188640"/>
            <a:ext cx="1124793" cy="153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47663" y="188640"/>
            <a:ext cx="733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Risoluzione del quadro settico, ma….. comparsa di </a:t>
            </a:r>
            <a:r>
              <a:rPr lang="it-IT" sz="2800" b="1" dirty="0" smtClean="0"/>
              <a:t>scotoma periferico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8651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" y="17843"/>
            <a:ext cx="4491677" cy="384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84" y="17843"/>
            <a:ext cx="4636216" cy="384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e 5"/>
          <p:cNvSpPr/>
          <p:nvPr/>
        </p:nvSpPr>
        <p:spPr>
          <a:xfrm>
            <a:off x="6825892" y="2204864"/>
            <a:ext cx="105847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1751294" y="1723173"/>
            <a:ext cx="105847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66581" y="4581128"/>
            <a:ext cx="8755550" cy="175432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L</a:t>
            </a:r>
            <a:r>
              <a:rPr lang="it-IT" sz="3600" b="1" dirty="0" smtClean="0">
                <a:solidFill>
                  <a:srgbClr val="FF0000"/>
                </a:solidFill>
              </a:rPr>
              <a:t>ocalizzazione </a:t>
            </a:r>
            <a:r>
              <a:rPr lang="it-IT" sz="3600" b="1" dirty="0">
                <a:solidFill>
                  <a:srgbClr val="FF0000"/>
                </a:solidFill>
              </a:rPr>
              <a:t>retinica di focolaio infettivo da </a:t>
            </a:r>
            <a:r>
              <a:rPr lang="it-IT" sz="3600" b="1" dirty="0" smtClean="0">
                <a:solidFill>
                  <a:srgbClr val="FF0000"/>
                </a:solidFill>
              </a:rPr>
              <a:t>candida </a:t>
            </a:r>
            <a:r>
              <a:rPr lang="it-IT" sz="3600" b="1" dirty="0">
                <a:solidFill>
                  <a:srgbClr val="FF0000"/>
                </a:solidFill>
              </a:rPr>
              <a:t>associato ad una riduzione del visus con 7-8/10 </a:t>
            </a:r>
            <a:r>
              <a:rPr lang="it-IT" sz="3600" b="1" dirty="0" smtClean="0">
                <a:solidFill>
                  <a:srgbClr val="FF0000"/>
                </a:solidFill>
              </a:rPr>
              <a:t>O </a:t>
            </a:r>
            <a:r>
              <a:rPr lang="it-IT" sz="3600" b="1" dirty="0" err="1" smtClean="0">
                <a:solidFill>
                  <a:srgbClr val="FF0000"/>
                </a:solidFill>
              </a:rPr>
              <a:t>sn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8671" y="582935"/>
            <a:ext cx="5618899" cy="28083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800" dirty="0" err="1"/>
              <a:t>F</a:t>
            </a:r>
            <a:r>
              <a:rPr lang="it-IT" sz="2800" dirty="0" err="1" smtClean="0"/>
              <a:t>luconazolo</a:t>
            </a:r>
            <a:r>
              <a:rPr lang="it-IT" sz="2800" dirty="0" smtClean="0"/>
              <a:t> </a:t>
            </a:r>
            <a:r>
              <a:rPr lang="it-IT" sz="2800" dirty="0"/>
              <a:t>per </a:t>
            </a:r>
            <a:r>
              <a:rPr lang="it-IT" sz="2800" dirty="0" err="1" smtClean="0"/>
              <a:t>os</a:t>
            </a:r>
            <a:r>
              <a:rPr lang="it-IT" sz="2800" dirty="0" smtClean="0"/>
              <a:t> per </a:t>
            </a:r>
            <a:r>
              <a:rPr lang="it-IT" sz="2800" dirty="0"/>
              <a:t>altre 6 </a:t>
            </a:r>
            <a:r>
              <a:rPr lang="it-IT" sz="2800" dirty="0" smtClean="0"/>
              <a:t>settimane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E</a:t>
            </a:r>
            <a:r>
              <a:rPr lang="it-IT" sz="2800" dirty="0" smtClean="0"/>
              <a:t>sami </a:t>
            </a:r>
            <a:r>
              <a:rPr lang="it-IT" sz="2800" dirty="0"/>
              <a:t>del </a:t>
            </a:r>
            <a:r>
              <a:rPr lang="it-IT" sz="2800" dirty="0" smtClean="0"/>
              <a:t>visus e FO seriati per escludere peggioramento ed utilizzo eventuale </a:t>
            </a:r>
            <a:r>
              <a:rPr lang="it-IT" sz="2800" dirty="0" err="1" smtClean="0"/>
              <a:t>voriconazolo</a:t>
            </a:r>
            <a:r>
              <a:rPr lang="it-IT" sz="2800" dirty="0" smtClean="0"/>
              <a:t> </a:t>
            </a:r>
            <a:r>
              <a:rPr lang="it-IT" sz="2800" dirty="0"/>
              <a:t>o </a:t>
            </a:r>
            <a:r>
              <a:rPr lang="it-IT" sz="2800" dirty="0" err="1"/>
              <a:t>amfotericina</a:t>
            </a:r>
            <a:r>
              <a:rPr lang="it-IT" sz="2800" dirty="0"/>
              <a:t> </a:t>
            </a:r>
            <a:r>
              <a:rPr lang="it-IT" sz="2800" dirty="0" smtClean="0"/>
              <a:t>B </a:t>
            </a:r>
            <a:r>
              <a:rPr lang="it-IT" sz="2800" dirty="0" err="1" smtClean="0"/>
              <a:t>intravitreale</a:t>
            </a:r>
            <a:r>
              <a:rPr lang="it-IT" sz="2800" dirty="0" smtClean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3059832" y="3671153"/>
            <a:ext cx="57859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/>
              <a:t>Netto </a:t>
            </a:r>
            <a:r>
              <a:rPr lang="it-IT" sz="3200" dirty="0"/>
              <a:t>miglioramento </a:t>
            </a:r>
            <a:r>
              <a:rPr lang="it-IT" sz="3200" dirty="0" smtClean="0"/>
              <a:t>clinico: visus 10/10, scomparsa </a:t>
            </a:r>
            <a:r>
              <a:rPr lang="it-IT" sz="3200" dirty="0"/>
              <a:t>dello scotoma, normalizzazione della </a:t>
            </a:r>
            <a:r>
              <a:rPr lang="it-IT" sz="3200" dirty="0" err="1"/>
              <a:t>retinografia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37" y="725171"/>
            <a:ext cx="2619375" cy="17430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99145"/>
            <a:ext cx="2523093" cy="206210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85389" y="188640"/>
            <a:ext cx="8450284" cy="61863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Nella sepsi da candida l’</a:t>
            </a:r>
            <a:r>
              <a:rPr lang="it-IT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endoftalmite</a:t>
            </a:r>
            <a:r>
              <a:rPr lang="it-IT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è una delle complicanze principali</a:t>
            </a:r>
          </a:p>
          <a:p>
            <a:pPr marL="457200" indent="-457200">
              <a:buFont typeface="+mj-lt"/>
              <a:buAutoNum type="arabicPeriod"/>
            </a:pPr>
            <a:endParaRPr lang="it-IT" sz="36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Valuta sempre l’occhio anche se sintomi sfumati, soprattutto in pazienti con patologie complesse, croniche e debilitanti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</a:t>
            </a:r>
            <a:r>
              <a:rPr lang="it-IT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ontrolla sempre anche a distanza di tempo, intervenire precocemente è importante!</a:t>
            </a:r>
          </a:p>
          <a:p>
            <a:endParaRPr lang="it-IT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23528" y="5949279"/>
            <a:ext cx="2450500" cy="87153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580112" y="5509790"/>
            <a:ext cx="3240360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338</Words>
  <Application>Microsoft Office PowerPoint</Application>
  <PresentationFormat>Presentazione su schermo (4:3)</PresentationFormat>
  <Paragraphs>41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mariarita genovese</dc:creator>
  <cp:lastModifiedBy>mariarita genovese</cp:lastModifiedBy>
  <cp:revision>24</cp:revision>
  <dcterms:created xsi:type="dcterms:W3CDTF">2019-04-21T09:31:49Z</dcterms:created>
  <dcterms:modified xsi:type="dcterms:W3CDTF">2019-05-12T21:15:27Z</dcterms:modified>
</cp:coreProperties>
</file>