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8185" autoAdjust="0"/>
  </p:normalViewPr>
  <p:slideViewPr>
    <p:cSldViewPr>
      <p:cViewPr varScale="1">
        <p:scale>
          <a:sx n="74" d="100"/>
          <a:sy n="74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A3EC3-3124-415F-9F15-10E73714FB19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30F9E-5B20-4268-B914-32A9145EB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11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non alterazioni cardiache né disfagia, né storia di infezioni respiratorie gravi o ricorrenti o apnee ostruttive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con </a:t>
            </a:r>
            <a:r>
              <a:rPr lang="it-IT" dirty="0" smtClean="0"/>
              <a:t>storia di numerose fratture patologiche ricorrenti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0F9E-5B20-4268-B914-32A9145EB02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43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franca sintomatologia evocativa (mai alterazioni dell’alvo né storia di dolore addominale né febbri ricorrenti).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0F9E-5B20-4268-B914-32A9145EB02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51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E507-DA04-492F-AB0E-BE79F5BD822D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C13-906C-4622-B9D4-17C74D01C9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3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E507-DA04-492F-AB0E-BE79F5BD822D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C13-906C-4622-B9D4-17C74D01C9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82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E507-DA04-492F-AB0E-BE79F5BD822D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C13-906C-4622-B9D4-17C74D01C9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6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E507-DA04-492F-AB0E-BE79F5BD822D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C13-906C-4622-B9D4-17C74D01C9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51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E507-DA04-492F-AB0E-BE79F5BD822D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C13-906C-4622-B9D4-17C74D01C9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50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E507-DA04-492F-AB0E-BE79F5BD822D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C13-906C-4622-B9D4-17C74D01C9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79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E507-DA04-492F-AB0E-BE79F5BD822D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C13-906C-4622-B9D4-17C74D01C9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70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E507-DA04-492F-AB0E-BE79F5BD822D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C13-906C-4622-B9D4-17C74D01C9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52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E507-DA04-492F-AB0E-BE79F5BD822D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C13-906C-4622-B9D4-17C74D01C9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17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E507-DA04-492F-AB0E-BE79F5BD822D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C13-906C-4622-B9D4-17C74D01C9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05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E507-DA04-492F-AB0E-BE79F5BD822D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C13-906C-4622-B9D4-17C74D01C9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AE507-DA04-492F-AB0E-BE79F5BD822D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21C13-906C-4622-B9D4-17C74D01C9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5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403648" y="4751510"/>
            <a:ext cx="67589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Comic Sans MS" pitchFamily="66" charset="0"/>
              </a:rPr>
              <a:t>Maria Rita </a:t>
            </a:r>
            <a:r>
              <a:rPr lang="it-IT" sz="2400" dirty="0" smtClean="0">
                <a:latin typeface="Comic Sans MS" pitchFamily="66" charset="0"/>
              </a:rPr>
              <a:t> Genovese</a:t>
            </a:r>
          </a:p>
          <a:p>
            <a:pPr algn="ctr"/>
            <a:endParaRPr lang="it-IT" sz="2800" dirty="0">
              <a:latin typeface="Comic Sans MS" pitchFamily="66" charset="0"/>
            </a:endParaRPr>
          </a:p>
          <a:p>
            <a:pPr algn="ctr"/>
            <a:r>
              <a:rPr lang="it-IT" sz="2400" i="1" dirty="0">
                <a:latin typeface="Comic Sans MS" pitchFamily="66" charset="0"/>
              </a:rPr>
              <a:t>Scuola di Specializzazione in Pediatria </a:t>
            </a:r>
            <a:endParaRPr lang="it-IT" sz="2400" i="1" dirty="0" smtClean="0">
              <a:latin typeface="Comic Sans MS" pitchFamily="66" charset="0"/>
            </a:endParaRPr>
          </a:p>
          <a:p>
            <a:pPr algn="ctr"/>
            <a:r>
              <a:rPr lang="it-IT" sz="2400" i="1" dirty="0" smtClean="0">
                <a:latin typeface="Comic Sans MS" pitchFamily="66" charset="0"/>
              </a:rPr>
              <a:t>Università </a:t>
            </a:r>
            <a:r>
              <a:rPr lang="it-IT" sz="2400" i="1" dirty="0">
                <a:latin typeface="Comic Sans MS" pitchFamily="66" charset="0"/>
              </a:rPr>
              <a:t>degli Studi di Trieste</a:t>
            </a:r>
          </a:p>
        </p:txBody>
      </p:sp>
      <p:pic>
        <p:nvPicPr>
          <p:cNvPr id="9" name="Immagin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523" y="4902855"/>
            <a:ext cx="1408149" cy="132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NLP1103_10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87" y="5013177"/>
            <a:ext cx="1210113" cy="121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14" y="188640"/>
            <a:ext cx="698477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919820" y="2852936"/>
            <a:ext cx="7925807" cy="676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L’INFIAMMAZIONE NON MENTE</a:t>
            </a:r>
            <a:endParaRPr lang="it-IT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332657"/>
            <a:ext cx="8229600" cy="180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/>
              <a:t>Matteo </a:t>
            </a:r>
            <a:r>
              <a:rPr lang="it-IT" sz="2400" dirty="0" smtClean="0"/>
              <a:t>15 anni, </a:t>
            </a:r>
          </a:p>
          <a:p>
            <a:pPr marL="0" indent="0">
              <a:buNone/>
            </a:pPr>
            <a:r>
              <a:rPr lang="it-IT" sz="2400" dirty="0" smtClean="0"/>
              <a:t>affetto </a:t>
            </a:r>
            <a:r>
              <a:rPr lang="it-IT" sz="2400" dirty="0"/>
              <a:t>da distrofia muscolare di </a:t>
            </a:r>
            <a:r>
              <a:rPr lang="it-IT" sz="2400" dirty="0" err="1" smtClean="0"/>
              <a:t>Duchenne</a:t>
            </a: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Dai </a:t>
            </a:r>
            <a:r>
              <a:rPr lang="it-IT" sz="2400" dirty="0"/>
              <a:t>5anni in terapia </a:t>
            </a:r>
            <a:r>
              <a:rPr lang="it-IT" sz="2400" dirty="0" smtClean="0"/>
              <a:t>steroidea</a:t>
            </a:r>
          </a:p>
          <a:p>
            <a:pPr marL="0" indent="0">
              <a:buNone/>
            </a:pPr>
            <a:r>
              <a:rPr lang="it-IT" sz="2400" dirty="0" smtClean="0"/>
              <a:t>condizione </a:t>
            </a:r>
            <a:r>
              <a:rPr lang="it-IT" sz="2400" dirty="0"/>
              <a:t>clinica di base </a:t>
            </a:r>
            <a:r>
              <a:rPr lang="it-IT" sz="2400" dirty="0" smtClean="0"/>
              <a:t>stabile, </a:t>
            </a:r>
          </a:p>
          <a:p>
            <a:pPr marL="0" indent="0">
              <a:buNone/>
            </a:pPr>
            <a:r>
              <a:rPr lang="it-IT" sz="2400" dirty="0" smtClean="0"/>
              <a:t>presenta </a:t>
            </a:r>
            <a:r>
              <a:rPr lang="it-IT" sz="2400" dirty="0"/>
              <a:t>severa </a:t>
            </a:r>
            <a:r>
              <a:rPr lang="it-IT" sz="2400" dirty="0" err="1"/>
              <a:t>osteroporosi</a:t>
            </a:r>
            <a:r>
              <a:rPr lang="it-IT" sz="2400" dirty="0"/>
              <a:t> </a:t>
            </a:r>
            <a:r>
              <a:rPr lang="it-IT" sz="2400" dirty="0" smtClean="0">
                <a:sym typeface="Wingdings" panose="05000000000000000000" pitchFamily="2" charset="2"/>
              </a:rPr>
              <a:t></a:t>
            </a:r>
            <a:r>
              <a:rPr lang="it-IT" sz="2400" dirty="0" smtClean="0"/>
              <a:t>terapia </a:t>
            </a:r>
            <a:r>
              <a:rPr lang="it-IT" sz="2400" dirty="0"/>
              <a:t>con </a:t>
            </a:r>
            <a:r>
              <a:rPr lang="it-IT" sz="2400" dirty="0" err="1"/>
              <a:t>bifosfonati</a:t>
            </a:r>
            <a:r>
              <a:rPr lang="it-IT" sz="2400" dirty="0"/>
              <a:t> 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1201829" y="3356992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Da molti anni franca obesità</a:t>
            </a:r>
            <a:r>
              <a:rPr lang="it-IT" sz="2400" dirty="0">
                <a:sym typeface="Wingdings" panose="05000000000000000000" pitchFamily="2" charset="2"/>
              </a:rPr>
              <a:t></a:t>
            </a:r>
            <a:r>
              <a:rPr lang="it-IT" sz="2400" dirty="0"/>
              <a:t> valutazione metabolica riscontro incremento delle transaminasi due volte la N con </a:t>
            </a:r>
            <a:r>
              <a:rPr lang="it-IT" sz="2400" dirty="0" err="1"/>
              <a:t>ecostruttura</a:t>
            </a:r>
            <a:r>
              <a:rPr lang="it-IT" sz="2400" dirty="0"/>
              <a:t> epatica </a:t>
            </a:r>
            <a:r>
              <a:rPr lang="it-IT" sz="2400" dirty="0" smtClean="0"/>
              <a:t>normale</a:t>
            </a:r>
            <a:endParaRPr lang="it-IT" sz="2400" dirty="0"/>
          </a:p>
          <a:p>
            <a:r>
              <a:rPr lang="it-IT" sz="2400" dirty="0"/>
              <a:t>In tale occasione VES 83 mm/h: esclusa epatite autoimmune anticorpi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3"/>
          <a:stretch/>
        </p:blipFill>
        <p:spPr>
          <a:xfrm>
            <a:off x="7203034" y="260648"/>
            <a:ext cx="1622669" cy="18722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tangolo 4"/>
              <p:cNvSpPr/>
              <p:nvPr/>
            </p:nvSpPr>
            <p:spPr>
              <a:xfrm>
                <a:off x="325136" y="5476644"/>
                <a:ext cx="889248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rgbClr val="FF0000"/>
                    </a:solidFill>
                  </a:rPr>
                  <a:t>VES elevata (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it-IT" sz="2400" b="1" dirty="0">
                    <a:solidFill>
                      <a:srgbClr val="FF0000"/>
                    </a:solidFill>
                  </a:rPr>
                  <a:t>70) persistente </a:t>
                </a:r>
                <a:r>
                  <a:rPr lang="it-IT" sz="2400" b="1" dirty="0" smtClean="0">
                    <a:solidFill>
                      <a:srgbClr val="FF0000"/>
                    </a:solidFill>
                  </a:rPr>
                  <a:t>per tutti i successivi controlli annuali</a:t>
                </a:r>
                <a:endParaRPr lang="it-IT" sz="2400" b="1" dirty="0">
                  <a:solidFill>
                    <a:srgbClr val="FF0000"/>
                  </a:solidFill>
                </a:endParaRPr>
              </a:p>
              <a:p>
                <a:r>
                  <a:rPr lang="it-IT" sz="2400" dirty="0" smtClean="0"/>
                  <a:t>in </a:t>
                </a:r>
                <a:r>
                  <a:rPr lang="it-IT" sz="2400" dirty="0"/>
                  <a:t>due occasioni rialzo </a:t>
                </a:r>
                <a:r>
                  <a:rPr lang="it-IT" sz="2400" dirty="0" err="1"/>
                  <a:t>calprotectina</a:t>
                </a:r>
                <a:r>
                  <a:rPr lang="it-IT" sz="2400" dirty="0"/>
                  <a:t> fecale (ultimo dosaggio 526 mg/kg</a:t>
                </a:r>
                <a:r>
                  <a:rPr lang="it-IT" sz="2400" dirty="0" smtClean="0"/>
                  <a:t>)</a:t>
                </a:r>
                <a:endParaRPr lang="it-IT" sz="2400" dirty="0"/>
              </a:p>
            </p:txBody>
          </p:sp>
        </mc:Choice>
        <mc:Fallback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36" y="5476644"/>
                <a:ext cx="889248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028" t="-4061" b="-10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24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238035" y="187705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Eco addome: ispessimento ultima ansa ai limiti (2-3.5 mm)</a:t>
            </a:r>
          </a:p>
          <a:p>
            <a:r>
              <a:rPr lang="it-IT" sz="2400" dirty="0" smtClean="0"/>
              <a:t>Debole positività ASCA: </a:t>
            </a:r>
            <a:r>
              <a:rPr lang="it-IT" sz="2400" dirty="0" err="1" smtClean="0"/>
              <a:t>IgA</a:t>
            </a:r>
            <a:r>
              <a:rPr lang="it-IT" sz="2400" dirty="0" smtClean="0"/>
              <a:t> 21 U/</a:t>
            </a:r>
            <a:r>
              <a:rPr lang="it-IT" sz="2400" dirty="0" err="1" smtClean="0"/>
              <a:t>mL</a:t>
            </a:r>
            <a:r>
              <a:rPr lang="it-IT" sz="2400" dirty="0" smtClean="0"/>
              <a:t>, </a:t>
            </a:r>
            <a:r>
              <a:rPr lang="it-IT" sz="2400" dirty="0" err="1" smtClean="0"/>
              <a:t>IgG</a:t>
            </a:r>
            <a:r>
              <a:rPr lang="it-IT" sz="2400" dirty="0" smtClean="0"/>
              <a:t> 13 U/</a:t>
            </a:r>
            <a:r>
              <a:rPr lang="it-IT" sz="2400" dirty="0" err="1" smtClean="0"/>
              <a:t>mL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827584" y="332656"/>
            <a:ext cx="7344816" cy="9541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MICI? </a:t>
            </a:r>
            <a:endParaRPr lang="it-IT" sz="2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 </a:t>
            </a:r>
            <a:r>
              <a:rPr lang="it-IT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franca sintomatologia evocativa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244827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1</a:t>
            </a:r>
            <a:r>
              <a:rPr lang="it-IT" sz="2400" baseline="30000" dirty="0" smtClean="0"/>
              <a:t>a  </a:t>
            </a:r>
            <a:r>
              <a:rPr lang="it-IT" sz="2400" dirty="0" err="1" smtClean="0"/>
              <a:t>Videocapsula</a:t>
            </a:r>
            <a:r>
              <a:rPr lang="it-IT" sz="2400" dirty="0" smtClean="0">
                <a:sym typeface="Wingdings" panose="05000000000000000000" pitchFamily="2" charset="2"/>
              </a:rPr>
              <a:t></a:t>
            </a:r>
            <a:r>
              <a:rPr lang="it-IT" sz="2400" dirty="0" smtClean="0"/>
              <a:t> </a:t>
            </a:r>
            <a:r>
              <a:rPr lang="it-IT" sz="2400" dirty="0"/>
              <a:t>non è riuscito a </a:t>
            </a:r>
            <a:r>
              <a:rPr lang="it-IT" sz="2400" dirty="0" smtClean="0"/>
              <a:t>deglutirla</a:t>
            </a:r>
          </a:p>
          <a:p>
            <a:r>
              <a:rPr lang="it-IT" sz="2400" dirty="0" smtClean="0"/>
              <a:t> EGDS + COLON e inserimento </a:t>
            </a:r>
            <a:r>
              <a:rPr lang="it-IT" sz="2400" dirty="0" err="1" smtClean="0"/>
              <a:t>videocapsula</a:t>
            </a:r>
            <a:r>
              <a:rPr lang="it-IT" sz="2400" dirty="0" smtClean="0"/>
              <a:t> in sedazione</a:t>
            </a:r>
            <a:r>
              <a:rPr lang="it-IT" sz="2400" dirty="0" smtClean="0">
                <a:sym typeface="Wingdings" panose="05000000000000000000" pitchFamily="2" charset="2"/>
              </a:rPr>
              <a:t> </a:t>
            </a:r>
            <a:r>
              <a:rPr lang="it-IT" sz="2400" b="1" dirty="0" smtClean="0">
                <a:sym typeface="Wingdings" panose="05000000000000000000" pitchFamily="2" charset="2"/>
              </a:rPr>
              <a:t>tipico aspetto </a:t>
            </a:r>
            <a:r>
              <a:rPr lang="it-IT" sz="2400" b="1" dirty="0" err="1" smtClean="0">
                <a:sym typeface="Wingdings" panose="05000000000000000000" pitchFamily="2" charset="2"/>
              </a:rPr>
              <a:t>Crohn</a:t>
            </a:r>
            <a:r>
              <a:rPr lang="it-IT" sz="2400" b="1" dirty="0" smtClean="0">
                <a:sym typeface="Wingdings" panose="05000000000000000000" pitchFamily="2" charset="2"/>
              </a:rPr>
              <a:t> </a:t>
            </a:r>
            <a:r>
              <a:rPr lang="it-IT" sz="2400" dirty="0" smtClean="0">
                <a:sym typeface="Wingdings" panose="05000000000000000000" pitchFamily="2" charset="2"/>
              </a:rPr>
              <a:t>( duodenite, ileite </a:t>
            </a:r>
            <a:r>
              <a:rPr lang="it-IT" sz="2400" dirty="0" err="1" smtClean="0">
                <a:sym typeface="Wingdings" panose="05000000000000000000" pitchFamily="2" charset="2"/>
              </a:rPr>
              <a:t>terminale,</a:t>
            </a:r>
            <a:r>
              <a:rPr lang="it-IT" sz="2400" dirty="0" err="1" smtClean="0"/>
              <a:t>ulcerazione</a:t>
            </a:r>
            <a:r>
              <a:rPr lang="it-IT" sz="2400" dirty="0" smtClean="0"/>
              <a:t> </a:t>
            </a:r>
            <a:r>
              <a:rPr lang="it-IT" sz="2400" dirty="0"/>
              <a:t>della valvola ileo-cecale con ispessimento </a:t>
            </a:r>
            <a:r>
              <a:rPr lang="it-IT" sz="2400" dirty="0" smtClean="0"/>
              <a:t>e </a:t>
            </a:r>
            <a:r>
              <a:rPr lang="it-IT" sz="2400" dirty="0"/>
              <a:t>aspetto ad </a:t>
            </a:r>
            <a:r>
              <a:rPr lang="it-IT" sz="2400" dirty="0" err="1" smtClean="0"/>
              <a:t>acciotolato</a:t>
            </a:r>
            <a:r>
              <a:rPr lang="it-IT" sz="2400" dirty="0" smtClean="0"/>
              <a:t> con </a:t>
            </a:r>
            <a:r>
              <a:rPr lang="it-IT" sz="2400" dirty="0"/>
              <a:t>ulcere </a:t>
            </a:r>
            <a:r>
              <a:rPr lang="it-IT" sz="2400" dirty="0" smtClean="0"/>
              <a:t>profonde)</a:t>
            </a:r>
            <a:endParaRPr lang="it-IT" sz="2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4139952" y="5350706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Conferma istologica!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r="54471"/>
          <a:stretch/>
        </p:blipFill>
        <p:spPr>
          <a:xfrm>
            <a:off x="7524328" y="4578635"/>
            <a:ext cx="1461753" cy="193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3154" y="188640"/>
            <a:ext cx="5881014" cy="6494085"/>
          </a:xfrm>
          <a:prstGeom prst="rect">
            <a:avLst/>
          </a:prstGeom>
          <a:noFill/>
          <a:ln w="57150">
            <a:solidFill>
              <a:srgbClr val="EA103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persistenza degli indici di flogosi elevati, seppur in una totale assenza di  sintomi clinici evidenti deve guidarci sempre all’esclusione di una MICI</a:t>
            </a:r>
          </a:p>
          <a:p>
            <a:pPr marL="342900" indent="-342900">
              <a:buFont typeface="+mj-lt"/>
              <a:buAutoNum type="arabicPeriod"/>
            </a:pPr>
            <a:endParaRPr lang="it-IT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pazienti con malattie complesse non dobbiamo mai escludere la concomitanza di altre patologie </a:t>
            </a:r>
          </a:p>
          <a:p>
            <a:pPr marL="342900" indent="-342900">
              <a:buFont typeface="+mj-lt"/>
              <a:buAutoNum type="arabicPeriod"/>
            </a:pPr>
            <a:endParaRPr lang="it-IT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facciamoci guidare dal</a:t>
            </a:r>
            <a:r>
              <a:rPr lang="it-IT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nostro </a:t>
            </a:r>
            <a:r>
              <a:rPr lang="it-IT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it-IT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feeling!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5" t="5048" r="1690" b="50759"/>
          <a:stretch/>
        </p:blipFill>
        <p:spPr>
          <a:xfrm>
            <a:off x="6084168" y="2389939"/>
            <a:ext cx="3024336" cy="17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261</Words>
  <Application>Microsoft Office PowerPoint</Application>
  <PresentationFormat>Presentazione su schermo (4:3)</PresentationFormat>
  <Paragraphs>33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mariarita genovese</dc:creator>
  <cp:lastModifiedBy>mariarita genovese</cp:lastModifiedBy>
  <cp:revision>12</cp:revision>
  <dcterms:created xsi:type="dcterms:W3CDTF">2019-04-21T09:34:25Z</dcterms:created>
  <dcterms:modified xsi:type="dcterms:W3CDTF">2019-05-10T20:46:42Z</dcterms:modified>
</cp:coreProperties>
</file>