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4801"/>
    <a:srgbClr val="84A705"/>
    <a:srgbClr val="6F5805"/>
    <a:srgbClr val="FF00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4FB10-08A3-4188-8F3B-3D8C6DB7D871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5798A-2169-4665-99B8-420B365CA2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4620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/>
              <a:t>Dimesso a distanza di 5 giorni dall’avvio della terapia antibiotica iniettiva</a:t>
            </a:r>
            <a:r>
              <a:rPr lang="it-IT" sz="1200" dirty="0" smtClean="0">
                <a:sym typeface="Wingdings" panose="05000000000000000000" pitchFamily="2" charset="2"/>
              </a:rPr>
              <a:t> </a:t>
            </a:r>
            <a:r>
              <a:rPr lang="it-IT" sz="1200" dirty="0" smtClean="0"/>
              <a:t>proseguito a domicilio </a:t>
            </a:r>
            <a:r>
              <a:rPr lang="it-IT" sz="1200" dirty="0" err="1" smtClean="0"/>
              <a:t>Ciprofloxacina</a:t>
            </a:r>
            <a:r>
              <a:rPr lang="it-IT" sz="1200" dirty="0" smtClean="0"/>
              <a:t> 500mg per  </a:t>
            </a:r>
            <a:r>
              <a:rPr lang="it-IT" sz="1200" dirty="0" err="1" smtClean="0"/>
              <a:t>os</a:t>
            </a:r>
            <a:r>
              <a:rPr lang="it-IT" sz="1200" dirty="0" smtClean="0"/>
              <a:t>  per altri 7 giorni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5798A-2169-4665-99B8-420B365CA23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55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59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76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208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90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92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85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82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19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9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76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E254C-4311-47D3-8339-6569A098EADC}" type="datetimeFigureOut">
              <a:rPr lang="it-IT" smtClean="0"/>
              <a:t>11/05/2019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A69E9-0E50-4CAD-BF5B-335F15F826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3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403648" y="4751510"/>
            <a:ext cx="675897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latin typeface="Comic Sans MS" pitchFamily="66" charset="0"/>
              </a:rPr>
              <a:t>Maria Rita </a:t>
            </a:r>
            <a:r>
              <a:rPr lang="it-IT" sz="2400" dirty="0" smtClean="0">
                <a:latin typeface="Comic Sans MS" pitchFamily="66" charset="0"/>
              </a:rPr>
              <a:t> Genovese</a:t>
            </a:r>
          </a:p>
          <a:p>
            <a:pPr algn="ctr"/>
            <a:endParaRPr lang="it-IT" sz="2800" dirty="0">
              <a:latin typeface="Comic Sans MS" pitchFamily="66" charset="0"/>
            </a:endParaRPr>
          </a:p>
          <a:p>
            <a:pPr algn="ctr"/>
            <a:r>
              <a:rPr lang="it-IT" sz="2400" i="1" dirty="0">
                <a:latin typeface="Comic Sans MS" pitchFamily="66" charset="0"/>
              </a:rPr>
              <a:t>Scuola di Specializzazione in Pediatria </a:t>
            </a:r>
            <a:endParaRPr lang="it-IT" sz="2400" i="1" dirty="0" smtClean="0">
              <a:latin typeface="Comic Sans MS" pitchFamily="66" charset="0"/>
            </a:endParaRPr>
          </a:p>
          <a:p>
            <a:pPr algn="ctr"/>
            <a:r>
              <a:rPr lang="it-IT" sz="2400" i="1" dirty="0" smtClean="0">
                <a:latin typeface="Comic Sans MS" pitchFamily="66" charset="0"/>
              </a:rPr>
              <a:t>Università </a:t>
            </a:r>
            <a:r>
              <a:rPr lang="it-IT" sz="2400" i="1" dirty="0">
                <a:latin typeface="Comic Sans MS" pitchFamily="66" charset="0"/>
              </a:rPr>
              <a:t>degli Studi di Trieste</a:t>
            </a:r>
          </a:p>
        </p:txBody>
      </p:sp>
      <p:pic>
        <p:nvPicPr>
          <p:cNvPr id="9" name="Immagin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523" y="4902855"/>
            <a:ext cx="1408149" cy="132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NLP1103_10_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287" y="5013177"/>
            <a:ext cx="1210113" cy="121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914" y="188640"/>
            <a:ext cx="698477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ottotitolo 2"/>
          <p:cNvSpPr txBox="1">
            <a:spLocks/>
          </p:cNvSpPr>
          <p:nvPr/>
        </p:nvSpPr>
        <p:spPr>
          <a:xfrm>
            <a:off x="467544" y="2852936"/>
            <a:ext cx="8136904" cy="676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 L’ENDOCARDITE.. LA COLECISTITE</a:t>
            </a:r>
            <a:endParaRPr lang="it-IT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4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55776" y="143826"/>
            <a:ext cx="6081223" cy="1512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 smtClean="0"/>
              <a:t>Gabriel 17aa</a:t>
            </a:r>
          </a:p>
          <a:p>
            <a:pPr marL="0" indent="0">
              <a:buNone/>
            </a:pPr>
            <a:r>
              <a:rPr lang="it-IT" sz="2400" dirty="0" smtClean="0"/>
              <a:t>Dai 15 </a:t>
            </a:r>
            <a:r>
              <a:rPr lang="it-IT" sz="2400" dirty="0"/>
              <a:t>anni </a:t>
            </a:r>
            <a:r>
              <a:rPr lang="it-IT" sz="2400" dirty="0" err="1" smtClean="0"/>
              <a:t>poliabuso</a:t>
            </a:r>
            <a:r>
              <a:rPr lang="it-IT" sz="2400" dirty="0" smtClean="0"/>
              <a:t> </a:t>
            </a:r>
            <a:r>
              <a:rPr lang="it-IT" sz="2400" dirty="0"/>
              <a:t>di sostanze </a:t>
            </a:r>
            <a:r>
              <a:rPr lang="it-IT" sz="2400" dirty="0" smtClean="0"/>
              <a:t>stupefacenti: benzodiazepine </a:t>
            </a:r>
            <a:r>
              <a:rPr lang="it-IT" sz="2400" dirty="0" err="1" smtClean="0"/>
              <a:t>ev</a:t>
            </a:r>
            <a:r>
              <a:rPr lang="it-IT" sz="2400" dirty="0" smtClean="0"/>
              <a:t>, cocaina</a:t>
            </a:r>
            <a:r>
              <a:rPr lang="it-IT" sz="2400" dirty="0"/>
              <a:t>, metamfetamine, </a:t>
            </a:r>
            <a:r>
              <a:rPr lang="it-IT" sz="2400" dirty="0" err="1"/>
              <a:t>ossicodone</a:t>
            </a:r>
            <a:r>
              <a:rPr lang="it-IT" sz="2400" dirty="0"/>
              <a:t> e infine </a:t>
            </a:r>
            <a:r>
              <a:rPr lang="it-IT" sz="2400" dirty="0" smtClean="0"/>
              <a:t>eroina</a:t>
            </a:r>
          </a:p>
        </p:txBody>
      </p:sp>
      <p:sp>
        <p:nvSpPr>
          <p:cNvPr id="4" name="Rettangolo 3"/>
          <p:cNvSpPr/>
          <p:nvPr/>
        </p:nvSpPr>
        <p:spPr>
          <a:xfrm>
            <a:off x="437278" y="2708920"/>
            <a:ext cx="8527210" cy="193899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/>
              <a:t>Dopo qualche ora dall’assunzione di una dose di eroina tramite siringa non </a:t>
            </a:r>
            <a:r>
              <a:rPr lang="it-IT" sz="2400" dirty="0" smtClean="0"/>
              <a:t>sterile presenta: febbre </a:t>
            </a:r>
            <a:r>
              <a:rPr lang="it-IT" sz="2400" dirty="0"/>
              <a:t>elevata con brivido, </a:t>
            </a:r>
            <a:r>
              <a:rPr lang="it-IT" sz="2400" dirty="0" smtClean="0"/>
              <a:t>cefalea diversi vomiti e dolore addominale</a:t>
            </a:r>
          </a:p>
          <a:p>
            <a:endParaRPr lang="it-IT" sz="2400" dirty="0"/>
          </a:p>
          <a:p>
            <a:r>
              <a:rPr lang="it-IT" sz="2400" dirty="0" smtClean="0"/>
              <a:t>Assunto  </a:t>
            </a:r>
            <a:r>
              <a:rPr lang="it-IT" sz="2400" dirty="0"/>
              <a:t>paracetamolo senza risoluzione del quadro</a:t>
            </a:r>
          </a:p>
        </p:txBody>
      </p:sp>
      <p:sp>
        <p:nvSpPr>
          <p:cNvPr id="5" name="Rettangolo 4"/>
          <p:cNvSpPr/>
          <p:nvPr/>
        </p:nvSpPr>
        <p:spPr>
          <a:xfrm>
            <a:off x="338750" y="5149840"/>
            <a:ext cx="87242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Condotto presso il nostro </a:t>
            </a:r>
            <a:r>
              <a:rPr lang="it-IT" sz="2400" dirty="0" smtClean="0"/>
              <a:t>PS </a:t>
            </a:r>
            <a:r>
              <a:rPr lang="it-IT" sz="24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/>
              <a:t>GB 13.830 mmc</a:t>
            </a:r>
            <a:r>
              <a:rPr lang="it-IT" sz="2400" dirty="0"/>
              <a:t>; </a:t>
            </a:r>
            <a:r>
              <a:rPr lang="it-IT" sz="2400" dirty="0" smtClean="0"/>
              <a:t>N 12.680 mmc, PCR </a:t>
            </a:r>
            <a:r>
              <a:rPr lang="it-IT" sz="2400" dirty="0"/>
              <a:t>16,3 </a:t>
            </a:r>
            <a:r>
              <a:rPr lang="it-IT" sz="2400" dirty="0" smtClean="0"/>
              <a:t>mg/L + </a:t>
            </a:r>
            <a:r>
              <a:rPr lang="it-IT" sz="2400" dirty="0"/>
              <a:t>alterazione enzimi epatici e </a:t>
            </a:r>
            <a:r>
              <a:rPr lang="it-IT" sz="2400" dirty="0" smtClean="0"/>
              <a:t>CPK</a:t>
            </a:r>
          </a:p>
          <a:p>
            <a:r>
              <a:rPr lang="it-IT" sz="2400" dirty="0" smtClean="0"/>
              <a:t>Urine oppiacei &gt;</a:t>
            </a:r>
            <a:r>
              <a:rPr lang="it-IT" sz="2400" dirty="0"/>
              <a:t>2000 </a:t>
            </a:r>
            <a:r>
              <a:rPr lang="it-IT" sz="2400" dirty="0" err="1" smtClean="0"/>
              <a:t>ng</a:t>
            </a:r>
            <a:r>
              <a:rPr lang="it-IT" sz="2400" dirty="0" smtClean="0"/>
              <a:t>/</a:t>
            </a:r>
            <a:r>
              <a:rPr lang="it-IT" sz="2400" dirty="0" err="1" smtClean="0"/>
              <a:t>mL</a:t>
            </a:r>
            <a:r>
              <a:rPr lang="it-IT" sz="2400" dirty="0" smtClean="0">
                <a:sym typeface="Wingdings" panose="05000000000000000000" pitchFamily="2" charset="2"/>
              </a:rPr>
              <a:t> </a:t>
            </a:r>
            <a:endParaRPr lang="it-IT" sz="24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54" y="127331"/>
            <a:ext cx="2118498" cy="246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07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5025" y="908720"/>
            <a:ext cx="8229600" cy="532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Esclusa endocardite: </a:t>
            </a:r>
            <a:r>
              <a:rPr lang="it-IT" sz="2400" dirty="0"/>
              <a:t>ECG ed </a:t>
            </a:r>
            <a:r>
              <a:rPr lang="it-IT" sz="2400" dirty="0" err="1" smtClean="0"/>
              <a:t>ecocardio</a:t>
            </a:r>
            <a:r>
              <a:rPr lang="it-IT" sz="2400" dirty="0" smtClean="0"/>
              <a:t> nella </a:t>
            </a:r>
            <a:r>
              <a:rPr lang="it-IT" sz="2400" dirty="0"/>
              <a:t>norma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211025"/>
            <a:ext cx="79106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</a:rPr>
              <a:t>Sospetto </a:t>
            </a:r>
            <a:r>
              <a:rPr lang="it-IT" sz="2400" dirty="0">
                <a:solidFill>
                  <a:prstClr val="black"/>
                </a:solidFill>
              </a:rPr>
              <a:t>di infezione acuta in </a:t>
            </a:r>
            <a:r>
              <a:rPr lang="it-IT" sz="2400" dirty="0" smtClean="0">
                <a:solidFill>
                  <a:prstClr val="black"/>
                </a:solidFill>
              </a:rPr>
              <a:t>atto</a:t>
            </a:r>
            <a:r>
              <a:rPr lang="it-IT" sz="24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it-IT" sz="2400" dirty="0" smtClean="0"/>
              <a:t>una </a:t>
            </a:r>
            <a:r>
              <a:rPr lang="it-IT" sz="2400" dirty="0"/>
              <a:t>dose di </a:t>
            </a:r>
            <a:r>
              <a:rPr lang="it-IT" sz="2400" dirty="0" err="1"/>
              <a:t>ceftriaxone</a:t>
            </a:r>
            <a:r>
              <a:rPr lang="it-IT" sz="2400" dirty="0"/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219231" y="1951672"/>
            <a:ext cx="8892480" cy="1200329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/>
              <a:t>Eco addome: colecisti </a:t>
            </a:r>
            <a:r>
              <a:rPr lang="it-IT" sz="2400" dirty="0"/>
              <a:t>poco distesa a pareti minimamente armonicamente ispessite circondata da tessuto adiposo imbibito, disomogeneo e </a:t>
            </a:r>
            <a:r>
              <a:rPr lang="it-IT" sz="2400" dirty="0" err="1"/>
              <a:t>ipervascolarizzato</a:t>
            </a:r>
            <a:r>
              <a:rPr lang="it-IT" sz="2400" dirty="0"/>
              <a:t> in un </a:t>
            </a:r>
            <a:r>
              <a:rPr lang="it-IT" sz="2400" b="1" dirty="0"/>
              <a:t>quadro di tipo </a:t>
            </a:r>
            <a:r>
              <a:rPr lang="it-IT" sz="2400" b="1" dirty="0" smtClean="0"/>
              <a:t>infiammatorio </a:t>
            </a:r>
            <a:endParaRPr lang="it-IT" sz="2400" b="1" dirty="0"/>
          </a:p>
        </p:txBody>
      </p:sp>
      <p:sp>
        <p:nvSpPr>
          <p:cNvPr id="6" name="Rettangolo 5"/>
          <p:cNvSpPr/>
          <p:nvPr/>
        </p:nvSpPr>
        <p:spPr>
          <a:xfrm>
            <a:off x="219231" y="3781935"/>
            <a:ext cx="87337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A distanza di 12 ore gli </a:t>
            </a:r>
            <a:r>
              <a:rPr lang="it-IT" sz="2400" b="1" dirty="0" smtClean="0"/>
              <a:t>esami:</a:t>
            </a:r>
          </a:p>
          <a:p>
            <a:pPr marL="285750" indent="-285750">
              <a:buFontTx/>
              <a:buChar char="-"/>
            </a:pPr>
            <a:r>
              <a:rPr lang="it-IT" sz="2400" dirty="0" smtClean="0"/>
              <a:t>GB </a:t>
            </a:r>
            <a:r>
              <a:rPr lang="it-IT" sz="2400" dirty="0"/>
              <a:t>22.410 mmc N 18.990 </a:t>
            </a:r>
            <a:r>
              <a:rPr lang="it-IT" sz="2400" dirty="0" smtClean="0"/>
              <a:t>mmc</a:t>
            </a:r>
          </a:p>
          <a:p>
            <a:pPr marL="285750" indent="-285750">
              <a:buFontTx/>
              <a:buChar char="-"/>
            </a:pPr>
            <a:r>
              <a:rPr lang="it-IT" sz="2400" dirty="0" smtClean="0"/>
              <a:t>PCR 76,9mg/L </a:t>
            </a:r>
            <a:endParaRPr lang="it-IT" sz="2400" dirty="0"/>
          </a:p>
          <a:p>
            <a:pPr marL="285750" indent="-285750">
              <a:buFontTx/>
              <a:buChar char="-"/>
            </a:pPr>
            <a:r>
              <a:rPr lang="it-IT" sz="2400" b="1" dirty="0" smtClean="0"/>
              <a:t>AST </a:t>
            </a:r>
            <a:r>
              <a:rPr lang="it-IT" sz="2400" b="1" dirty="0"/>
              <a:t>98 U/L, ALT 118 U/L, Gamma GT 146 U/L, CK totale 353 </a:t>
            </a:r>
            <a:r>
              <a:rPr lang="it-IT" sz="2400" b="1" dirty="0" smtClean="0"/>
              <a:t>U/L </a:t>
            </a:r>
            <a:endParaRPr lang="it-IT" sz="2400" b="1" dirty="0"/>
          </a:p>
        </p:txBody>
      </p:sp>
      <p:sp>
        <p:nvSpPr>
          <p:cNvPr id="7" name="Rettangolo 6"/>
          <p:cNvSpPr/>
          <p:nvPr/>
        </p:nvSpPr>
        <p:spPr>
          <a:xfrm>
            <a:off x="2732437" y="5941511"/>
            <a:ext cx="3520066" cy="584775"/>
          </a:xfrm>
          <a:prstGeom prst="rect">
            <a:avLst/>
          </a:prstGeom>
          <a:solidFill>
            <a:srgbClr val="66FF66"/>
          </a:solidFill>
          <a:ln w="3810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it-IT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COLECISTITE ACUTA</a:t>
            </a:r>
            <a:endParaRPr lang="it-IT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924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51022" y="476672"/>
            <a:ext cx="9200434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u="sng" dirty="0" smtClean="0"/>
              <a:t>Avviata terapia con </a:t>
            </a:r>
            <a:r>
              <a:rPr lang="it-IT" sz="2400" b="1" u="sng" dirty="0" smtClean="0"/>
              <a:t>ampi/</a:t>
            </a:r>
            <a:r>
              <a:rPr lang="it-IT" sz="2400" b="1" u="sng" dirty="0" err="1" smtClean="0"/>
              <a:t>sulbactam</a:t>
            </a:r>
            <a:r>
              <a:rPr lang="it-IT" sz="2400" u="sng" dirty="0" smtClean="0"/>
              <a:t> (1g </a:t>
            </a:r>
            <a:r>
              <a:rPr lang="it-IT" sz="2400" u="sng" dirty="0"/>
              <a:t>x </a:t>
            </a:r>
            <a:r>
              <a:rPr lang="it-IT" sz="2400" u="sng" dirty="0" smtClean="0"/>
              <a:t>3v/die) e </a:t>
            </a:r>
            <a:r>
              <a:rPr lang="it-IT" sz="2400" b="1" u="sng" dirty="0" err="1" smtClean="0"/>
              <a:t>tobra</a:t>
            </a:r>
            <a:r>
              <a:rPr lang="it-IT" sz="2400" u="sng" dirty="0" smtClean="0"/>
              <a:t> </a:t>
            </a:r>
            <a:r>
              <a:rPr lang="it-IT" sz="2400" u="sng" dirty="0"/>
              <a:t>(400 </a:t>
            </a:r>
            <a:r>
              <a:rPr lang="it-IT" sz="2400" u="sng" dirty="0" smtClean="0"/>
              <a:t>mg 1/die)</a:t>
            </a:r>
            <a:endParaRPr lang="it-IT" sz="2400" u="sng" dirty="0"/>
          </a:p>
        </p:txBody>
      </p:sp>
      <p:sp>
        <p:nvSpPr>
          <p:cNvPr id="8" name="Rettangolo 7"/>
          <p:cNvSpPr/>
          <p:nvPr/>
        </p:nvSpPr>
        <p:spPr>
          <a:xfrm>
            <a:off x="507085" y="2780928"/>
            <a:ext cx="8136904" cy="830997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/>
              <a:t>Tutti </a:t>
            </a:r>
            <a:r>
              <a:rPr lang="it-IT" sz="2400" dirty="0"/>
              <a:t>gli esami infettivologici </a:t>
            </a:r>
            <a:r>
              <a:rPr lang="it-IT" sz="2400" dirty="0" smtClean="0"/>
              <a:t>sono risultati negativi </a:t>
            </a:r>
            <a:r>
              <a:rPr lang="it-IT" sz="2400" dirty="0"/>
              <a:t>(HVC,HBV, emocoltura, PCR per invasivi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611560" y="1725216"/>
            <a:ext cx="8240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u="sng" dirty="0" smtClean="0"/>
              <a:t>Risoluzione del quadro </a:t>
            </a:r>
            <a:r>
              <a:rPr lang="it-IT" sz="24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/>
              <a:t>A </a:t>
            </a:r>
            <a:r>
              <a:rPr lang="it-IT" sz="2400" dirty="0" smtClean="0"/>
              <a:t>due settimane esa</a:t>
            </a:r>
            <a:r>
              <a:rPr lang="it-IT" sz="2400" dirty="0" smtClean="0"/>
              <a:t>mi nella norma</a:t>
            </a:r>
            <a:endParaRPr lang="it-IT" sz="2400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533012" y="4437112"/>
            <a:ext cx="8229600" cy="1440160"/>
          </a:xfrm>
          <a:prstGeom prst="rect">
            <a:avLst/>
          </a:prstGeom>
          <a:ln w="28575">
            <a:solidFill>
              <a:srgbClr val="FF006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800" dirty="0" smtClean="0"/>
              <a:t>L’episodio di Gabriel di colecistite acuta sembrerebbe correlabile alla sua tossicodipendenza</a:t>
            </a:r>
            <a:r>
              <a:rPr lang="it-IT" sz="2800" dirty="0">
                <a:sym typeface="Wingdings" panose="05000000000000000000" pitchFamily="2" charset="2"/>
              </a:rPr>
              <a:t> </a:t>
            </a:r>
            <a:r>
              <a:rPr lang="it-IT" sz="2800" dirty="0" smtClean="0">
                <a:sym typeface="Wingdings" panose="05000000000000000000" pitchFamily="2" charset="2"/>
              </a:rPr>
              <a:t>da eroina ed utilizzo di siringhe non sterili!</a:t>
            </a:r>
            <a:endParaRPr lang="it-IT" sz="2800" dirty="0" smtClean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54100"/>
            <a:ext cx="2279639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8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2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10423" y="69531"/>
            <a:ext cx="3810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In  letteratura pochissimi casi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88" t="4490" b="16966"/>
          <a:stretch/>
        </p:blipFill>
        <p:spPr>
          <a:xfrm>
            <a:off x="611560" y="2754421"/>
            <a:ext cx="8031420" cy="3820771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965" y="531196"/>
            <a:ext cx="5685880" cy="1889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4771286" y="3141312"/>
            <a:ext cx="38716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7948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 pazienti eroinomani febbrili, escludi subito </a:t>
            </a:r>
            <a:r>
              <a:rPr lang="it-IT" sz="3200" b="1" dirty="0" smtClean="0">
                <a:solidFill>
                  <a:srgbClr val="7948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l’endocardite</a:t>
            </a:r>
            <a:r>
              <a:rPr lang="it-IT" sz="3200" b="1" dirty="0">
                <a:solidFill>
                  <a:srgbClr val="7948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 pensa anche alla colecistite </a:t>
            </a:r>
            <a:r>
              <a:rPr lang="it-IT" sz="3200" b="1" dirty="0" smtClean="0">
                <a:solidFill>
                  <a:srgbClr val="7948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it-IT" sz="3200" dirty="0">
              <a:solidFill>
                <a:srgbClr val="7948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643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284</Words>
  <Application>Microsoft Office PowerPoint</Application>
  <PresentationFormat>Presentazione su schermo (4:3)</PresentationFormat>
  <Paragraphs>28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mariarita genovese</dc:creator>
  <cp:lastModifiedBy>mariarita genovese</cp:lastModifiedBy>
  <cp:revision>17</cp:revision>
  <dcterms:created xsi:type="dcterms:W3CDTF">2019-04-21T09:32:56Z</dcterms:created>
  <dcterms:modified xsi:type="dcterms:W3CDTF">2019-05-11T07:49:44Z</dcterms:modified>
</cp:coreProperties>
</file>