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0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08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8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945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24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22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20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50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8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09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55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11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93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0EE-0611-4C76-8B34-8F2B891BBF80}" type="datetimeFigureOut">
              <a:rPr lang="it-IT" smtClean="0"/>
              <a:t>13/05/19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AAD33-EE08-499C-B365-C9AA15E1A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72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iversità Bicocca"/>
          <p:cNvPicPr>
            <a:picLocks noChangeAspect="1" noChangeArrowheads="1"/>
          </p:cNvPicPr>
          <p:nvPr/>
        </p:nvPicPr>
        <p:blipFill>
          <a:blip r:embed="rId2"/>
          <a:srcRect l="41597" t="38797" r="46852" b="44414"/>
          <a:stretch>
            <a:fillRect/>
          </a:stretch>
        </p:blipFill>
        <p:spPr bwMode="auto">
          <a:xfrm>
            <a:off x="9757459" y="541913"/>
            <a:ext cx="1327460" cy="1447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s://lh6.googleusercontent.com/9Weu1rS-r0ugUhl-dMO-5DxGIvYKoC-DJdN-38ypci3Po2n22WEX7kgSqi8KFY5TCNGSo4ZPjB54ZGm-lLb7J0PS7xcevsqn2jJm-7UEAkDm7NW6XnGtq18vmA1gPL7mWPga-bmO8_mA9f9w9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553" y="541913"/>
            <a:ext cx="2779103" cy="122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7EF88ED-B2E2-0046-964E-32798DDC4BC0}"/>
              </a:ext>
            </a:extLst>
          </p:cNvPr>
          <p:cNvSpPr txBox="1"/>
          <p:nvPr/>
        </p:nvSpPr>
        <p:spPr>
          <a:xfrm>
            <a:off x="632176" y="2513678"/>
            <a:ext cx="10961511" cy="861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ELTROMBOPAG: NON SOLO ROSE E FIORI…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7AEDCE0-237B-BC40-8FEE-A9D377044122}"/>
              </a:ext>
            </a:extLst>
          </p:cNvPr>
          <p:cNvSpPr txBox="1"/>
          <p:nvPr/>
        </p:nvSpPr>
        <p:spPr>
          <a:xfrm>
            <a:off x="409654" y="3631031"/>
            <a:ext cx="1140655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Dr.ssa Veronica Evasi</a:t>
            </a:r>
          </a:p>
          <a:p>
            <a:pPr algn="ctr"/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SdS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in Pediatria, Università degli Studi di Milano - Bicocca</a:t>
            </a:r>
          </a:p>
        </p:txBody>
      </p:sp>
    </p:spTree>
    <p:extLst>
      <p:ext uri="{BB962C8B-B14F-4D97-AF65-F5344CB8AC3E}">
        <p14:creationId xmlns:p14="http://schemas.microsoft.com/office/powerpoint/2010/main" val="92050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iversità Bicocca"/>
          <p:cNvPicPr>
            <a:picLocks noChangeAspect="1" noChangeArrowheads="1"/>
          </p:cNvPicPr>
          <p:nvPr/>
        </p:nvPicPr>
        <p:blipFill>
          <a:blip r:embed="rId2"/>
          <a:srcRect l="41597" t="38797" r="46852" b="44414"/>
          <a:stretch>
            <a:fillRect/>
          </a:stretch>
        </p:blipFill>
        <p:spPr bwMode="auto">
          <a:xfrm>
            <a:off x="10321941" y="541913"/>
            <a:ext cx="762977" cy="83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s://lh6.googleusercontent.com/9Weu1rS-r0ugUhl-dMO-5DxGIvYKoC-DJdN-38ypci3Po2n22WEX7kgSqi8KFY5TCNGSo4ZPjB54ZGm-lLb7J0PS7xcevsqn2jJm-7UEAkDm7NW6XnGtq18vmA1gPL7mWPga-bmO8_mA9f9w9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553" y="541913"/>
            <a:ext cx="1762361" cy="7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D72AD-470B-704B-8F7D-B1C3132448FE}"/>
              </a:ext>
            </a:extLst>
          </p:cNvPr>
          <p:cNvSpPr txBox="1"/>
          <p:nvPr/>
        </p:nvSpPr>
        <p:spPr>
          <a:xfrm>
            <a:off x="4509054" y="585498"/>
            <a:ext cx="38047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>
                <a:latin typeface="Arial" panose="020B0604020202020204" pitchFamily="34" charset="0"/>
                <a:cs typeface="Arial" panose="020B0604020202020204" pitchFamily="34" charset="0"/>
              </a:rPr>
              <a:t>A., </a:t>
            </a:r>
            <a:r>
              <a:rPr lang="it-IT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femm︎ina</a:t>
            </a:r>
            <a:r>
              <a:rPr lang="it-IT" sz="2800" u="sng" dirty="0">
                <a:latin typeface="Arial" panose="020B0604020202020204" pitchFamily="34" charset="0"/>
                <a:cs typeface="Arial" panose="020B0604020202020204" pitchFamily="34" charset="0"/>
              </a:rPr>
              <a:t>, 4 anni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A257AB5-9BD2-A44C-8D45-8CF6C70AF760}"/>
              </a:ext>
            </a:extLst>
          </p:cNvPr>
          <p:cNvSpPr txBox="1"/>
          <p:nvPr/>
        </p:nvSpPr>
        <p:spPr>
          <a:xfrm>
            <a:off x="3761909" y="1492752"/>
            <a:ext cx="3544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Aplasia midollare severa </a:t>
            </a:r>
            <a:endParaRPr lang="it-IT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6D3A1AA-7869-8A4B-95D8-162C3DAF9E51}"/>
              </a:ext>
            </a:extLst>
          </p:cNvPr>
          <p:cNvSpPr txBox="1"/>
          <p:nvPr/>
        </p:nvSpPr>
        <p:spPr>
          <a:xfrm>
            <a:off x="7172909" y="1528524"/>
            <a:ext cx="14658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HSCT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DB79236-AD89-C742-BBCE-A6635EFB6229}"/>
              </a:ext>
            </a:extLst>
          </p:cNvPr>
          <p:cNvSpPr txBox="1"/>
          <p:nvPr/>
        </p:nvSpPr>
        <p:spPr>
          <a:xfrm>
            <a:off x="2276153" y="2102219"/>
            <a:ext cx="76943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In attesa del trapianto … ELTROMBOPAG (agonista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TPOr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8A0499E-AEEE-D74B-8B9D-4FEA2A13CCE4}"/>
              </a:ext>
            </a:extLst>
          </p:cNvPr>
          <p:cNvSpPr txBox="1"/>
          <p:nvPr/>
        </p:nvSpPr>
        <p:spPr>
          <a:xfrm>
            <a:off x="1619733" y="2869559"/>
            <a:ext cx="933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i="1" dirty="0">
                <a:latin typeface="Arial" panose="020B0604020202020204" pitchFamily="34" charset="0"/>
                <a:cs typeface="Arial" panose="020B0604020202020204" pitchFamily="34" charset="0"/>
              </a:rPr>
              <a:t>Dopo circa 10 giorni di terapia </a:t>
            </a:r>
            <a:r>
              <a:rPr lang="it-IT" sz="2200" i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…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colorito bronzino  quadro marziale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59DD03-0584-7549-B9DE-025FAACA72BD}"/>
              </a:ext>
            </a:extLst>
          </p:cNvPr>
          <p:cNvSpPr txBox="1"/>
          <p:nvPr/>
        </p:nvSpPr>
        <p:spPr>
          <a:xfrm>
            <a:off x="0" y="3418292"/>
            <a:ext cx="933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Ferro 1246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mcg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/dl, ferritina 1668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ng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/ml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transferrina 179 mg/dl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9B0E68-9B3F-A448-AAD4-9DF05AC78FD6}"/>
              </a:ext>
            </a:extLst>
          </p:cNvPr>
          <p:cNvSpPr txBox="1"/>
          <p:nvPr/>
        </p:nvSpPr>
        <p:spPr>
          <a:xfrm>
            <a:off x="357423" y="3772655"/>
            <a:ext cx="62168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Sideruria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24/h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indosabile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algn="ctr"/>
            <a:endParaRPr lang="it-IT" sz="200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algn="ctr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Ferro libero (NTBI)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↑ ↑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 </a:t>
            </a:r>
            <a:r>
              <a:rPr lang="it-IT" sz="2200" u="sng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Possibile tossicità!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39D5644-AD8F-E848-B94F-791ED07FF7C0}"/>
              </a:ext>
            </a:extLst>
          </p:cNvPr>
          <p:cNvSpPr txBox="1"/>
          <p:nvPr/>
        </p:nvSpPr>
        <p:spPr>
          <a:xfrm>
            <a:off x="8819990" y="3945640"/>
            <a:ext cx="3003902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STOP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eltrombopag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44BAC53-461A-6C4D-94F2-EEABF5226AAC}"/>
              </a:ext>
            </a:extLst>
          </p:cNvPr>
          <p:cNvSpPr txBox="1"/>
          <p:nvPr/>
        </p:nvSpPr>
        <p:spPr>
          <a:xfrm>
            <a:off x="3465865" y="4861579"/>
            <a:ext cx="5565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Deferoxamina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(15-20 mg/kg/die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e.v.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i.c.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)</a:t>
            </a:r>
          </a:p>
          <a:p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CB34F81-D08B-0249-8958-449A80D11A17}"/>
              </a:ext>
            </a:extLst>
          </p:cNvPr>
          <p:cNvSpPr txBox="1"/>
          <p:nvPr/>
        </p:nvSpPr>
        <p:spPr>
          <a:xfrm>
            <a:off x="932329" y="5438989"/>
            <a:ext cx="106381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i="1" dirty="0">
                <a:latin typeface="Arial" panose="020B0604020202020204" pitchFamily="34" charset="0"/>
                <a:cs typeface="Arial" panose="020B0604020202020204" pitchFamily="34" charset="0"/>
              </a:rPr>
              <a:t>Dopo circa 4 settimane di </a:t>
            </a:r>
            <a:r>
              <a:rPr lang="it-IT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ferrochelazione</a:t>
            </a:r>
            <a:r>
              <a:rPr lang="it-IT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i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…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ferro 331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mcg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/dl, ferritina 1185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ng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/ml</a:t>
            </a:r>
            <a:endParaRPr lang="it-IT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tangolo arrotondato 18">
            <a:extLst>
              <a:ext uri="{FF2B5EF4-FFF2-40B4-BE49-F238E27FC236}">
                <a16:creationId xmlns:a16="http://schemas.microsoft.com/office/drawing/2014/main" id="{4846F0DF-10E8-A249-9BC5-7033A6D9E371}"/>
              </a:ext>
            </a:extLst>
          </p:cNvPr>
          <p:cNvSpPr/>
          <p:nvPr/>
        </p:nvSpPr>
        <p:spPr>
          <a:xfrm>
            <a:off x="3695481" y="5774316"/>
            <a:ext cx="5529965" cy="98814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 T2* </a:t>
            </a:r>
            <a:r>
              <a:rPr lang="it-IT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cuore+fegato</a:t>
            </a: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it-IT" sz="2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non sovraccarico</a:t>
            </a:r>
            <a:endParaRPr lang="it-IT" sz="22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4ADFA86-3F9B-2341-88C0-CCBCC0A0F846}"/>
              </a:ext>
            </a:extLst>
          </p:cNvPr>
          <p:cNvCxnSpPr/>
          <p:nvPr/>
        </p:nvCxnSpPr>
        <p:spPr>
          <a:xfrm>
            <a:off x="6856681" y="4199658"/>
            <a:ext cx="1238491" cy="0"/>
          </a:xfrm>
          <a:prstGeom prst="straightConnector1">
            <a:avLst/>
          </a:prstGeom>
          <a:ln w="79375">
            <a:solidFill>
              <a:schemeClr val="tx1"/>
            </a:solidFill>
            <a:headEnd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1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6" grpId="0" animBg="1"/>
      <p:bldP spid="17" grpId="0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iversità Bicocca"/>
          <p:cNvPicPr>
            <a:picLocks noChangeAspect="1" noChangeArrowheads="1"/>
          </p:cNvPicPr>
          <p:nvPr/>
        </p:nvPicPr>
        <p:blipFill>
          <a:blip r:embed="rId2"/>
          <a:srcRect l="41597" t="38797" r="46852" b="44414"/>
          <a:stretch>
            <a:fillRect/>
          </a:stretch>
        </p:blipFill>
        <p:spPr bwMode="auto">
          <a:xfrm>
            <a:off x="10321941" y="541913"/>
            <a:ext cx="762977" cy="83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s://lh6.googleusercontent.com/9Weu1rS-r0ugUhl-dMO-5DxGIvYKoC-DJdN-38ypci3Po2n22WEX7kgSqi8KFY5TCNGSo4ZPjB54ZGm-lLb7J0PS7xcevsqn2jJm-7UEAkDm7NW6XnGtq18vmA1gPL7mWPga-bmO8_mA9f9w9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553" y="541913"/>
            <a:ext cx="1762361" cy="7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FD06A4C-201B-7648-B9CA-B4F9F5717D66}"/>
              </a:ext>
            </a:extLst>
          </p:cNvPr>
          <p:cNvSpPr txBox="1"/>
          <p:nvPr/>
        </p:nvSpPr>
        <p:spPr>
          <a:xfrm>
            <a:off x="4583575" y="1210756"/>
            <a:ext cx="33450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Considerazioni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768DA50-6879-3242-B696-AC10F822C8A7}"/>
              </a:ext>
            </a:extLst>
          </p:cNvPr>
          <p:cNvSpPr txBox="1"/>
          <p:nvPr/>
        </p:nvSpPr>
        <p:spPr>
          <a:xfrm>
            <a:off x="3005645" y="1783685"/>
            <a:ext cx="60998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Eltrombopag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è generalmente ben tollerato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2FDD1F8-2E93-6643-8C95-12BAF2C77D78}"/>
              </a:ext>
            </a:extLst>
          </p:cNvPr>
          <p:cNvSpPr txBox="1"/>
          <p:nvPr/>
        </p:nvSpPr>
        <p:spPr>
          <a:xfrm>
            <a:off x="2394072" y="2392884"/>
            <a:ext cx="73230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Poche segnalazioni di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ipersideremia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farmaco-indotta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E74A4F-5E5C-7644-8890-B29171F5EFB1}"/>
              </a:ext>
            </a:extLst>
          </p:cNvPr>
          <p:cNvSpPr txBox="1"/>
          <p:nvPr/>
        </p:nvSpPr>
        <p:spPr>
          <a:xfrm>
            <a:off x="1981284" y="3018780"/>
            <a:ext cx="8148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Possibile ruolo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ferrochelante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sideropenia e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ferrodeplezione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E39F061-135F-F64D-B33C-93B6268BC86D}"/>
              </a:ext>
            </a:extLst>
          </p:cNvPr>
          <p:cNvSpPr txBox="1"/>
          <p:nvPr/>
        </p:nvSpPr>
        <p:spPr>
          <a:xfrm>
            <a:off x="4905651" y="3611282"/>
            <a:ext cx="14546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Tossicità?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BFD18FD-995A-6545-93B7-3802D58C85E4}"/>
              </a:ext>
            </a:extLst>
          </p:cNvPr>
          <p:cNvSpPr txBox="1"/>
          <p:nvPr/>
        </p:nvSpPr>
        <p:spPr>
          <a:xfrm>
            <a:off x="4074289" y="4634671"/>
            <a:ext cx="385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TAKE HOME MESSAGE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B90E9AE-D03C-8541-8138-85FAD0EB1AB4}"/>
              </a:ext>
            </a:extLst>
          </p:cNvPr>
          <p:cNvSpPr txBox="1"/>
          <p:nvPr/>
        </p:nvSpPr>
        <p:spPr>
          <a:xfrm>
            <a:off x="994610" y="5243870"/>
            <a:ext cx="10234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u="sng" dirty="0">
                <a:latin typeface="Arial" panose="020B0604020202020204" pitchFamily="34" charset="0"/>
                <a:cs typeface="Arial" panose="020B0604020202020204" pitchFamily="34" charset="0"/>
              </a:rPr>
              <a:t>Monitora frequentemente l’assetto marziale durante la terapia con </a:t>
            </a:r>
            <a:r>
              <a:rPr lang="it-IT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eltrombopag</a:t>
            </a:r>
            <a:r>
              <a:rPr lang="it-IT" sz="2200" u="sng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096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172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HNPED-11111</dc:creator>
  <cp:lastModifiedBy>Microsoft Office User</cp:lastModifiedBy>
  <cp:revision>23</cp:revision>
  <cp:lastPrinted>2019-05-11T18:48:10Z</cp:lastPrinted>
  <dcterms:created xsi:type="dcterms:W3CDTF">2018-12-05T09:00:25Z</dcterms:created>
  <dcterms:modified xsi:type="dcterms:W3CDTF">2019-05-13T19:03:22Z</dcterms:modified>
</cp:coreProperties>
</file>