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61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Nistagmo infantile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6F4-4808-9377-7D22441E1B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76F4-4808-9377-7D22441E1B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6F4-4808-9377-7D22441E1B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76F4-4808-9377-7D22441E1B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6F4-4808-9377-7D22441E1B8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76F4-4808-9377-7D22441E1B84}"/>
              </c:ext>
            </c:extLst>
          </c:dPt>
          <c:dLbls>
            <c:dLbl>
              <c:idx val="0"/>
              <c:layout>
                <c:manualLayout>
                  <c:x val="4.093777152500774E-3"/>
                  <c:y val="3.5934683760635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F4-4808-9377-7D22441E1B8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76F4-4808-9377-7D22441E1B84}"/>
                </c:ext>
              </c:extLst>
            </c:dLbl>
            <c:dLbl>
              <c:idx val="2"/>
              <c:layout>
                <c:manualLayout>
                  <c:x val="8.187554305001555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6F4-4808-9377-7D22441E1B8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76F4-4808-9377-7D22441E1B84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76F4-4808-9377-7D22441E1B84}"/>
                </c:ext>
              </c:extLst>
            </c:dLbl>
            <c:dLbl>
              <c:idx val="5"/>
              <c:layout>
                <c:manualLayout>
                  <c:x val="4.093777152500774E-3"/>
                  <c:y val="2.09618988603706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6F4-4808-9377-7D22441E1B8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Foglio1!$A$2:$A$7</c:f>
              <c:strCache>
                <c:ptCount val="6"/>
                <c:pt idx="0">
                  <c:v>acquisito</c:v>
                </c:pt>
                <c:pt idx="1">
                  <c:v>idiopatico</c:v>
                </c:pt>
                <c:pt idx="2">
                  <c:v>albinismo</c:v>
                </c:pt>
                <c:pt idx="3">
                  <c:v>latente</c:v>
                </c:pt>
                <c:pt idx="4">
                  <c:v>patologie retiniche</c:v>
                </c:pt>
                <c:pt idx="5">
                  <c:v>altri disturbi oculari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17</c:v>
                </c:pt>
                <c:pt idx="1">
                  <c:v>20</c:v>
                </c:pt>
                <c:pt idx="2">
                  <c:v>22</c:v>
                </c:pt>
                <c:pt idx="3">
                  <c:v>7</c:v>
                </c:pt>
                <c:pt idx="4">
                  <c:v>15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F4-4808-9377-7D22441E1B8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00051" y="2497789"/>
            <a:ext cx="10058400" cy="2842377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D34817"/>
              </a:buClr>
              <a:buSzPct val="100000"/>
            </a:pPr>
            <a:r>
              <a:rPr lang="it-IT" sz="6000" b="1" dirty="0" smtClean="0">
                <a:solidFill>
                  <a:schemeClr val="tx1"/>
                </a:solidFill>
                <a:latin typeface="+mn-lt"/>
              </a:rPr>
              <a:t>ANCHE L’OCCHIO VUOLE LA SUA PARTE</a:t>
            </a:r>
            <a:br>
              <a:rPr lang="it-IT" sz="6000" b="1" dirty="0" smtClean="0">
                <a:solidFill>
                  <a:schemeClr val="tx1"/>
                </a:solidFill>
                <a:latin typeface="+mn-lt"/>
              </a:rPr>
            </a:br>
            <a:r>
              <a:rPr lang="it-IT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60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it-IT" sz="6000" b="1" dirty="0" smtClean="0">
                <a:solidFill>
                  <a:schemeClr val="tx1"/>
                </a:solidFill>
                <a:latin typeface="+mn-lt"/>
              </a:rPr>
            </a:br>
            <a:r>
              <a:rPr lang="it-IT" sz="3600" b="1" spc="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Due casi di nistagmo a confronto</a:t>
            </a:r>
            <a:r>
              <a:rPr lang="it-IT" sz="2500" b="1" spc="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it-IT" sz="2500" b="1" spc="2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it-IT" sz="4000" b="1" dirty="0" smtClean="0">
                <a:solidFill>
                  <a:schemeClr val="tx1"/>
                </a:solidFill>
              </a:rPr>
              <a:t/>
            </a:r>
            <a:br>
              <a:rPr lang="it-IT" sz="4000" b="1" dirty="0" smtClean="0">
                <a:solidFill>
                  <a:schemeClr val="tx1"/>
                </a:solidFill>
              </a:rPr>
            </a:br>
            <a:endParaRPr lang="it-IT" sz="4000" b="1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06029"/>
          </a:xfrm>
        </p:spPr>
        <p:txBody>
          <a:bodyPr>
            <a:normAutofit/>
          </a:bodyPr>
          <a:lstStyle/>
          <a:p>
            <a:pPr algn="ctr"/>
            <a:r>
              <a:rPr lang="it-IT" cap="none" dirty="0" smtClean="0">
                <a:solidFill>
                  <a:schemeClr val="tx1"/>
                </a:solidFill>
                <a:latin typeface="+mn-lt"/>
              </a:rPr>
              <a:t>A. Di Battista</a:t>
            </a:r>
            <a:r>
              <a:rPr lang="it-IT" cap="none" baseline="30000" dirty="0" smtClean="0">
                <a:solidFill>
                  <a:schemeClr val="tx1"/>
                </a:solidFill>
                <a:latin typeface="+mn-lt"/>
              </a:rPr>
              <a:t>1</a:t>
            </a:r>
            <a:r>
              <a:rPr lang="it-IT" cap="none" dirty="0" smtClean="0">
                <a:solidFill>
                  <a:schemeClr val="tx1"/>
                </a:solidFill>
                <a:latin typeface="+mn-lt"/>
              </a:rPr>
              <a:t>, M. Bitelli</a:t>
            </a:r>
            <a:r>
              <a:rPr lang="it-IT" cap="none" baseline="30000" dirty="0" smtClean="0">
                <a:solidFill>
                  <a:schemeClr val="tx1"/>
                </a:solidFill>
                <a:latin typeface="+mn-lt"/>
              </a:rPr>
              <a:t>1</a:t>
            </a:r>
            <a:r>
              <a:rPr lang="it-IT" cap="none" dirty="0" smtClean="0">
                <a:solidFill>
                  <a:schemeClr val="tx1"/>
                </a:solidFill>
                <a:latin typeface="+mn-lt"/>
              </a:rPr>
              <a:t>, I. Corsini</a:t>
            </a:r>
            <a:r>
              <a:rPr lang="it-IT" cap="none" baseline="30000" dirty="0" smtClean="0">
                <a:solidFill>
                  <a:schemeClr val="tx1"/>
                </a:solidFill>
                <a:latin typeface="+mn-lt"/>
              </a:rPr>
              <a:t>2</a:t>
            </a:r>
          </a:p>
          <a:p>
            <a:pPr algn="ctr"/>
            <a:r>
              <a:rPr lang="it-IT" sz="1800" cap="none" dirty="0" smtClean="0">
                <a:solidFill>
                  <a:schemeClr val="tx1"/>
                </a:solidFill>
                <a:latin typeface="+mn-lt"/>
              </a:rPr>
              <a:t>1 Scuola di Specializzazione in Pediatria, Università di Bologna</a:t>
            </a:r>
          </a:p>
          <a:p>
            <a:pPr algn="ctr"/>
            <a:r>
              <a:rPr lang="it-IT" sz="1800" cap="none" dirty="0" smtClean="0">
                <a:solidFill>
                  <a:schemeClr val="tx1"/>
                </a:solidFill>
                <a:latin typeface="+mn-lt"/>
              </a:rPr>
              <a:t>2 U.O.C. Pediatria d’Urgenza, PS Pediatrico, Osservazione Breve Intensiva;</a:t>
            </a:r>
          </a:p>
          <a:p>
            <a:pPr algn="ctr"/>
            <a:r>
              <a:rPr lang="it-IT" sz="1800" cap="none" dirty="0" smtClean="0">
                <a:solidFill>
                  <a:schemeClr val="tx1"/>
                </a:solidFill>
                <a:latin typeface="+mn-lt"/>
              </a:rPr>
              <a:t>  Policlinico </a:t>
            </a:r>
            <a:r>
              <a:rPr lang="it-IT" sz="1800" cap="none" dirty="0" err="1" smtClean="0">
                <a:solidFill>
                  <a:schemeClr val="tx1"/>
                </a:solidFill>
                <a:latin typeface="+mn-lt"/>
              </a:rPr>
              <a:t>S.Orsola-Malpighi</a:t>
            </a:r>
            <a:r>
              <a:rPr lang="it-IT" sz="1800" cap="none" dirty="0" smtClean="0">
                <a:solidFill>
                  <a:schemeClr val="tx1"/>
                </a:solidFill>
                <a:latin typeface="+mn-lt"/>
              </a:rPr>
              <a:t>, Bologna</a:t>
            </a:r>
            <a:endParaRPr lang="it-IT" sz="1800" cap="none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5818" y="264921"/>
            <a:ext cx="1785258" cy="135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24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+mn-lt"/>
              </a:rPr>
              <a:t>Nistagmo</a:t>
            </a:r>
            <a:r>
              <a:rPr lang="it-IT" b="1" dirty="0" smtClean="0">
                <a:latin typeface="+mn-lt"/>
              </a:rPr>
              <a:t> </a:t>
            </a:r>
            <a:r>
              <a:rPr lang="it-IT" b="1" dirty="0" smtClean="0">
                <a:solidFill>
                  <a:schemeClr val="tx1"/>
                </a:solidFill>
                <a:latin typeface="+mn-lt"/>
              </a:rPr>
              <a:t>infantile</a:t>
            </a:r>
            <a:endParaRPr lang="it-IT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073335"/>
              </p:ext>
            </p:extLst>
          </p:nvPr>
        </p:nvGraphicFramePr>
        <p:xfrm>
          <a:off x="5344962" y="1966360"/>
          <a:ext cx="6204539" cy="4241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314325" y="3089614"/>
            <a:ext cx="38535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Il </a:t>
            </a:r>
            <a:r>
              <a:rPr lang="it-IT" sz="2000" b="1" u="sng" dirty="0" smtClean="0"/>
              <a:t>nistagmo</a:t>
            </a:r>
            <a:r>
              <a:rPr lang="it-IT" sz="2000" dirty="0" smtClean="0"/>
              <a:t> è </a:t>
            </a:r>
            <a:r>
              <a:rPr lang="it-IT" sz="2000" dirty="0"/>
              <a:t>un movimento oscillatorio ritmico e involontario degli </a:t>
            </a:r>
            <a:r>
              <a:rPr lang="it-IT" sz="2000" dirty="0" smtClean="0"/>
              <a:t>occhi riscontrato </a:t>
            </a:r>
            <a:r>
              <a:rPr lang="it-IT" sz="2000" dirty="0"/>
              <a:t>attraverso l’osservazione diretta del paziente e/o ricorrendo alla registrazione dei movimenti </a:t>
            </a:r>
            <a:r>
              <a:rPr lang="it-IT" sz="2000" dirty="0" smtClean="0"/>
              <a:t>oculari.</a:t>
            </a:r>
          </a:p>
          <a:p>
            <a:pPr algn="ctr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80504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179711" cy="1450757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tx1"/>
                </a:solidFill>
                <a:latin typeface="+mn-lt"/>
              </a:rPr>
              <a:t>Caso clinico 1</a:t>
            </a:r>
            <a:endParaRPr lang="it-IT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1875" y="1976910"/>
            <a:ext cx="5394960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</a:t>
            </a:r>
            <a:r>
              <a:rPr lang="it-IT" dirty="0" smtClean="0">
                <a:solidFill>
                  <a:schemeClr val="tx1"/>
                </a:solidFill>
              </a:rPr>
              <a:t>H. , 5 mesi, 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Giunge in PS per nistagmo di nuova insorgenza + scarso accrescimento ponderale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accent1"/>
                </a:solidFill>
              </a:rPr>
              <a:t>EO</a:t>
            </a:r>
            <a:r>
              <a:rPr lang="it-IT" dirty="0" smtClean="0">
                <a:solidFill>
                  <a:schemeClr val="tx1"/>
                </a:solidFill>
              </a:rPr>
              <a:t>: lieve </a:t>
            </a:r>
            <a:r>
              <a:rPr lang="it-IT" dirty="0" err="1" smtClean="0">
                <a:solidFill>
                  <a:schemeClr val="tx1"/>
                </a:solidFill>
              </a:rPr>
              <a:t>ipertono</a:t>
            </a:r>
            <a:r>
              <a:rPr lang="it-IT" dirty="0" smtClean="0">
                <a:solidFill>
                  <a:schemeClr val="tx1"/>
                </a:solidFill>
              </a:rPr>
              <a:t> generalizzato, FBA normotesa, pupille isocoriche-isocicliche </a:t>
            </a:r>
            <a:r>
              <a:rPr lang="it-IT" dirty="0" err="1" smtClean="0">
                <a:solidFill>
                  <a:schemeClr val="tx1"/>
                </a:solidFill>
              </a:rPr>
              <a:t>normofotoreagenti</a:t>
            </a:r>
            <a:r>
              <a:rPr lang="it-IT" dirty="0" smtClean="0">
                <a:solidFill>
                  <a:schemeClr val="tx1"/>
                </a:solidFill>
              </a:rPr>
              <a:t>, movimenti oculari possibili in tutte le direzioni, aggancio visivo dell’esaminatore, </a:t>
            </a:r>
            <a:r>
              <a:rPr lang="it-IT" b="1" u="sng" dirty="0" smtClean="0">
                <a:solidFill>
                  <a:schemeClr val="tx1"/>
                </a:solidFill>
              </a:rPr>
              <a:t>nistagmo pendolare dell’occhio dx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accent1"/>
                </a:solidFill>
              </a:rPr>
              <a:t>TC encefalo</a:t>
            </a:r>
            <a:r>
              <a:rPr lang="it-IT" dirty="0" smtClean="0">
                <a:solidFill>
                  <a:schemeClr val="tx1"/>
                </a:solidFill>
              </a:rPr>
              <a:t>: lesione solida occupante spazio nella regione della sella turcica e del Poligono di Willis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56990" y="1737360"/>
            <a:ext cx="4320000" cy="4320000"/>
          </a:xfrm>
          <a:prstGeom prst="rect">
            <a:avLst/>
          </a:prstGeom>
        </p:spPr>
      </p:pic>
      <p:sp>
        <p:nvSpPr>
          <p:cNvPr id="5" name="Ovale 4"/>
          <p:cNvSpPr/>
          <p:nvPr/>
        </p:nvSpPr>
        <p:spPr>
          <a:xfrm>
            <a:off x="8290965" y="2972183"/>
            <a:ext cx="1083212" cy="1029099"/>
          </a:xfrm>
          <a:prstGeom prst="ellipse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99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sz="half" idx="4294967295"/>
          </p:nvPr>
        </p:nvSpPr>
        <p:spPr>
          <a:xfrm>
            <a:off x="452166" y="435717"/>
            <a:ext cx="4944427" cy="668861"/>
          </a:xfrm>
          <a:ln>
            <a:noFill/>
          </a:ln>
        </p:spPr>
        <p:txBody>
          <a:bodyPr>
            <a:normAutofit/>
          </a:bodyPr>
          <a:lstStyle/>
          <a:p>
            <a:pPr algn="ctr" defTabSz="808038">
              <a:buFont typeface="Arial" panose="020B0604020202020204" pitchFamily="34" charset="0"/>
              <a:buChar char="•"/>
              <a:tabLst>
                <a:tab pos="2424113" algn="l"/>
              </a:tabLst>
            </a:pPr>
            <a:r>
              <a:rPr lang="it-IT" dirty="0"/>
              <a:t> </a:t>
            </a:r>
            <a:r>
              <a:rPr lang="it-IT" b="1" dirty="0" smtClean="0">
                <a:solidFill>
                  <a:schemeClr val="tx1"/>
                </a:solidFill>
              </a:rPr>
              <a:t>RM encefalo</a:t>
            </a:r>
            <a:r>
              <a:rPr lang="it-IT" dirty="0" smtClean="0">
                <a:solidFill>
                  <a:schemeClr val="tx1"/>
                </a:solidFill>
              </a:rPr>
              <a:t>: lesione sellare e </a:t>
            </a:r>
            <a:r>
              <a:rPr lang="it-IT" dirty="0" err="1" smtClean="0">
                <a:solidFill>
                  <a:schemeClr val="tx1"/>
                </a:solidFill>
              </a:rPr>
              <a:t>soprasellare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(</a:t>
            </a:r>
            <a:r>
              <a:rPr lang="it-IT" dirty="0" smtClean="0">
                <a:solidFill>
                  <a:schemeClr val="tx1"/>
                </a:solidFill>
              </a:rPr>
              <a:t>35x26x20 mm)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half" idx="4294967295"/>
          </p:nvPr>
        </p:nvSpPr>
        <p:spPr>
          <a:xfrm>
            <a:off x="6816000" y="391427"/>
            <a:ext cx="4939200" cy="66960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chemeClr val="tx1"/>
                </a:solidFill>
              </a:rPr>
              <a:t>RM encefalo</a:t>
            </a:r>
            <a:r>
              <a:rPr lang="it-IT" dirty="0" smtClean="0">
                <a:solidFill>
                  <a:schemeClr val="tx1"/>
                </a:solidFill>
              </a:rPr>
              <a:t>: aumento delle dimensioni  (45x27x31 mm)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20" y="1061027"/>
            <a:ext cx="4464000" cy="4464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6954229" y="5672934"/>
            <a:ext cx="47814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ASTROCITOMA PILOMIXOIDE IPOTALAMO-IPOFISARIO</a:t>
            </a: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Freccia a destra 6"/>
          <p:cNvSpPr/>
          <p:nvPr/>
        </p:nvSpPr>
        <p:spPr>
          <a:xfrm rot="5400000">
            <a:off x="8902129" y="5125003"/>
            <a:ext cx="885680" cy="269294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62872" y="1104578"/>
            <a:ext cx="4454758" cy="4464000"/>
          </a:xfrm>
          <a:prstGeom prst="rect">
            <a:avLst/>
          </a:prstGeom>
        </p:spPr>
      </p:pic>
      <p:sp>
        <p:nvSpPr>
          <p:cNvPr id="10" name="Ovale 9"/>
          <p:cNvSpPr/>
          <p:nvPr/>
        </p:nvSpPr>
        <p:spPr>
          <a:xfrm>
            <a:off x="8749032" y="2364082"/>
            <a:ext cx="1097279" cy="1055077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2079717" y="2317403"/>
            <a:ext cx="1097279" cy="1055077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5396593" y="3149600"/>
            <a:ext cx="1419407" cy="2544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5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tx1"/>
                </a:solidFill>
                <a:latin typeface="+mn-lt"/>
              </a:rPr>
              <a:t>Caso clinico 2</a:t>
            </a:r>
            <a:endParaRPr lang="it-IT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176110" y="2005382"/>
            <a:ext cx="5590903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L., 4 mesi, 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Giunge in PS per frequenti episodi di rigurgito + rallentamento dell’accrescimento ponderale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accent1"/>
                </a:solidFill>
              </a:rPr>
              <a:t>EO</a:t>
            </a:r>
            <a:r>
              <a:rPr lang="it-IT" dirty="0" smtClean="0">
                <a:solidFill>
                  <a:schemeClr val="tx1"/>
                </a:solidFill>
              </a:rPr>
              <a:t>: </a:t>
            </a:r>
            <a:r>
              <a:rPr lang="it-IT" b="1" u="sng" dirty="0" smtClean="0">
                <a:solidFill>
                  <a:schemeClr val="tx1"/>
                </a:solidFill>
              </a:rPr>
              <a:t>nistagmo pendolare coniugato a bassa frequenza </a:t>
            </a:r>
            <a:r>
              <a:rPr lang="it-IT" dirty="0" smtClean="0">
                <a:solidFill>
                  <a:schemeClr val="tx1"/>
                </a:solidFill>
              </a:rPr>
              <a:t>(insorgenza non definibile)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b="1" dirty="0">
                <a:solidFill>
                  <a:schemeClr val="accent1"/>
                </a:solidFill>
              </a:rPr>
              <a:t>RM encefalo</a:t>
            </a:r>
            <a:r>
              <a:rPr lang="it-IT" dirty="0">
                <a:solidFill>
                  <a:schemeClr val="tx1"/>
                </a:solidFill>
              </a:rPr>
              <a:t>: depositi </a:t>
            </a:r>
            <a:r>
              <a:rPr lang="it-IT" dirty="0" err="1">
                <a:solidFill>
                  <a:schemeClr val="tx1"/>
                </a:solidFill>
              </a:rPr>
              <a:t>emosiderinici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periventricolari</a:t>
            </a:r>
            <a:r>
              <a:rPr lang="it-IT" dirty="0">
                <a:solidFill>
                  <a:schemeClr val="tx1"/>
                </a:solidFill>
              </a:rPr>
              <a:t> (esiti di sofferenza perinatale</a:t>
            </a:r>
            <a:r>
              <a:rPr lang="it-IT" dirty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 err="1" smtClean="0">
                <a:solidFill>
                  <a:schemeClr val="accent1"/>
                </a:solidFill>
              </a:rPr>
              <a:t>Fundus</a:t>
            </a:r>
            <a:r>
              <a:rPr lang="it-IT" b="1" dirty="0" smtClean="0">
                <a:solidFill>
                  <a:schemeClr val="accent1"/>
                </a:solidFill>
              </a:rPr>
              <a:t> Oculi</a:t>
            </a:r>
            <a:r>
              <a:rPr lang="it-IT" dirty="0" smtClean="0">
                <a:solidFill>
                  <a:schemeClr val="tx1"/>
                </a:solidFill>
              </a:rPr>
              <a:t> ed </a:t>
            </a:r>
            <a:r>
              <a:rPr lang="it-IT" b="1" dirty="0" err="1" smtClean="0">
                <a:solidFill>
                  <a:schemeClr val="accent1"/>
                </a:solidFill>
              </a:rPr>
              <a:t>Elettroretinografia</a:t>
            </a:r>
            <a:r>
              <a:rPr lang="it-IT" dirty="0" smtClean="0">
                <a:solidFill>
                  <a:schemeClr val="tx1"/>
                </a:solidFill>
              </a:rPr>
              <a:t> nella norma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9" r="2606"/>
          <a:stretch/>
        </p:blipFill>
        <p:spPr>
          <a:xfrm>
            <a:off x="6909428" y="1737360"/>
            <a:ext cx="4320000" cy="409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07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4"/>
          <p:cNvSpPr>
            <a:spLocks noGrp="1"/>
          </p:cNvSpPr>
          <p:nvPr>
            <p:ph idx="4294967295"/>
          </p:nvPr>
        </p:nvSpPr>
        <p:spPr>
          <a:xfrm>
            <a:off x="1039225" y="414600"/>
            <a:ext cx="10058400" cy="505052"/>
          </a:xfrm>
        </p:spPr>
        <p:txBody>
          <a:bodyPr/>
          <a:lstStyle/>
          <a:p>
            <a:pPr marL="0" indent="0" algn="ctr">
              <a:buNone/>
            </a:pPr>
            <a:r>
              <a:rPr lang="it-IT" sz="2400" b="1" dirty="0" smtClean="0">
                <a:solidFill>
                  <a:schemeClr val="accent1"/>
                </a:solidFill>
              </a:rPr>
              <a:t>Potenziali Visivi Evocati (PVE)</a:t>
            </a:r>
            <a:r>
              <a:rPr lang="it-IT" sz="2400" dirty="0" smtClean="0"/>
              <a:t>: </a:t>
            </a:r>
            <a:r>
              <a:rPr lang="it-IT" sz="2400" b="1" dirty="0" smtClean="0"/>
              <a:t>aumento di latenza </a:t>
            </a:r>
            <a:r>
              <a:rPr lang="it-IT" sz="2400" dirty="0" smtClean="0"/>
              <a:t>(</a:t>
            </a:r>
            <a:r>
              <a:rPr lang="it-IT" sz="2400" dirty="0" err="1" smtClean="0"/>
              <a:t>sn</a:t>
            </a:r>
            <a:r>
              <a:rPr lang="it-IT" sz="2400" dirty="0" smtClean="0"/>
              <a:t>&gt;dx) + </a:t>
            </a:r>
            <a:r>
              <a:rPr lang="it-IT" sz="2400" b="1" dirty="0" smtClean="0"/>
              <a:t>riduzione ampiezza</a:t>
            </a:r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2"/>
          <a:srcRect l="33081"/>
          <a:stretch/>
        </p:blipFill>
        <p:spPr>
          <a:xfrm rot="16200000">
            <a:off x="4702815" y="-2461873"/>
            <a:ext cx="2794284" cy="10296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5205622" y="3219772"/>
            <a:ext cx="815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O DX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0293673" y="3219772"/>
            <a:ext cx="81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O SN</a:t>
            </a:r>
            <a:endParaRPr lang="it-IT" sz="2400" b="1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331116"/>
              </p:ext>
            </p:extLst>
          </p:nvPr>
        </p:nvGraphicFramePr>
        <p:xfrm>
          <a:off x="565696" y="4266254"/>
          <a:ext cx="5551333" cy="1394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126">
                  <a:extLst>
                    <a:ext uri="{9D8B030D-6E8A-4147-A177-3AD203B41FA5}">
                      <a16:colId xmlns:a16="http://schemas.microsoft.com/office/drawing/2014/main" val="1206920698"/>
                    </a:ext>
                  </a:extLst>
                </a:gridCol>
                <a:gridCol w="693683">
                  <a:extLst>
                    <a:ext uri="{9D8B030D-6E8A-4147-A177-3AD203B41FA5}">
                      <a16:colId xmlns:a16="http://schemas.microsoft.com/office/drawing/2014/main" val="1110481058"/>
                    </a:ext>
                  </a:extLst>
                </a:gridCol>
                <a:gridCol w="851338">
                  <a:extLst>
                    <a:ext uri="{9D8B030D-6E8A-4147-A177-3AD203B41FA5}">
                      <a16:colId xmlns:a16="http://schemas.microsoft.com/office/drawing/2014/main" val="4078827918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263161584"/>
                    </a:ext>
                  </a:extLst>
                </a:gridCol>
                <a:gridCol w="772510">
                  <a:extLst>
                    <a:ext uri="{9D8B030D-6E8A-4147-A177-3AD203B41FA5}">
                      <a16:colId xmlns:a16="http://schemas.microsoft.com/office/drawing/2014/main" val="3710067225"/>
                    </a:ext>
                  </a:extLst>
                </a:gridCol>
                <a:gridCol w="882869">
                  <a:extLst>
                    <a:ext uri="{9D8B030D-6E8A-4147-A177-3AD203B41FA5}">
                      <a16:colId xmlns:a16="http://schemas.microsoft.com/office/drawing/2014/main" val="4274808600"/>
                    </a:ext>
                  </a:extLst>
                </a:gridCol>
              </a:tblGrid>
              <a:tr h="37607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 DX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N1-P1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P1-N2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2728502"/>
                  </a:ext>
                </a:extLst>
              </a:tr>
              <a:tr h="509389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 smtClean="0"/>
                        <a:t>Amplitude</a:t>
                      </a:r>
                      <a:r>
                        <a:rPr lang="it-IT" sz="1600" dirty="0" smtClean="0"/>
                        <a:t> (</a:t>
                      </a:r>
                      <a:r>
                        <a:rPr lang="it-IT" sz="1600" dirty="0" err="1" smtClean="0"/>
                        <a:t>uV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-6.50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4.89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4.10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11.40</a:t>
                      </a:r>
                      <a:endParaRPr lang="it-IT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0.80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8085623"/>
                  </a:ext>
                </a:extLst>
              </a:tr>
              <a:tr h="509389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 smtClean="0"/>
                        <a:t>Peak</a:t>
                      </a:r>
                      <a:r>
                        <a:rPr lang="it-IT" sz="1600" b="1" dirty="0" smtClean="0"/>
                        <a:t> time </a:t>
                      </a:r>
                      <a:r>
                        <a:rPr lang="it-IT" sz="1600" dirty="0" smtClean="0"/>
                        <a:t>(</a:t>
                      </a:r>
                      <a:r>
                        <a:rPr lang="it-IT" sz="1600" dirty="0" err="1" smtClean="0"/>
                        <a:t>ms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73.83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118.95</a:t>
                      </a:r>
                      <a:endParaRPr lang="it-IT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144.73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45.12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25.78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6408589"/>
                  </a:ext>
                </a:extLst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199936"/>
              </p:ext>
            </p:extLst>
          </p:nvPr>
        </p:nvGraphicFramePr>
        <p:xfrm>
          <a:off x="6244286" y="4266254"/>
          <a:ext cx="5485261" cy="1409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116">
                  <a:extLst>
                    <a:ext uri="{9D8B030D-6E8A-4147-A177-3AD203B41FA5}">
                      <a16:colId xmlns:a16="http://schemas.microsoft.com/office/drawing/2014/main" val="1206920698"/>
                    </a:ext>
                  </a:extLst>
                </a:gridCol>
                <a:gridCol w="677918">
                  <a:extLst>
                    <a:ext uri="{9D8B030D-6E8A-4147-A177-3AD203B41FA5}">
                      <a16:colId xmlns:a16="http://schemas.microsoft.com/office/drawing/2014/main" val="1110481058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4078827918"/>
                    </a:ext>
                  </a:extLst>
                </a:gridCol>
                <a:gridCol w="835572">
                  <a:extLst>
                    <a:ext uri="{9D8B030D-6E8A-4147-A177-3AD203B41FA5}">
                      <a16:colId xmlns:a16="http://schemas.microsoft.com/office/drawing/2014/main" val="263161584"/>
                    </a:ext>
                  </a:extLst>
                </a:gridCol>
                <a:gridCol w="788276">
                  <a:extLst>
                    <a:ext uri="{9D8B030D-6E8A-4147-A177-3AD203B41FA5}">
                      <a16:colId xmlns:a16="http://schemas.microsoft.com/office/drawing/2014/main" val="3710067225"/>
                    </a:ext>
                  </a:extLst>
                </a:gridCol>
                <a:gridCol w="835572">
                  <a:extLst>
                    <a:ext uri="{9D8B030D-6E8A-4147-A177-3AD203B41FA5}">
                      <a16:colId xmlns:a16="http://schemas.microsoft.com/office/drawing/2014/main" val="4274808600"/>
                    </a:ext>
                  </a:extLst>
                </a:gridCol>
              </a:tblGrid>
              <a:tr h="370660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O SN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N1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P1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N2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N1-P1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P1-N2</a:t>
                      </a:r>
                      <a:endParaRPr lang="it-IT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2728502"/>
                  </a:ext>
                </a:extLst>
              </a:tr>
              <a:tr h="502645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 smtClean="0"/>
                        <a:t>Amplitude</a:t>
                      </a:r>
                      <a:r>
                        <a:rPr lang="it-IT" sz="1600" dirty="0" smtClean="0"/>
                        <a:t> (</a:t>
                      </a:r>
                      <a:r>
                        <a:rPr lang="it-IT" sz="1600" dirty="0" err="1" smtClean="0"/>
                        <a:t>uV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-8.98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-1.59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-2.54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7.39</a:t>
                      </a:r>
                      <a:endParaRPr lang="it-IT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0.95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8085623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 smtClean="0"/>
                        <a:t>Peak</a:t>
                      </a:r>
                      <a:r>
                        <a:rPr lang="it-IT" sz="1600" b="1" dirty="0" smtClean="0"/>
                        <a:t> time </a:t>
                      </a:r>
                      <a:r>
                        <a:rPr lang="it-IT" sz="1600" dirty="0" smtClean="0"/>
                        <a:t>(</a:t>
                      </a:r>
                      <a:r>
                        <a:rPr lang="it-IT" sz="1600" dirty="0" err="1" smtClean="0"/>
                        <a:t>ms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84.38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125.39</a:t>
                      </a:r>
                      <a:endParaRPr lang="it-IT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141.21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41.02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15.82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640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2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r="31195"/>
          <a:stretch/>
        </p:blipFill>
        <p:spPr>
          <a:xfrm rot="5400000">
            <a:off x="4573201" y="-2496279"/>
            <a:ext cx="3209939" cy="10296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357977" y="384786"/>
            <a:ext cx="9640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/>
                </a:solidFill>
              </a:rPr>
              <a:t>PVE dopo 1 mese</a:t>
            </a:r>
            <a:r>
              <a:rPr lang="it-IT" sz="2400" dirty="0" smtClean="0"/>
              <a:t>: latenza e ampiezza nella norma bilateralmente</a:t>
            </a:r>
            <a:endParaRPr lang="it-IT" sz="2400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886025"/>
              </p:ext>
            </p:extLst>
          </p:nvPr>
        </p:nvGraphicFramePr>
        <p:xfrm>
          <a:off x="296090" y="4449896"/>
          <a:ext cx="5780481" cy="148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648">
                  <a:extLst>
                    <a:ext uri="{9D8B030D-6E8A-4147-A177-3AD203B41FA5}">
                      <a16:colId xmlns:a16="http://schemas.microsoft.com/office/drawing/2014/main" val="1206920698"/>
                    </a:ext>
                  </a:extLst>
                </a:gridCol>
                <a:gridCol w="685129">
                  <a:extLst>
                    <a:ext uri="{9D8B030D-6E8A-4147-A177-3AD203B41FA5}">
                      <a16:colId xmlns:a16="http://schemas.microsoft.com/office/drawing/2014/main" val="1110481058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4078827918"/>
                    </a:ext>
                  </a:extLst>
                </a:gridCol>
                <a:gridCol w="897041">
                  <a:extLst>
                    <a:ext uri="{9D8B030D-6E8A-4147-A177-3AD203B41FA5}">
                      <a16:colId xmlns:a16="http://schemas.microsoft.com/office/drawing/2014/main" val="263161584"/>
                    </a:ext>
                  </a:extLst>
                </a:gridCol>
                <a:gridCol w="954811">
                  <a:extLst>
                    <a:ext uri="{9D8B030D-6E8A-4147-A177-3AD203B41FA5}">
                      <a16:colId xmlns:a16="http://schemas.microsoft.com/office/drawing/2014/main" val="3710067225"/>
                    </a:ext>
                  </a:extLst>
                </a:gridCol>
                <a:gridCol w="967715">
                  <a:extLst>
                    <a:ext uri="{9D8B030D-6E8A-4147-A177-3AD203B41FA5}">
                      <a16:colId xmlns:a16="http://schemas.microsoft.com/office/drawing/2014/main" val="4274808600"/>
                    </a:ext>
                  </a:extLst>
                </a:gridCol>
              </a:tblGrid>
              <a:tr h="35345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 DX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N1-P1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P1-N2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2728502"/>
                  </a:ext>
                </a:extLst>
              </a:tr>
              <a:tr h="559631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 smtClean="0"/>
                        <a:t>Amplitude</a:t>
                      </a:r>
                      <a:r>
                        <a:rPr lang="it-IT" sz="1600" dirty="0" smtClean="0"/>
                        <a:t> (</a:t>
                      </a:r>
                      <a:r>
                        <a:rPr lang="it-IT" sz="1600" dirty="0" err="1" smtClean="0"/>
                        <a:t>uV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-4.68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5.90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4.59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10.58</a:t>
                      </a:r>
                      <a:endParaRPr lang="it-IT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1.31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8085623"/>
                  </a:ext>
                </a:extLst>
              </a:tr>
              <a:tr h="559631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 smtClean="0"/>
                        <a:t>Peak</a:t>
                      </a:r>
                      <a:r>
                        <a:rPr lang="it-IT" sz="1600" b="1" dirty="0" smtClean="0"/>
                        <a:t> time </a:t>
                      </a:r>
                      <a:r>
                        <a:rPr lang="it-IT" sz="1600" dirty="0" smtClean="0"/>
                        <a:t>(</a:t>
                      </a:r>
                      <a:r>
                        <a:rPr lang="it-IT" sz="1600" dirty="0" err="1" smtClean="0"/>
                        <a:t>ms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50.39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108.40</a:t>
                      </a:r>
                      <a:endParaRPr lang="it-IT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159.38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58.01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50.98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6408589"/>
                  </a:ext>
                </a:extLst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766745"/>
              </p:ext>
            </p:extLst>
          </p:nvPr>
        </p:nvGraphicFramePr>
        <p:xfrm>
          <a:off x="6279771" y="4449896"/>
          <a:ext cx="5780481" cy="148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629">
                  <a:extLst>
                    <a:ext uri="{9D8B030D-6E8A-4147-A177-3AD203B41FA5}">
                      <a16:colId xmlns:a16="http://schemas.microsoft.com/office/drawing/2014/main" val="1206920698"/>
                    </a:ext>
                  </a:extLst>
                </a:gridCol>
                <a:gridCol w="662148">
                  <a:extLst>
                    <a:ext uri="{9D8B030D-6E8A-4147-A177-3AD203B41FA5}">
                      <a16:colId xmlns:a16="http://schemas.microsoft.com/office/drawing/2014/main" val="1110481058"/>
                    </a:ext>
                  </a:extLst>
                </a:gridCol>
                <a:gridCol w="806137">
                  <a:extLst>
                    <a:ext uri="{9D8B030D-6E8A-4147-A177-3AD203B41FA5}">
                      <a16:colId xmlns:a16="http://schemas.microsoft.com/office/drawing/2014/main" val="4078827918"/>
                    </a:ext>
                  </a:extLst>
                </a:gridCol>
                <a:gridCol w="897041">
                  <a:extLst>
                    <a:ext uri="{9D8B030D-6E8A-4147-A177-3AD203B41FA5}">
                      <a16:colId xmlns:a16="http://schemas.microsoft.com/office/drawing/2014/main" val="263161584"/>
                    </a:ext>
                  </a:extLst>
                </a:gridCol>
                <a:gridCol w="954811">
                  <a:extLst>
                    <a:ext uri="{9D8B030D-6E8A-4147-A177-3AD203B41FA5}">
                      <a16:colId xmlns:a16="http://schemas.microsoft.com/office/drawing/2014/main" val="3710067225"/>
                    </a:ext>
                  </a:extLst>
                </a:gridCol>
                <a:gridCol w="967715">
                  <a:extLst>
                    <a:ext uri="{9D8B030D-6E8A-4147-A177-3AD203B41FA5}">
                      <a16:colId xmlns:a16="http://schemas.microsoft.com/office/drawing/2014/main" val="4274808600"/>
                    </a:ext>
                  </a:extLst>
                </a:gridCol>
              </a:tblGrid>
              <a:tr h="35345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 SN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N1-P1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P1-N2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2728502"/>
                  </a:ext>
                </a:extLst>
              </a:tr>
              <a:tr h="559631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 smtClean="0"/>
                        <a:t>Amplitude</a:t>
                      </a:r>
                      <a:r>
                        <a:rPr lang="it-IT" sz="1600" dirty="0" smtClean="0"/>
                        <a:t> (</a:t>
                      </a:r>
                      <a:r>
                        <a:rPr lang="it-IT" sz="1600" dirty="0" err="1" smtClean="0"/>
                        <a:t>uV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-8.28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1.87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1.47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10.15</a:t>
                      </a:r>
                      <a:endParaRPr lang="it-IT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0.40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8085623"/>
                  </a:ext>
                </a:extLst>
              </a:tr>
              <a:tr h="559631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err="1" smtClean="0"/>
                        <a:t>Peak</a:t>
                      </a:r>
                      <a:r>
                        <a:rPr lang="it-IT" sz="1600" b="1" dirty="0" smtClean="0"/>
                        <a:t> time </a:t>
                      </a:r>
                      <a:r>
                        <a:rPr lang="it-IT" sz="1600" dirty="0" smtClean="0"/>
                        <a:t>(</a:t>
                      </a:r>
                      <a:r>
                        <a:rPr lang="it-IT" sz="1600" dirty="0" err="1" smtClean="0"/>
                        <a:t>ms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77.34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113.67</a:t>
                      </a:r>
                      <a:endParaRPr lang="it-IT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158.79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36.33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45.12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6408589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016430" y="3219772"/>
            <a:ext cx="815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O DX</a:t>
            </a:r>
            <a:endParaRPr lang="it-IT" sz="2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057183" y="3219772"/>
            <a:ext cx="81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O SN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16014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361066" y="1578241"/>
            <a:ext cx="10058400" cy="4722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Lattante con </a:t>
            </a:r>
            <a:r>
              <a:rPr lang="it-IT" sz="2400" b="1" dirty="0">
                <a:solidFill>
                  <a:schemeClr val="tx1"/>
                </a:solidFill>
              </a:rPr>
              <a:t>nistagmo</a:t>
            </a:r>
            <a:r>
              <a:rPr lang="it-IT" sz="2400" dirty="0">
                <a:solidFill>
                  <a:schemeClr val="tx1"/>
                </a:solidFill>
              </a:rPr>
              <a:t> ad insorgenza </a:t>
            </a:r>
            <a:r>
              <a:rPr lang="it-IT" sz="2400" b="1" dirty="0">
                <a:solidFill>
                  <a:schemeClr val="tx1"/>
                </a:solidFill>
              </a:rPr>
              <a:t>sconosciuta o </a:t>
            </a:r>
            <a:r>
              <a:rPr lang="it-IT" sz="2400" b="1" dirty="0" smtClean="0">
                <a:solidFill>
                  <a:schemeClr val="tx1"/>
                </a:solidFill>
              </a:rPr>
              <a:t>acuta </a:t>
            </a:r>
          </a:p>
          <a:p>
            <a:pPr marL="0" indent="0" algn="ctr">
              <a:buNone/>
            </a:pPr>
            <a:endParaRPr lang="it-IT" sz="2400" dirty="0" smtClean="0">
              <a:solidFill>
                <a:schemeClr val="tx1"/>
              </a:solidFill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5888083" y="1992651"/>
            <a:ext cx="476794" cy="43107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034862" y="2503307"/>
            <a:ext cx="6124904" cy="5232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APPROFONDIMENTO </a:t>
            </a:r>
            <a:r>
              <a:rPr lang="it-IT" sz="2800" b="1" dirty="0">
                <a:solidFill>
                  <a:srgbClr val="C00000"/>
                </a:solidFill>
              </a:rPr>
              <a:t>DIAGNOSTICO</a:t>
            </a:r>
            <a:r>
              <a:rPr lang="it-IT" sz="2800" b="1" dirty="0" smtClean="0">
                <a:solidFill>
                  <a:srgbClr val="C00000"/>
                </a:solidFill>
              </a:rPr>
              <a:t>!!!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31076" y="3347004"/>
            <a:ext cx="537604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Laterale/asimmetrico</a:t>
            </a:r>
          </a:p>
          <a:p>
            <a:pPr marL="285750" indent="-285750">
              <a:buFontTx/>
              <a:buChar char="-"/>
            </a:pPr>
            <a:r>
              <a:rPr lang="it-IT" dirty="0"/>
              <a:t>d</a:t>
            </a:r>
            <a:r>
              <a:rPr lang="it-IT" dirty="0" smtClean="0"/>
              <a:t>opo i 4 mesi di età</a:t>
            </a:r>
          </a:p>
          <a:p>
            <a:pPr marL="285750" indent="-285750">
              <a:buFontTx/>
              <a:buChar char="-"/>
            </a:pPr>
            <a:r>
              <a:rPr lang="it-IT" dirty="0"/>
              <a:t>s</a:t>
            </a:r>
            <a:r>
              <a:rPr lang="it-IT" dirty="0" smtClean="0"/>
              <a:t>intomi neurologici associati (vertigini, nausea)</a:t>
            </a:r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pPr algn="ctr"/>
            <a:r>
              <a:rPr lang="it-IT" sz="2200" b="1" dirty="0" smtClean="0"/>
              <a:t>ACQUISITO</a:t>
            </a:r>
          </a:p>
          <a:p>
            <a:r>
              <a:rPr lang="it-IT" sz="2200" dirty="0"/>
              <a:t>(</a:t>
            </a:r>
            <a:r>
              <a:rPr lang="it-IT" dirty="0" smtClean="0"/>
              <a:t>lesioni della via ottica anteriore, del SNC, malattie metaboliche)</a:t>
            </a:r>
            <a:endParaRPr lang="it-IT" dirty="0"/>
          </a:p>
          <a:p>
            <a:pPr marL="285750" indent="-285750">
              <a:buFontTx/>
              <a:buChar char="-"/>
            </a:pPr>
            <a:endParaRPr lang="it-IT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8461352" y="3347003"/>
            <a:ext cx="37306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/>
              <a:t>b</a:t>
            </a:r>
            <a:r>
              <a:rPr lang="it-IT" dirty="0" smtClean="0"/>
              <a:t>ilaterale</a:t>
            </a:r>
          </a:p>
          <a:p>
            <a:pPr marL="285750" indent="-285750">
              <a:buFontTx/>
              <a:buChar char="-"/>
            </a:pPr>
            <a:r>
              <a:rPr lang="it-IT" dirty="0"/>
              <a:t>d</a:t>
            </a:r>
            <a:r>
              <a:rPr lang="it-IT" dirty="0" smtClean="0"/>
              <a:t>ai 3 mesi di età</a:t>
            </a:r>
          </a:p>
          <a:p>
            <a:pPr lvl="0" algn="ctr"/>
            <a:endParaRPr lang="it-IT" b="1" dirty="0">
              <a:solidFill>
                <a:prstClr val="black"/>
              </a:solidFill>
            </a:endParaRPr>
          </a:p>
          <a:p>
            <a:pPr lvl="0"/>
            <a:endParaRPr lang="it-IT" sz="2200" b="1" dirty="0" smtClean="0">
              <a:solidFill>
                <a:prstClr val="black"/>
              </a:solidFill>
            </a:endParaRPr>
          </a:p>
          <a:p>
            <a:pPr lvl="0"/>
            <a:r>
              <a:rPr lang="it-IT" sz="2200" b="1" dirty="0" smtClean="0">
                <a:solidFill>
                  <a:prstClr val="black"/>
                </a:solidFill>
              </a:rPr>
              <a:t>CONGENITO/INFANTILE</a:t>
            </a:r>
            <a:endParaRPr lang="it-IT" sz="22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90516" y="5816601"/>
            <a:ext cx="3459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00000"/>
                </a:solidFill>
              </a:rPr>
              <a:t>DIAGNOSTICA PER IMMAGINI</a:t>
            </a:r>
          </a:p>
          <a:p>
            <a:pPr algn="ctr"/>
            <a:endParaRPr lang="it-IT" sz="2000" b="1" dirty="0">
              <a:solidFill>
                <a:srgbClr val="C0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520152" y="5550837"/>
            <a:ext cx="4671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00000"/>
                </a:solidFill>
              </a:rPr>
              <a:t>INDAGINI ELETTROFISIOLOGICHE + VALUTAZIONE OCULISTICA (± IMAGING)</a:t>
            </a:r>
          </a:p>
        </p:txBody>
      </p:sp>
      <p:sp>
        <p:nvSpPr>
          <p:cNvPr id="13" name="Freccia a sinistra 12"/>
          <p:cNvSpPr/>
          <p:nvPr/>
        </p:nvSpPr>
        <p:spPr>
          <a:xfrm rot="20002987">
            <a:off x="3999274" y="3211804"/>
            <a:ext cx="1000030" cy="338425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14" name="Freccia a sinistra 13"/>
          <p:cNvSpPr/>
          <p:nvPr/>
        </p:nvSpPr>
        <p:spPr>
          <a:xfrm rot="12420000">
            <a:off x="7280519" y="3214278"/>
            <a:ext cx="1000030" cy="338425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15" name="Freccia in giù 14"/>
          <p:cNvSpPr/>
          <p:nvPr/>
        </p:nvSpPr>
        <p:spPr>
          <a:xfrm>
            <a:off x="2435545" y="5438807"/>
            <a:ext cx="390208" cy="377309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16" name="Freccia in giù 15"/>
          <p:cNvSpPr/>
          <p:nvPr/>
        </p:nvSpPr>
        <p:spPr>
          <a:xfrm>
            <a:off x="9665809" y="4947441"/>
            <a:ext cx="439891" cy="49136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pic>
        <p:nvPicPr>
          <p:cNvPr id="1026" name="Picture 2" descr="Risultati immagini per take home message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316" b="6247"/>
          <a:stretch/>
        </p:blipFill>
        <p:spPr bwMode="auto">
          <a:xfrm>
            <a:off x="1133066" y="157655"/>
            <a:ext cx="9792466" cy="127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8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1031</TotalTime>
  <Words>435</Words>
  <Application>Microsoft Office PowerPoint</Application>
  <PresentationFormat>Widescreen</PresentationFormat>
  <Paragraphs>120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Retrospettivo</vt:lpstr>
      <vt:lpstr>ANCHE L’OCCHIO VUOLE LA SUA PARTE   Due casi di nistagmo a confronto  </vt:lpstr>
      <vt:lpstr>Nistagmo infantile</vt:lpstr>
      <vt:lpstr>Caso clinico 1</vt:lpstr>
      <vt:lpstr>Presentazione standard di PowerPoint</vt:lpstr>
      <vt:lpstr>Caso clinico 2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Anche l’occhio vuole la sua parte</dc:title>
  <dc:creator>Antonia Di Battista</dc:creator>
  <cp:lastModifiedBy>Antonia Di Battista</cp:lastModifiedBy>
  <cp:revision>45</cp:revision>
  <dcterms:created xsi:type="dcterms:W3CDTF">2019-05-09T17:18:17Z</dcterms:created>
  <dcterms:modified xsi:type="dcterms:W3CDTF">2019-05-13T21:51:37Z</dcterms:modified>
</cp:coreProperties>
</file>