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F44A76B-25D5-44F8-8BB4-4F5DABDECB2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0A65E-8A17-4A25-A331-BF5D303EF04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3030B-D3B6-4E52-A0A6-0189BEDF535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183D0-AF21-426D-A1B4-02C332536D0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B496953-ACB2-4B47-BD6F-CC4242A44C62}" type="slidenum">
              <a:t>‹N›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75E623-BDD2-4037-A699-D12BB316C5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3061D-1790-4894-9630-689A7EC28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BCE3-4A71-4D83-B48A-DA9F60D2A00C}" type="datetimeFigureOut">
              <a:rPr lang="en-US"/>
              <a:t>5/12/2019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3BA16-8D47-43CD-B37C-9C059D9DB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D5795-CD46-42AF-8B78-2741C96828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CF4B5-9749-4849-A5FA-A107DFCE522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ED48-FFD3-4387-9281-232B423C42B4}" type="datetimeFigureOut">
              <a:rPr lang="en-US"/>
              <a:t>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0500CE57-A9FF-4291-BBCC-4E6265C62E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05E7D451-CFF9-405A-8B14-FFA741B780E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4310A25C-7436-47B5-9F99-0410F39E887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079E6CD-6EDF-464F-9636-F3ACDB7D526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60213F5-0AD9-40AE-A00E-3864C5C8799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660C0B-A1B2-4931-A44E-5B18216F53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E6F1A3D-033B-46F4-AAFD-C83A38FFA378}" type="slidenum">
              <a:t>‹N›</a:t>
            </a:fld>
            <a:endParaRPr lang="zx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C6FB-F7ED-4FBD-8A3B-B33011E6F27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9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E668B6A-C6A1-4735-ACA0-193CCD16313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ED48-FFD3-4387-9281-232B423C42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F5F8FED8-877F-420B-B157-E3B33C00397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84C6-3B51-4130-9DC2-9E215932524F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29C7F78-B400-4840-8316-1E0FBBF8293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D5E89-B596-4D93-899A-F8CD18FE84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05BA3-5A2C-449F-A99F-DD581D88FD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A7FF43-6AF6-43F1-AC4F-9C8B70662B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DE4C933-B111-4084-A013-FD7ACB51773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ED48-FFD3-4387-9281-232B423C42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7404A61-A44A-4C5A-86ED-C88C916E70D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FB35-8E1E-4606-BD53-BAE4F14ABAD2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75AFBD2-6289-4C97-BF84-C001B457EA0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DE41D-D775-4CA7-A9A5-4079E31AB25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33767-9B34-431F-9E25-7BBA0FBE8F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A7878-6A3B-49F5-8AA5-B9B0269D04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3045BE-54CE-4CAE-959C-0F53E935A895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ED48-FFD3-4387-9281-232B423C42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8D8E718-E140-419A-A1AD-8C972F9839E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C86C-73BB-43BC-B6DE-132844601B48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74A2B21-A561-4D8D-9257-5F86E7A5A3E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6B65-F9A8-46B5-B822-A773C26639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0F087-9E8C-401D-AC6E-92436EC43D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599A0-D4FF-48FB-8B40-B609E7C890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2ED6586-5BF2-4EED-835A-1AB8EF7E2F46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ED48-FFD3-4387-9281-232B423C42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E9CD843-8A02-4501-A996-51460510181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78827-1B45-4B54-8072-7F5E594CDCF4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F32E079-69F0-4BEC-AE67-DADB6C615B7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6F225-1D58-4783-9493-C299FF5A8F7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47EEF-C584-4822-8FAA-AADB1F95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F4CBB-3F69-4ABF-86D2-4C18B9411C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35C2C93-07BF-47FE-9203-2120422D16E9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ED48-FFD3-4387-9281-232B423C42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DE34EC1-F3D0-4658-A7B7-C804C79112F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F4354-5E63-4CD6-9CD2-815769517E52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C198183-18D7-486F-90C0-BC99E86E48C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AE3F-0295-4252-B55E-2924E4B525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2E731-4EC9-49C8-BBBD-F9B6001596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A4C87-C7DA-4145-A1B8-AB2DA2F303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C7A9D97-BDDA-4EE9-B878-807A41E0C59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ED48-FFD3-4387-9281-232B423C42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CDAE68B4-159E-44BC-8490-4FFD286779A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B8CF-AE44-4F63-AC09-8498A9758497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B20765B-CB0E-4F89-BA55-20BF209F1BD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3C077-9F15-4259-98C9-F89A7F9C918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5EAC0-0C2B-4A03-8084-4B895CFD12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73423-9C08-4100-AB86-1B24D5EB0F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6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1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7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0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5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2A355-3554-4851-BD1C-A47F62CA57EE}"/>
              </a:ext>
            </a:extLst>
          </p:cNvPr>
          <p:cNvSpPr txBox="1"/>
          <p:nvPr/>
        </p:nvSpPr>
        <p:spPr>
          <a:xfrm>
            <a:off x="2160000" y="2418120"/>
            <a:ext cx="594000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Andale Sans UI" pitchFamily="2"/>
                <a:cs typeface="Tahoma" pitchFamily="2"/>
              </a:rPr>
              <a:t>Meglio prevenire che curare (il caso dei Gerbich)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767B8-3391-4F53-8081-C36BF59FAC74}"/>
              </a:ext>
            </a:extLst>
          </p:cNvPr>
          <p:cNvSpPr txBox="1"/>
          <p:nvPr/>
        </p:nvSpPr>
        <p:spPr>
          <a:xfrm>
            <a:off x="990000" y="3321017"/>
            <a:ext cx="8280000" cy="917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>
                <a:ln>
                  <a:noFill/>
                </a:ln>
                <a:latin typeface="Verdana" pitchFamily="34"/>
                <a:ea typeface="Andale Sans UI" pitchFamily="2"/>
                <a:cs typeface="Verdana" pitchFamily="34"/>
              </a:rPr>
              <a:t>Valentina Del Volgo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Verdana" pitchFamily="34"/>
              <a:ea typeface="Andale Sans UI" pitchFamily="2"/>
              <a:cs typeface="Verdana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>
                <a:ln>
                  <a:noFill/>
                </a:ln>
                <a:latin typeface="Verdana" pitchFamily="34"/>
                <a:ea typeface="Andale Sans UI" pitchFamily="2"/>
                <a:cs typeface="Verdana" pitchFamily="34"/>
              </a:rPr>
              <a:t>Università degli Studi di Brescia-ASST-Spedali Civili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A48BFD-BB1D-484F-A7C3-E9E87F3E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4960" y="126000"/>
            <a:ext cx="2705039" cy="16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1E826E-B236-4C07-8A5B-3BD238A095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13215"/>
          <a:stretch>
            <a:fillRect/>
          </a:stretch>
        </p:blipFill>
        <p:spPr>
          <a:xfrm>
            <a:off x="6300000" y="180000"/>
            <a:ext cx="36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B545516A-E687-2E46-ABF0-191DCE9382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3"/>
          <a:stretch/>
        </p:blipFill>
        <p:spPr>
          <a:xfrm>
            <a:off x="1830732" y="4649642"/>
            <a:ext cx="6720417" cy="2730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704F7-1F7A-4274-943B-BEC55C7F1276}"/>
              </a:ext>
            </a:extLst>
          </p:cNvPr>
          <p:cNvSpPr txBox="1"/>
          <p:nvPr/>
        </p:nvSpPr>
        <p:spPr>
          <a:xfrm>
            <a:off x="4860000" y="756000"/>
            <a:ext cx="3600000" cy="1334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♂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38 settimane di EG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Peso: 2800g (68° centile)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Apgar 10/10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85328-27F2-444E-96C0-D148056C3E4C}"/>
              </a:ext>
            </a:extLst>
          </p:cNvPr>
          <p:cNvSpPr txBox="1"/>
          <p:nvPr/>
        </p:nvSpPr>
        <p:spPr>
          <a:xfrm>
            <a:off x="936000" y="6132960"/>
            <a:ext cx="6120000" cy="103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Terapia: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 IgEV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- 1 dose di EPO → 2° dose in 3° giornata di vita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ACA6A-0CAC-4A3D-987E-91CC900FAA79}"/>
              </a:ext>
            </a:extLst>
          </p:cNvPr>
          <p:cNvSpPr txBox="1"/>
          <p:nvPr/>
        </p:nvSpPr>
        <p:spPr>
          <a:xfrm>
            <a:off x="3780000" y="2262240"/>
            <a:ext cx="5760000" cy="1272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Esami alla nascita: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 Hb 15,2 g/dL     - Bilirubina 1,17 mg/dL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69712C-EA57-4EBB-88DE-55DC00D7FF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989440"/>
            <a:ext cx="8126280" cy="27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AA55E9-12E0-4308-9EFB-A38F2EFBCDF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35491-B77F-413D-845C-79340F74EEE0}"/>
              </a:ext>
            </a:extLst>
          </p:cNvPr>
          <p:cNvSpPr txBox="1"/>
          <p:nvPr/>
        </p:nvSpPr>
        <p:spPr>
          <a:xfrm>
            <a:off x="5760000" y="431640"/>
            <a:ext cx="1980000" cy="468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PAUL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BA3CA6-56F3-4518-A9A5-B9376795607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028000" y="5508000"/>
            <a:ext cx="1980000" cy="202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33C80-8801-4453-91A1-04FE5EB81FC6}"/>
              </a:ext>
            </a:extLst>
          </p:cNvPr>
          <p:cNvSpPr txBox="1"/>
          <p:nvPr/>
        </p:nvSpPr>
        <p:spPr>
          <a:xfrm>
            <a:off x="1260000" y="1620000"/>
            <a:ext cx="7560000" cy="1032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Fenotipo sanguigno materno: AB positivo, Ge: -2-3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1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↓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Dalle 33 settimane di EG: riscontro di anticorpi anti 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65104-2ADC-43C9-B069-18F6146CBD16}"/>
              </a:ext>
            </a:extLst>
          </p:cNvPr>
          <p:cNvSpPr txBox="1"/>
          <p:nvPr/>
        </p:nvSpPr>
        <p:spPr>
          <a:xfrm>
            <a:off x="244260" y="3541426"/>
            <a:ext cx="9627480" cy="2381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In 7° giornata di vita Hb 16,7 g/dL: dimesso in profilassi con acido folico (terapia di routine in Francia per i neonati a rischio di anemia)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Ad 1 mese di vita Hb 9,2 g/dL (MCV nella norma)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Successivo aumento spontaneo dell'emoglobina fino al rientro graduale nei range di normalità senza necessità di ulteriori terapie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Arial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EA885-9FBC-4AEF-A664-1339EC8994F0}"/>
              </a:ext>
            </a:extLst>
          </p:cNvPr>
          <p:cNvSpPr txBox="1"/>
          <p:nvPr/>
        </p:nvSpPr>
        <p:spPr>
          <a:xfrm>
            <a:off x="4882116" y="6079678"/>
            <a:ext cx="4084675" cy="1270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Troppo presto per l'anemia fisiologica del lattante che generalmente conpare fra i 2-6 mesi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08BEF-B1E9-47B8-A4A4-BA890FB7300E}"/>
              </a:ext>
            </a:extLst>
          </p:cNvPr>
          <p:cNvSpPr txBox="1"/>
          <p:nvPr/>
        </p:nvSpPr>
        <p:spPr>
          <a:xfrm>
            <a:off x="3348000" y="539640"/>
            <a:ext cx="3420000" cy="468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Un passo indietro...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A52354-FECF-4309-9FC3-8404DB6FFE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40000" y="17280"/>
            <a:ext cx="2247480" cy="2142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C9DBA-B6FE-4298-9A0B-22008836F3AA}"/>
              </a:ext>
            </a:extLst>
          </p:cNvPr>
          <p:cNvSpPr txBox="1"/>
          <p:nvPr/>
        </p:nvSpPr>
        <p:spPr>
          <a:xfrm>
            <a:off x="3348000" y="2916000"/>
            <a:ext cx="3420000" cy="468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...e uno avanti...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34CFE3-3AF1-4DE5-AB04-38FE99930FA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5616000"/>
            <a:ext cx="3379680" cy="194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metto: ovale 9">
            <a:extLst>
              <a:ext uri="{FF2B5EF4-FFF2-40B4-BE49-F238E27FC236}">
                <a16:creationId xmlns:a16="http://schemas.microsoft.com/office/drawing/2014/main" id="{E38CE51C-D65D-6B42-A8BE-86A78C436ABC}"/>
              </a:ext>
            </a:extLst>
          </p:cNvPr>
          <p:cNvSpPr/>
          <p:nvPr/>
        </p:nvSpPr>
        <p:spPr>
          <a:xfrm flipV="1">
            <a:off x="4426622" y="5812464"/>
            <a:ext cx="4682756" cy="1613611"/>
          </a:xfrm>
          <a:prstGeom prst="wedgeEllipseCallout">
            <a:avLst>
              <a:gd name="adj1" fmla="val -64352"/>
              <a:gd name="adj2" fmla="val 413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3FE60-CE7B-4E04-BA7B-E83DD3D663ED}"/>
              </a:ext>
            </a:extLst>
          </p:cNvPr>
          <p:cNvSpPr txBox="1"/>
          <p:nvPr/>
        </p:nvSpPr>
        <p:spPr>
          <a:xfrm>
            <a:off x="360000" y="900000"/>
            <a:ext cx="9519419" cy="45722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12 antigeni localizzati sulle glicoproteine di membrana eritrocitarie, in particolare sugli antigeni delle glicoproteine C e D (gene GYPC localizzato sul cromosoma 2)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Fenotipi Ge negativi: assenza di antigeni Ge considerati ad alta frequenza (2-3-4)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 Fenotipo Ge -2,3,4 (fenotipo Yus)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 Fenotipo Ge -2,-3,4 (fenotipo Gerbich)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 Fenotipo Ge -2,-3,-4 (fenotipo Leach)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Tranne che in Papua Nuova Guinea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bassissima incidenza di fenotipi Ge- (su 44.000 individui solo 1, francese!)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1492D-9AC0-4311-BA5A-A59744BEE05E}"/>
              </a:ext>
            </a:extLst>
          </p:cNvPr>
          <p:cNvSpPr txBox="1"/>
          <p:nvPr/>
        </p:nvSpPr>
        <p:spPr>
          <a:xfrm>
            <a:off x="3577320" y="360000"/>
            <a:ext cx="2902680" cy="46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Sistema Gerbich: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F9790-34F7-4F02-9042-DC894EC2A9E9}"/>
              </a:ext>
            </a:extLst>
          </p:cNvPr>
          <p:cNvSpPr txBox="1"/>
          <p:nvPr/>
        </p:nvSpPr>
        <p:spPr>
          <a:xfrm>
            <a:off x="6397415" y="3042360"/>
            <a:ext cx="3240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Delezione degli esoni 2 e 3 del gene GYPC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83F5C-8169-4701-886F-739CBF655B70}"/>
              </a:ext>
            </a:extLst>
          </p:cNvPr>
          <p:cNvSpPr txBox="1"/>
          <p:nvPr/>
        </p:nvSpPr>
        <p:spPr>
          <a:xfrm>
            <a:off x="6313415" y="3779837"/>
            <a:ext cx="3240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Delezione degli esoni 3 e 4 del gene GYPC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BDB6AB-2951-4D8B-99C0-27E10383F6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48536"/>
          <a:stretch>
            <a:fillRect/>
          </a:stretch>
        </p:blipFill>
        <p:spPr>
          <a:xfrm>
            <a:off x="360000" y="5220000"/>
            <a:ext cx="9421200" cy="22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906A4D3A-64B1-8C4C-A82C-9F53734DCA01}"/>
              </a:ext>
            </a:extLst>
          </p:cNvPr>
          <p:cNvSpPr/>
          <p:nvPr/>
        </p:nvSpPr>
        <p:spPr>
          <a:xfrm>
            <a:off x="5319929" y="2864588"/>
            <a:ext cx="403930" cy="780772"/>
          </a:xfrm>
          <a:prstGeom prst="rightBrace">
            <a:avLst>
              <a:gd name="adj1" fmla="val 44127"/>
              <a:gd name="adj2" fmla="val 45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C05C38A3-E646-D54E-A8AE-3676BF973DB9}"/>
              </a:ext>
            </a:extLst>
          </p:cNvPr>
          <p:cNvSpPr/>
          <p:nvPr/>
        </p:nvSpPr>
        <p:spPr>
          <a:xfrm rot="10800000" flipH="1" flipV="1">
            <a:off x="5319929" y="3716640"/>
            <a:ext cx="327994" cy="531720"/>
          </a:xfrm>
          <a:prstGeom prst="rightBrace">
            <a:avLst>
              <a:gd name="adj1" fmla="val 147059"/>
              <a:gd name="adj2" fmla="val 51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AF6B6-DE3A-4B7C-8D57-38B32BED7120}"/>
              </a:ext>
            </a:extLst>
          </p:cNvPr>
          <p:cNvSpPr txBox="1"/>
          <p:nvPr/>
        </p:nvSpPr>
        <p:spPr>
          <a:xfrm>
            <a:off x="369977" y="1205023"/>
            <a:ext cx="1286930" cy="209993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2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721D7-B410-4AFA-AF3A-ECF466073591}"/>
              </a:ext>
            </a:extLst>
          </p:cNvPr>
          <p:cNvSpPr txBox="1"/>
          <p:nvPr/>
        </p:nvSpPr>
        <p:spPr>
          <a:xfrm>
            <a:off x="3217679" y="360000"/>
            <a:ext cx="3622320" cy="46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Alloimmunizzazione: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66CDF9-3F88-483E-A916-620968F691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1560" y="5220000"/>
            <a:ext cx="2998440" cy="211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636320-EF44-4BED-8802-E7F392A8422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359" y="5220000"/>
            <a:ext cx="316764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3ECD5A-884A-DB43-AE4E-91427CB42AC1}"/>
              </a:ext>
            </a:extLst>
          </p:cNvPr>
          <p:cNvSpPr txBox="1"/>
          <p:nvPr/>
        </p:nvSpPr>
        <p:spPr>
          <a:xfrm>
            <a:off x="540625" y="962833"/>
            <a:ext cx="88957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Anticorpi anti Ge (IgM e IgG) possono formarsi in seguito a trasfusioni/gravidanze ma anche come immunizzazione naturale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Manifestazioni cliniche riportate in letteratura: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- Rari casi di reazioni post-trasfusionali (donatore Ge+)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- Ittero neonatale da incompatibilità materno-fetale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- Anemia neonatale late-onset (2-4 settimane) in presenza di Anti Ge3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Fisiopatologia dell'anemia neonatale: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- anemia emolitica → stesso meccanismo delle incompatibilità AB0, Rh o di altri antigeni eritrocitari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Arial" pitchFamily="34"/>
              </a:rPr>
              <a:t>- anemia iporigenerativa → causata dalla distruzione degli eritroblasti fetali (più tardiva e senza emolisi)</a:t>
            </a:r>
            <a:endParaRPr lang="it-IT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3A4B152C-7EF4-C647-B6ED-6A688B90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44" y="411567"/>
            <a:ext cx="6804837" cy="6804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Application>Microsoft Office PowerPoint</Application>
  <PresentationFormat>Personalizzato</PresentationFormat>
  <Slides>6</Slides>
  <Notes>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Atlante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Vale Del Volgo</cp:lastModifiedBy>
  <cp:revision>7</cp:revision>
  <dcterms:created xsi:type="dcterms:W3CDTF">2009-04-16T11:32:32Z</dcterms:created>
  <dcterms:modified xsi:type="dcterms:W3CDTF">2019-05-12T16:04:01Z</dcterms:modified>
</cp:coreProperties>
</file>