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FF0000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FF0000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FF0000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FF0000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FF0000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rgbClr val="FF0000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rgbClr val="FF0000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rgbClr val="FF0000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rgbClr val="FF0000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0BF4B-A3B7-48DC-81AA-BCD1B7B59BC0}" type="datetimeFigureOut">
              <a:rPr lang="it-IT"/>
              <a:pPr>
                <a:defRPr/>
              </a:pPr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D69F9-107C-4E65-AA72-5625AC71A2D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DC387-A003-45C4-9C1A-34F53DE11F6E}" type="datetimeFigureOut">
              <a:rPr lang="it-IT"/>
              <a:pPr>
                <a:defRPr/>
              </a:pPr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B1633-E241-451D-9CBE-933FD8C21CC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CA04F-7015-499B-A315-0E93411FE205}" type="datetimeFigureOut">
              <a:rPr lang="it-IT"/>
              <a:pPr>
                <a:defRPr/>
              </a:pPr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EC0E0-5B90-4EA7-99BE-7D7F62DC87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F6075-3EF1-48E6-8874-D2355D9BA7AE}" type="datetimeFigureOut">
              <a:rPr lang="it-IT"/>
              <a:pPr>
                <a:defRPr/>
              </a:pPr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53732-0EAF-4957-AE95-80B1F02BEA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55610-38BA-4E47-BFA6-136223D3AB1C}" type="datetimeFigureOut">
              <a:rPr lang="it-IT"/>
              <a:pPr>
                <a:defRPr/>
              </a:pPr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20120-BB19-460A-987B-1660B37EBB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46508-3305-433B-8208-3C889D725B03}" type="datetimeFigureOut">
              <a:rPr lang="it-IT"/>
              <a:pPr>
                <a:defRPr/>
              </a:pPr>
              <a:t>13/05/2019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7BA98-5B6D-45FC-BB21-2137587057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CCD1A-266B-4BA8-93D2-C4E2D74433D6}" type="datetimeFigureOut">
              <a:rPr lang="it-IT"/>
              <a:pPr>
                <a:defRPr/>
              </a:pPr>
              <a:t>13/05/2019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3E87-BFFD-467C-A7CA-478CA86761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58CF3-F0FC-4FD0-BB2C-8CD253281C25}" type="datetimeFigureOut">
              <a:rPr lang="it-IT"/>
              <a:pPr>
                <a:defRPr/>
              </a:pPr>
              <a:t>13/05/2019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16677-A186-4C3A-98AA-F738E60880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16173-6319-41D0-8725-BFB9E2C85943}" type="datetimeFigureOut">
              <a:rPr lang="it-IT"/>
              <a:pPr>
                <a:defRPr/>
              </a:pPr>
              <a:t>13/05/2019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29DD-6F76-4172-B1F6-FF146CD89AF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6FBD-5DE3-401E-83F1-2BB2BB3848A8}" type="datetimeFigureOut">
              <a:rPr lang="it-IT"/>
              <a:pPr>
                <a:defRPr/>
              </a:pPr>
              <a:t>13/05/2019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731D1-A719-493F-9338-C3F28D662E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C557D-E349-4B40-95C3-C3B495DAD1D5}" type="datetimeFigureOut">
              <a:rPr lang="it-IT"/>
              <a:pPr>
                <a:defRPr/>
              </a:pPr>
              <a:t>13/05/2019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2C05C-D909-4B67-B08E-98408C78D78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0B15C6-7E71-4AB2-98D6-7ED851BDECB1}" type="datetimeFigureOut">
              <a:rPr lang="it-IT"/>
              <a:pPr>
                <a:defRPr/>
              </a:pPr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6E7489-9504-46E0-8524-51A1A058CD3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-ncbi-nlm-nih-gov.units.idm.oclc.org/pubmed/?term=Atlanto-axial+joint+involvement+as+exclusive+manifestation+of+juvenile+idiopathic+arthriti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ctrTitle"/>
          </p:nvPr>
        </p:nvSpPr>
        <p:spPr>
          <a:xfrm>
            <a:off x="914400" y="3267075"/>
            <a:ext cx="10363200" cy="1470025"/>
          </a:xfrm>
        </p:spPr>
        <p:txBody>
          <a:bodyPr anchor="ctr"/>
          <a:lstStyle/>
          <a:p>
            <a:pPr eaLnBrk="1" hangingPunct="1"/>
            <a:r>
              <a:rPr lang="it-IT" sz="5400" b="1" dirty="0" smtClean="0">
                <a:solidFill>
                  <a:srgbClr val="FF0000"/>
                </a:solidFill>
                <a:latin typeface="Calibri" pitchFamily="34" charset="0"/>
              </a:rPr>
              <a:t>Un torcicollo che non passa…</a:t>
            </a:r>
          </a:p>
        </p:txBody>
      </p:sp>
      <p:sp>
        <p:nvSpPr>
          <p:cNvPr id="13314" name="Rectangle 3"/>
          <p:cNvSpPr>
            <a:spLocks noGrp="1"/>
          </p:cNvSpPr>
          <p:nvPr>
            <p:ph type="subTitle" idx="1"/>
          </p:nvPr>
        </p:nvSpPr>
        <p:spPr>
          <a:xfrm>
            <a:off x="1828800" y="5345113"/>
            <a:ext cx="8534400" cy="1171575"/>
          </a:xfrm>
        </p:spPr>
        <p:txBody>
          <a:bodyPr/>
          <a:lstStyle/>
          <a:p>
            <a:pPr eaLnBrk="1" hangingPunct="1"/>
            <a:r>
              <a:rPr lang="it-IT" sz="2000" dirty="0" smtClean="0"/>
              <a:t>Irene Del Rizzo </a:t>
            </a:r>
          </a:p>
          <a:p>
            <a:pPr eaLnBrk="1" hangingPunct="1"/>
            <a:r>
              <a:rPr lang="it-IT" sz="2000" dirty="0" smtClean="0"/>
              <a:t>Scuola di Specializzazione in Pediatria</a:t>
            </a:r>
          </a:p>
          <a:p>
            <a:pPr eaLnBrk="1" hangingPunct="1"/>
            <a:r>
              <a:rPr lang="it-IT" sz="2000" dirty="0" smtClean="0"/>
              <a:t>Università degli Studi di Trieste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30538" y="801688"/>
            <a:ext cx="6130925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96438" y="204788"/>
            <a:ext cx="2298700" cy="299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asellaDiTesto 3"/>
          <p:cNvSpPr txBox="1">
            <a:spLocks noChangeArrowheads="1"/>
          </p:cNvSpPr>
          <p:nvPr/>
        </p:nvSpPr>
        <p:spPr bwMode="auto">
          <a:xfrm>
            <a:off x="490538" y="322263"/>
            <a:ext cx="1101566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0" dirty="0" smtClean="0">
                <a:solidFill>
                  <a:schemeClr val="tx1"/>
                </a:solidFill>
              </a:rPr>
              <a:t>Giulia, </a:t>
            </a:r>
            <a:r>
              <a:rPr lang="it-IT" sz="2400" b="0" dirty="0">
                <a:solidFill>
                  <a:schemeClr val="tx1"/>
                </a:solidFill>
              </a:rPr>
              <a:t>5 anni </a:t>
            </a:r>
          </a:p>
          <a:p>
            <a:r>
              <a:rPr lang="it-IT" sz="2400" b="0" dirty="0">
                <a:solidFill>
                  <a:schemeClr val="tx1"/>
                </a:solidFill>
              </a:rPr>
              <a:t>AIG </a:t>
            </a:r>
            <a:r>
              <a:rPr lang="it-IT" sz="2400" b="0" dirty="0" err="1">
                <a:solidFill>
                  <a:schemeClr val="tx1"/>
                </a:solidFill>
              </a:rPr>
              <a:t>oligoarticolare</a:t>
            </a:r>
            <a:r>
              <a:rPr lang="it-IT" sz="2400" b="0" dirty="0">
                <a:solidFill>
                  <a:schemeClr val="tx1"/>
                </a:solidFill>
              </a:rPr>
              <a:t> ANA positiva </a:t>
            </a:r>
            <a:r>
              <a:rPr lang="it-IT" sz="2400" b="0" dirty="0">
                <a:solidFill>
                  <a:schemeClr val="tx1"/>
                </a:solidFill>
                <a:sym typeface="Wingdings" pitchFamily="2" charset="2"/>
              </a:rPr>
              <a:t>in remissione stabile con </a:t>
            </a:r>
            <a:r>
              <a:rPr lang="it-IT" sz="2400" b="0" dirty="0" err="1">
                <a:solidFill>
                  <a:schemeClr val="tx1"/>
                </a:solidFill>
                <a:sym typeface="Wingdings" pitchFamily="2" charset="2"/>
              </a:rPr>
              <a:t>metotressato</a:t>
            </a:r>
            <a:r>
              <a:rPr lang="it-IT" sz="2400" b="0" dirty="0">
                <a:solidFill>
                  <a:schemeClr val="tx1"/>
                </a:solidFill>
                <a:sym typeface="Wingdings" pitchFamily="2" charset="2"/>
              </a:rPr>
              <a:t>; fuori terapia </a:t>
            </a:r>
            <a:r>
              <a:rPr lang="it-IT" sz="2400" b="0" dirty="0">
                <a:solidFill>
                  <a:schemeClr val="tx1"/>
                </a:solidFill>
              </a:rPr>
              <a:t> </a:t>
            </a:r>
          </a:p>
          <a:p>
            <a:endParaRPr lang="it-IT" sz="2400" b="0" dirty="0">
              <a:solidFill>
                <a:schemeClr val="tx1"/>
              </a:solidFill>
            </a:endParaRPr>
          </a:p>
          <a:p>
            <a:r>
              <a:rPr lang="it-IT" sz="2400" b="0" dirty="0">
                <a:solidFill>
                  <a:schemeClr val="tx1"/>
                </a:solidFill>
              </a:rPr>
              <a:t>Da circa 2 settimane torcicollo </a:t>
            </a:r>
            <a:r>
              <a:rPr lang="it-IT" sz="2400" b="0" dirty="0" smtClean="0">
                <a:solidFill>
                  <a:schemeClr val="tx1"/>
                </a:solidFill>
              </a:rPr>
              <a:t>con dolore anche notturno</a:t>
            </a:r>
            <a:endParaRPr lang="it-IT" sz="2400" b="0" dirty="0">
              <a:solidFill>
                <a:schemeClr val="tx1"/>
              </a:solidFill>
            </a:endParaRPr>
          </a:p>
          <a:p>
            <a:endParaRPr lang="it-IT" sz="2400" b="0" dirty="0" smtClean="0">
              <a:solidFill>
                <a:schemeClr val="tx1"/>
              </a:solidFill>
            </a:endParaRPr>
          </a:p>
          <a:p>
            <a:r>
              <a:rPr lang="it-IT" sz="2400" dirty="0" smtClean="0">
                <a:solidFill>
                  <a:schemeClr val="tx1"/>
                </a:solidFill>
              </a:rPr>
              <a:t>EO</a:t>
            </a:r>
            <a:r>
              <a:rPr lang="it-IT" sz="2400" b="0" dirty="0" smtClean="0">
                <a:solidFill>
                  <a:schemeClr val="tx1"/>
                </a:solidFill>
              </a:rPr>
              <a:t>: d</a:t>
            </a:r>
            <a:r>
              <a:rPr lang="it-IT" sz="2400" b="0" dirty="0" smtClean="0">
                <a:solidFill>
                  <a:schemeClr val="tx1"/>
                </a:solidFill>
              </a:rPr>
              <a:t>eviazione </a:t>
            </a:r>
            <a:r>
              <a:rPr lang="it-IT" sz="2400" b="0" dirty="0">
                <a:solidFill>
                  <a:schemeClr val="tx1"/>
                </a:solidFill>
              </a:rPr>
              <a:t>coatta del capo a </a:t>
            </a:r>
            <a:r>
              <a:rPr lang="it-IT" sz="2400" b="0" dirty="0" smtClean="0">
                <a:solidFill>
                  <a:schemeClr val="tx1"/>
                </a:solidFill>
              </a:rPr>
              <a:t>sinistra e importante contrattura muscolare associata; non segni neurologici focali </a:t>
            </a:r>
          </a:p>
          <a:p>
            <a:endParaRPr lang="it-IT" sz="2400" b="0" dirty="0">
              <a:solidFill>
                <a:schemeClr val="tx1"/>
              </a:solidFill>
            </a:endParaRPr>
          </a:p>
          <a:p>
            <a:r>
              <a:rPr lang="it-IT" sz="2400" dirty="0">
                <a:solidFill>
                  <a:schemeClr val="tx1"/>
                </a:solidFill>
              </a:rPr>
              <a:t>RM encefalo e rachide cervicale</a:t>
            </a:r>
            <a:r>
              <a:rPr lang="it-IT" sz="2400" b="0" dirty="0">
                <a:solidFill>
                  <a:schemeClr val="tx1"/>
                </a:solidFill>
              </a:rPr>
              <a:t>: non lesioni intracraniche; minimo film </a:t>
            </a:r>
            <a:r>
              <a:rPr lang="it-IT" altLang="ja-JP" sz="2400" b="0" dirty="0">
                <a:solidFill>
                  <a:schemeClr val="tx1"/>
                </a:solidFill>
              </a:rPr>
              <a:t>liquido al passaggio tra condilo occipitale e massa laterale sinistra dell'atlante e l'articolazione tra questa </a:t>
            </a:r>
            <a:r>
              <a:rPr lang="it-IT" altLang="ja-JP" sz="2400" b="0" dirty="0" smtClean="0">
                <a:solidFill>
                  <a:schemeClr val="tx1"/>
                </a:solidFill>
              </a:rPr>
              <a:t>e </a:t>
            </a:r>
            <a:r>
              <a:rPr lang="it-IT" altLang="ja-JP" sz="2400" b="0" dirty="0">
                <a:solidFill>
                  <a:schemeClr val="tx1"/>
                </a:solidFill>
              </a:rPr>
              <a:t>l'epistrofeo </a:t>
            </a:r>
            <a:endParaRPr lang="it-IT" sz="2400" b="0" dirty="0">
              <a:solidFill>
                <a:schemeClr val="tx1"/>
              </a:solidFill>
            </a:endParaRPr>
          </a:p>
          <a:p>
            <a:endParaRPr lang="it-IT" sz="2400" b="0" dirty="0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851859" y="5740718"/>
            <a:ext cx="829302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3600" dirty="0" err="1">
                <a:solidFill>
                  <a:schemeClr val="tx1"/>
                </a:solidFill>
              </a:rPr>
              <a:t>Betametasone</a:t>
            </a:r>
            <a:r>
              <a:rPr lang="it-IT" sz="3600" dirty="0">
                <a:solidFill>
                  <a:schemeClr val="tx1"/>
                </a:solidFill>
              </a:rPr>
              <a:t> + riavvio </a:t>
            </a:r>
            <a:r>
              <a:rPr lang="it-IT" sz="3600" dirty="0" err="1">
                <a:solidFill>
                  <a:schemeClr val="tx1"/>
                </a:solidFill>
              </a:rPr>
              <a:t>metotressato</a:t>
            </a:r>
            <a:r>
              <a:rPr lang="it-IT" sz="3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771220" y="4678680"/>
            <a:ext cx="6649561" cy="646331"/>
          </a:xfrm>
          <a:prstGeom prst="rect">
            <a:avLst/>
          </a:prstGeom>
          <a:solidFill>
            <a:srgbClr val="FF33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chemeClr val="tx1"/>
                </a:solidFill>
              </a:rPr>
              <a:t>Ricaduta di malattia</a:t>
            </a:r>
            <a:endParaRPr lang="it-IT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asellaDiTesto 3"/>
          <p:cNvSpPr txBox="1">
            <a:spLocks noChangeArrowheads="1"/>
          </p:cNvSpPr>
          <p:nvPr/>
        </p:nvSpPr>
        <p:spPr bwMode="auto">
          <a:xfrm>
            <a:off x="414338" y="158750"/>
            <a:ext cx="113331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0">
                <a:solidFill>
                  <a:schemeClr val="tx1"/>
                </a:solidFill>
              </a:rPr>
              <a:t>A fine terapia il dolore è migliorato ma  persiste la deviazione del capo… 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0" y="695451"/>
            <a:ext cx="5464175" cy="55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8075" y="695451"/>
            <a:ext cx="5559425" cy="55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5199698" y="5736240"/>
            <a:ext cx="6532562" cy="523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0" dirty="0">
                <a:solidFill>
                  <a:schemeClr val="tx1"/>
                </a:solidFill>
                <a:latin typeface="+mn-lt"/>
                <a:cs typeface="+mn-cs"/>
              </a:rPr>
              <a:t>Sublussazione rotatoria C1 su C2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156869" y="1854994"/>
            <a:ext cx="3878262" cy="6461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600" dirty="0">
                <a:solidFill>
                  <a:schemeClr val="tx1"/>
                </a:solidFill>
              </a:rPr>
              <a:t>Sindrome di </a:t>
            </a:r>
            <a:r>
              <a:rPr lang="it-IT" sz="3600" dirty="0" err="1">
                <a:solidFill>
                  <a:schemeClr val="tx1"/>
                </a:solidFill>
              </a:rPr>
              <a:t>Grisel</a:t>
            </a:r>
            <a:r>
              <a:rPr lang="it-IT" sz="3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476625" y="3402013"/>
            <a:ext cx="5111750" cy="646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b="0" dirty="0">
                <a:solidFill>
                  <a:schemeClr val="tx1"/>
                </a:solidFill>
                <a:latin typeface="+mn-lt"/>
                <a:cs typeface="+mn-cs"/>
              </a:rPr>
              <a:t>INFLIXIMAB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 bwMode="auto">
          <a:xfrm>
            <a:off x="838200" y="3133725"/>
            <a:ext cx="105156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it-IT" sz="3200" dirty="0">
                <a:solidFill>
                  <a:schemeClr val="tx1"/>
                </a:solidFill>
              </a:rPr>
              <a:t>Torcicollo persistente in paziente con AIG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it-IT" sz="1100" b="0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it-IT" sz="3200" b="0" dirty="0">
                <a:solidFill>
                  <a:schemeClr val="tx1"/>
                </a:solidFill>
              </a:rPr>
              <a:t>Cerca la sublussazione </a:t>
            </a:r>
            <a:r>
              <a:rPr lang="it-IT" sz="3200" b="0" dirty="0" err="1">
                <a:solidFill>
                  <a:schemeClr val="tx1"/>
                </a:solidFill>
              </a:rPr>
              <a:t>atlanto</a:t>
            </a:r>
            <a:r>
              <a:rPr lang="it-IT" sz="3200" b="0" dirty="0">
                <a:solidFill>
                  <a:schemeClr val="tx1"/>
                </a:solidFill>
              </a:rPr>
              <a:t>-assiale in RM o in TC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it-IT" sz="3200" b="0" dirty="0">
                <a:solidFill>
                  <a:schemeClr val="tx1"/>
                </a:solidFill>
              </a:rPr>
              <a:t>Preparati al farmaco biologico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14338" y="6442346"/>
            <a:ext cx="11198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0" dirty="0" err="1" smtClean="0">
                <a:solidFill>
                  <a:schemeClr val="tx1"/>
                </a:solidFill>
              </a:rPr>
              <a:t>Taddio</a:t>
            </a:r>
            <a:r>
              <a:rPr lang="it-IT" sz="1200" b="0" dirty="0" smtClean="0">
                <a:solidFill>
                  <a:schemeClr val="tx1"/>
                </a:solidFill>
              </a:rPr>
              <a:t> et al, </a:t>
            </a:r>
            <a:r>
              <a:rPr lang="it-IT" sz="1200" b="0" i="1" dirty="0" err="1" smtClean="0">
                <a:solidFill>
                  <a:schemeClr val="tx1"/>
                </a:solidFill>
              </a:rPr>
              <a:t>Atlanto-axial</a:t>
            </a:r>
            <a:r>
              <a:rPr lang="it-IT" sz="1200" b="0" i="1" dirty="0" smtClean="0">
                <a:solidFill>
                  <a:schemeClr val="tx1"/>
                </a:solidFill>
              </a:rPr>
              <a:t> </a:t>
            </a:r>
            <a:r>
              <a:rPr lang="it-IT" sz="1200" b="0" i="1" dirty="0">
                <a:solidFill>
                  <a:schemeClr val="tx1"/>
                </a:solidFill>
              </a:rPr>
              <a:t>joint </a:t>
            </a:r>
            <a:r>
              <a:rPr lang="it-IT" sz="1200" b="0" i="1" dirty="0" err="1" smtClean="0">
                <a:solidFill>
                  <a:schemeClr val="tx1"/>
                </a:solidFill>
              </a:rPr>
              <a:t>involvement</a:t>
            </a:r>
            <a:r>
              <a:rPr lang="it-IT" sz="1200" b="0" i="1" dirty="0" smtClean="0">
                <a:solidFill>
                  <a:schemeClr val="tx1"/>
                </a:solidFill>
              </a:rPr>
              <a:t> </a:t>
            </a:r>
            <a:r>
              <a:rPr lang="it-IT" sz="1200" b="0" i="1" dirty="0" err="1" smtClean="0">
                <a:solidFill>
                  <a:schemeClr val="tx1"/>
                </a:solidFill>
              </a:rPr>
              <a:t>as</a:t>
            </a:r>
            <a:r>
              <a:rPr lang="it-IT" sz="1200" b="0" i="1" dirty="0" smtClean="0">
                <a:solidFill>
                  <a:schemeClr val="tx1"/>
                </a:solidFill>
              </a:rPr>
              <a:t> </a:t>
            </a:r>
            <a:r>
              <a:rPr lang="it-IT" sz="1200" b="0" i="1" dirty="0" err="1">
                <a:solidFill>
                  <a:schemeClr val="tx1"/>
                </a:solidFill>
              </a:rPr>
              <a:t>exclusive</a:t>
            </a:r>
            <a:r>
              <a:rPr lang="it-IT" sz="1200" b="0" i="1" dirty="0">
                <a:solidFill>
                  <a:schemeClr val="tx1"/>
                </a:solidFill>
              </a:rPr>
              <a:t> </a:t>
            </a:r>
            <a:r>
              <a:rPr lang="it-IT" sz="1200" b="0" i="1" dirty="0" err="1">
                <a:solidFill>
                  <a:schemeClr val="tx1"/>
                </a:solidFill>
              </a:rPr>
              <a:t>manifestation</a:t>
            </a:r>
            <a:r>
              <a:rPr lang="it-IT" sz="1200" b="0" i="1" dirty="0">
                <a:solidFill>
                  <a:schemeClr val="tx1"/>
                </a:solidFill>
              </a:rPr>
              <a:t> </a:t>
            </a:r>
            <a:r>
              <a:rPr lang="it-IT" sz="1200" b="0" i="1" dirty="0" smtClean="0">
                <a:solidFill>
                  <a:schemeClr val="tx1"/>
                </a:solidFill>
              </a:rPr>
              <a:t>of </a:t>
            </a:r>
            <a:r>
              <a:rPr lang="it-IT" sz="1200" b="0" i="1" dirty="0" err="1" smtClean="0">
                <a:solidFill>
                  <a:schemeClr val="tx1"/>
                </a:solidFill>
              </a:rPr>
              <a:t>juvenile</a:t>
            </a:r>
            <a:r>
              <a:rPr lang="it-IT" sz="1200" b="0" i="1" dirty="0" smtClean="0">
                <a:solidFill>
                  <a:schemeClr val="tx1"/>
                </a:solidFill>
              </a:rPr>
              <a:t> </a:t>
            </a:r>
            <a:r>
              <a:rPr lang="it-IT" sz="1200" b="0" i="1" dirty="0" err="1">
                <a:solidFill>
                  <a:schemeClr val="tx1"/>
                </a:solidFill>
              </a:rPr>
              <a:t>idiopathic</a:t>
            </a:r>
            <a:r>
              <a:rPr lang="it-IT" sz="1200" b="0" i="1" dirty="0">
                <a:solidFill>
                  <a:schemeClr val="tx1"/>
                </a:solidFill>
              </a:rPr>
              <a:t> </a:t>
            </a:r>
            <a:r>
              <a:rPr lang="it-IT" sz="1200" b="0" i="1" dirty="0" err="1" smtClean="0">
                <a:solidFill>
                  <a:schemeClr val="tx1"/>
                </a:solidFill>
              </a:rPr>
              <a:t>arthritis</a:t>
            </a:r>
            <a:r>
              <a:rPr lang="it-IT" sz="1200" b="0" dirty="0" smtClean="0">
                <a:solidFill>
                  <a:schemeClr val="tx1"/>
                </a:solidFill>
              </a:rPr>
              <a:t>, </a:t>
            </a:r>
            <a:r>
              <a:rPr lang="en-US" sz="1200" b="0" dirty="0" err="1">
                <a:solidFill>
                  <a:schemeClr val="tx1"/>
                </a:solidFill>
                <a:hlinkClick r:id="rId4" tooltip="Clinical and experimental rheumatology."/>
              </a:rPr>
              <a:t>Clin</a:t>
            </a:r>
            <a:r>
              <a:rPr lang="en-US" sz="1200" b="0" dirty="0">
                <a:solidFill>
                  <a:schemeClr val="tx1"/>
                </a:solidFill>
                <a:hlinkClick r:id="rId4" tooltip="Clinical and experimental rheumatology.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hlinkClick r:id="rId4" tooltip="Clinical and experimental rheumatology."/>
              </a:rPr>
              <a:t>Exp</a:t>
            </a:r>
            <a:r>
              <a:rPr lang="en-US" sz="1200" b="0" dirty="0">
                <a:solidFill>
                  <a:schemeClr val="tx1"/>
                </a:solidFill>
                <a:hlinkClick r:id="rId4" tooltip="Clinical and experimental rheumatology."/>
              </a:rPr>
              <a:t> </a:t>
            </a:r>
            <a:r>
              <a:rPr lang="en-US" sz="1200" b="0" dirty="0" err="1">
                <a:solidFill>
                  <a:schemeClr val="tx1"/>
                </a:solidFill>
                <a:hlinkClick r:id="rId4" tooltip="Clinical and experimental rheumatology."/>
              </a:rPr>
              <a:t>Rheumatol</a:t>
            </a:r>
            <a:r>
              <a:rPr lang="en-US" sz="1200" b="0" u="sng" dirty="0">
                <a:solidFill>
                  <a:schemeClr val="tx1"/>
                </a:solidFill>
                <a:hlinkClick r:id="rId4" tooltip="Clinical and experimental rheumatology."/>
              </a:rPr>
              <a:t>.</a:t>
            </a:r>
            <a:r>
              <a:rPr lang="en-US" sz="1200" b="0" dirty="0">
                <a:solidFill>
                  <a:schemeClr val="tx1"/>
                </a:solidFill>
              </a:rPr>
              <a:t> 2011 Jul-Aug;29(4):755. </a:t>
            </a:r>
            <a:r>
              <a:rPr lang="en-US" sz="1200" b="0" dirty="0" err="1">
                <a:solidFill>
                  <a:schemeClr val="tx1"/>
                </a:solidFill>
              </a:rPr>
              <a:t>Epub</a:t>
            </a:r>
            <a:r>
              <a:rPr lang="en-US" sz="1200" b="0" dirty="0">
                <a:solidFill>
                  <a:schemeClr val="tx1"/>
                </a:solidFill>
              </a:rPr>
              <a:t> 2011 Sep 1.</a:t>
            </a:r>
            <a:endParaRPr lang="it-IT" sz="1200" b="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159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Wingdings</vt:lpstr>
      <vt:lpstr>Tema di Office</vt:lpstr>
      <vt:lpstr>Un torcicollo che non passa…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Irene Del Rizzo</dc:creator>
  <cp:lastModifiedBy>Irene Del Rizzo</cp:lastModifiedBy>
  <cp:revision>18</cp:revision>
  <dcterms:created xsi:type="dcterms:W3CDTF">2019-05-08T20:45:23Z</dcterms:created>
  <dcterms:modified xsi:type="dcterms:W3CDTF">2019-05-13T18:56:05Z</dcterms:modified>
</cp:coreProperties>
</file>