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1" r:id="rId2"/>
    <p:sldId id="256" r:id="rId3"/>
    <p:sldId id="265" r:id="rId4"/>
    <p:sldId id="267" r:id="rId5"/>
    <p:sldId id="266" r:id="rId6"/>
    <p:sldId id="270" r:id="rId7"/>
    <p:sldId id="264" r:id="rId8"/>
    <p:sldId id="268" r:id="rId9"/>
    <p:sldId id="272" r:id="rId10"/>
    <p:sldId id="273" r:id="rId11"/>
    <p:sldId id="269" r:id="rId12"/>
    <p:sldId id="271" r:id="rId13"/>
    <p:sldId id="260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304" y="4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9773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3064728" y="3556212"/>
            <a:ext cx="6740527" cy="1538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3100"/>
            </a:pPr>
            <a:r>
              <a:rPr lang="it-IT" sz="8000" b="1" dirty="0" smtClean="0">
                <a:solidFill>
                  <a:srgbClr val="AF82CC"/>
                </a:solidFill>
                <a:latin typeface="Calibri"/>
                <a:cs typeface="Calibri"/>
              </a:rPr>
              <a:t>Si SAVI chi può!</a:t>
            </a:r>
            <a:endParaRPr sz="8000" b="1" dirty="0">
              <a:solidFill>
                <a:srgbClr val="AF82CC"/>
              </a:solidFill>
              <a:latin typeface="Calibri"/>
              <a:cs typeface="Calibri"/>
            </a:endParaRPr>
          </a:p>
        </p:txBody>
      </p:sp>
      <p:pic>
        <p:nvPicPr>
          <p:cNvPr id="123" name="Sapienz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h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5697339" y="6535082"/>
            <a:ext cx="10259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endParaRPr dirty="0"/>
          </a:p>
        </p:txBody>
      </p:sp>
      <p:sp>
        <p:nvSpPr>
          <p:cNvPr id="14" name="Shape 122"/>
          <p:cNvSpPr/>
          <p:nvPr/>
        </p:nvSpPr>
        <p:spPr>
          <a:xfrm>
            <a:off x="6056880" y="6535082"/>
            <a:ext cx="5580467" cy="1122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3100"/>
            </a:pPr>
            <a:r>
              <a:rPr lang="it-IT" sz="2800" i="1" dirty="0" smtClean="0">
                <a:solidFill>
                  <a:schemeClr val="tx1"/>
                </a:solidFill>
                <a:latin typeface="Calibri"/>
                <a:cs typeface="Calibri"/>
              </a:rPr>
              <a:t>Dott.ssa Eleonora Dei Rossi</a:t>
            </a:r>
          </a:p>
          <a:p>
            <a:pPr algn="l">
              <a:lnSpc>
                <a:spcPct val="120000"/>
              </a:lnSpc>
              <a:defRPr sz="3100"/>
            </a:pPr>
            <a:r>
              <a:rPr lang="it-IT" sz="2800" i="1" dirty="0" smtClean="0">
                <a:solidFill>
                  <a:schemeClr val="tx1"/>
                </a:solidFill>
                <a:latin typeface="Calibri"/>
                <a:cs typeface="Calibri"/>
              </a:rPr>
              <a:t>Università degli Studi Roma Sapienza</a:t>
            </a:r>
            <a:endParaRPr sz="28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921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76916" y="1104407"/>
            <a:ext cx="5420423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500">
                <a:solidFill>
                  <a:srgbClr val="2CAA57"/>
                </a:solidFill>
              </a:defRPr>
            </a:lvl1pPr>
          </a:lstStyle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Aurora</a:t>
            </a:r>
            <a:r>
              <a:rPr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,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24 mesi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-1" y="2222522"/>
            <a:ext cx="9144002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23" name="Sapienz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h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5697339" y="6535082"/>
            <a:ext cx="10259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endParaRPr dirty="0"/>
          </a:p>
        </p:txBody>
      </p:sp>
      <p:pic>
        <p:nvPicPr>
          <p:cNvPr id="2" name="Immagine 1" descr="Schermata 2019-05-12 alle 22.38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8" y="4070300"/>
            <a:ext cx="5618658" cy="4224246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5571916" y="2965689"/>
            <a:ext cx="6941526" cy="5298709"/>
            <a:chOff x="5571916" y="2965689"/>
            <a:chExt cx="6941526" cy="5298709"/>
          </a:xfrm>
        </p:grpSpPr>
        <p:sp>
          <p:nvSpPr>
            <p:cNvPr id="13" name="Shape 150"/>
            <p:cNvSpPr/>
            <p:nvPr/>
          </p:nvSpPr>
          <p:spPr>
            <a:xfrm>
              <a:off x="6380896" y="2965689"/>
              <a:ext cx="3319143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/>
              <a:r>
                <a:rPr lang="fr-FR" sz="3600" dirty="0" err="1" smtClean="0">
                  <a:solidFill>
                    <a:srgbClr val="AF82CC"/>
                  </a:solidFill>
                  <a:latin typeface="Calibri"/>
                  <a:cs typeface="Calibri"/>
                </a:rPr>
                <a:t>Dopo</a:t>
              </a:r>
              <a:r>
                <a:rPr lang="fr-FR" sz="3600" dirty="0" smtClean="0">
                  <a:solidFill>
                    <a:srgbClr val="AF82CC"/>
                  </a:solidFill>
                  <a:latin typeface="Calibri"/>
                  <a:cs typeface="Calibri"/>
                </a:rPr>
                <a:t> </a:t>
              </a:r>
              <a:r>
                <a:rPr lang="fr-FR" sz="3600" dirty="0" err="1" smtClean="0">
                  <a:solidFill>
                    <a:srgbClr val="AF82CC"/>
                  </a:solidFill>
                  <a:latin typeface="Calibri"/>
                  <a:cs typeface="Calibri"/>
                </a:rPr>
                <a:t>Ruxolitinib</a:t>
              </a:r>
              <a:endParaRPr sz="3600" dirty="0">
                <a:solidFill>
                  <a:srgbClr val="AF82CC"/>
                </a:solidFill>
                <a:latin typeface="Calibri"/>
                <a:cs typeface="Calibri"/>
              </a:endParaRPr>
            </a:p>
          </p:txBody>
        </p:sp>
        <p:pic>
          <p:nvPicPr>
            <p:cNvPr id="4" name="Immagine 3" descr="Schermata 2019-05-12 alle 22.37.2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896" y="4070300"/>
              <a:ext cx="6132546" cy="4194098"/>
            </a:xfrm>
            <a:prstGeom prst="rect">
              <a:avLst/>
            </a:prstGeom>
          </p:spPr>
        </p:pic>
        <p:sp>
          <p:nvSpPr>
            <p:cNvPr id="11" name="Freccia destra 10"/>
            <p:cNvSpPr/>
            <p:nvPr/>
          </p:nvSpPr>
          <p:spPr>
            <a:xfrm>
              <a:off x="5571916" y="5812042"/>
              <a:ext cx="1326350" cy="723040"/>
            </a:xfrm>
            <a:prstGeom prst="rightArrow">
              <a:avLst>
                <a:gd name="adj1" fmla="val 33578"/>
                <a:gd name="adj2" fmla="val 50000"/>
              </a:avLst>
            </a:prstGeom>
            <a:solidFill>
              <a:srgbClr val="AF82CC"/>
            </a:solidFill>
            <a:ln w="12700" cap="flat">
              <a:solidFill>
                <a:srgbClr val="AF82C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7338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9-05-12 alle 18.1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359796"/>
            <a:ext cx="2317993" cy="3150865"/>
          </a:xfrm>
          <a:prstGeom prst="rect">
            <a:avLst/>
          </a:prstGeom>
        </p:spPr>
      </p:pic>
      <p:sp>
        <p:nvSpPr>
          <p:cNvPr id="143" name="Shape 143"/>
          <p:cNvSpPr/>
          <p:nvPr/>
        </p:nvSpPr>
        <p:spPr>
          <a:xfrm>
            <a:off x="254000" y="5502350"/>
            <a:ext cx="469029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17361" indent="-617361" algn="l">
              <a:buSzPct val="100000"/>
              <a:buAutoNum type="arabicParenR"/>
            </a:pPr>
            <a:endParaRPr dirty="0"/>
          </a:p>
        </p:txBody>
      </p:sp>
      <p:pic>
        <p:nvPicPr>
          <p:cNvPr id="145" name="Sapienza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hot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274857" y="1184205"/>
            <a:ext cx="759630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2CAA57"/>
                </a:solidFill>
              </a:defRPr>
            </a:lvl1pPr>
          </a:lstStyle>
          <a:p>
            <a:r>
              <a:rPr lang="it-IT" sz="5400" dirty="0" smtClean="0">
                <a:solidFill>
                  <a:srgbClr val="AF82CC"/>
                </a:solidFill>
                <a:latin typeface="Calibri"/>
                <a:cs typeface="Calibri"/>
              </a:rPr>
              <a:t>INTERFERONOPATIE TIPO I</a:t>
            </a:r>
            <a:endParaRPr sz="5400" dirty="0">
              <a:solidFill>
                <a:srgbClr val="AF82CC"/>
              </a:solidFill>
              <a:latin typeface="Calibri"/>
              <a:cs typeface="Calibri"/>
            </a:endParaRPr>
          </a:p>
        </p:txBody>
      </p:sp>
      <p:sp>
        <p:nvSpPr>
          <p:cNvPr id="148" name="Shape 148"/>
          <p:cNvSpPr/>
          <p:nvPr/>
        </p:nvSpPr>
        <p:spPr>
          <a:xfrm flipV="1">
            <a:off x="0" y="2326642"/>
            <a:ext cx="9144001" cy="2"/>
          </a:xfrm>
          <a:prstGeom prst="line">
            <a:avLst/>
          </a:prstGeom>
          <a:ln w="38100">
            <a:solidFill>
              <a:srgbClr val="AF82C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3970418" y="3470349"/>
            <a:ext cx="102592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3728793" y="2646533"/>
            <a:ext cx="6004245" cy="293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FEBBRE</a:t>
            </a:r>
            <a:r>
              <a:rPr lang="fr-FR" sz="2400" dirty="0" smtClean="0">
                <a:solidFill>
                  <a:srgbClr val="AF82CC"/>
                </a:solidFill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ricorrente</a:t>
            </a:r>
            <a:r>
              <a:rPr lang="fr-FR" sz="2400" dirty="0" smtClean="0">
                <a:latin typeface="Calibri"/>
                <a:cs typeface="Calibri"/>
              </a:rPr>
              <a:t>/</a:t>
            </a:r>
            <a:r>
              <a:rPr lang="fr-FR" sz="2400" dirty="0" err="1" smtClean="0">
                <a:latin typeface="Calibri"/>
                <a:cs typeface="Calibri"/>
              </a:rPr>
              <a:t>persistente</a:t>
            </a:r>
            <a:endParaRPr lang="fr-FR" sz="2400" dirty="0" smtClean="0">
              <a:latin typeface="Calibri"/>
              <a:cs typeface="Calibri"/>
            </a:endParaRPr>
          </a:p>
          <a:p>
            <a:pPr algn="l">
              <a:lnSpc>
                <a:spcPct val="110000"/>
              </a:lnSpc>
            </a:pP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CUTE: </a:t>
            </a:r>
            <a:r>
              <a:rPr lang="fr-FR" sz="2400" dirty="0" err="1">
                <a:latin typeface="Calibri"/>
                <a:cs typeface="Calibri"/>
              </a:rPr>
              <a:t>l</a:t>
            </a:r>
            <a:r>
              <a:rPr lang="fr-FR" sz="2400" dirty="0" err="1" smtClean="0">
                <a:latin typeface="Calibri"/>
                <a:cs typeface="Calibri"/>
              </a:rPr>
              <a:t>esioni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infiammatorie</a:t>
            </a:r>
            <a:r>
              <a:rPr lang="fr-FR" sz="2400" dirty="0" smtClean="0">
                <a:latin typeface="Calibri"/>
                <a:cs typeface="Calibri"/>
              </a:rPr>
              <a:t>/</a:t>
            </a:r>
            <a:r>
              <a:rPr lang="fr-FR" sz="2400" dirty="0" err="1" smtClean="0">
                <a:latin typeface="Calibri"/>
                <a:cs typeface="Calibri"/>
              </a:rPr>
              <a:t>vasculitiche</a:t>
            </a:r>
            <a:r>
              <a:rPr lang="fr-FR" sz="2400" dirty="0" smtClean="0">
                <a:latin typeface="Calibri"/>
                <a:cs typeface="Calibri"/>
              </a:rPr>
              <a:t>, </a:t>
            </a:r>
            <a:r>
              <a:rPr lang="fr-FR" sz="2400" dirty="0" err="1" smtClean="0">
                <a:latin typeface="Calibri"/>
                <a:cs typeface="Calibri"/>
              </a:rPr>
              <a:t>panniculite</a:t>
            </a:r>
            <a:r>
              <a:rPr lang="fr-FR" sz="2400" dirty="0" smtClean="0">
                <a:latin typeface="Calibri"/>
                <a:cs typeface="Calibri"/>
              </a:rPr>
              <a:t>, </a:t>
            </a:r>
            <a:r>
              <a:rPr lang="fr-FR" sz="2400" dirty="0" err="1" smtClean="0">
                <a:latin typeface="Calibri"/>
                <a:cs typeface="Calibri"/>
              </a:rPr>
              <a:t>lipodistrofia</a:t>
            </a:r>
            <a:endParaRPr lang="fr-FR" sz="2400" dirty="0" smtClean="0">
              <a:latin typeface="Calibri"/>
              <a:cs typeface="Calibri"/>
            </a:endParaRPr>
          </a:p>
          <a:p>
            <a:pPr algn="l">
              <a:lnSpc>
                <a:spcPct val="110000"/>
              </a:lnSpc>
            </a:pP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POLMONE</a:t>
            </a:r>
            <a:r>
              <a:rPr lang="fr-FR" sz="2400" dirty="0" smtClean="0">
                <a:solidFill>
                  <a:srgbClr val="AF82CC"/>
                </a:solidFill>
                <a:latin typeface="Calibri"/>
                <a:cs typeface="Calibri"/>
              </a:rPr>
              <a:t>: </a:t>
            </a:r>
            <a:r>
              <a:rPr lang="fr-FR" sz="2400" dirty="0" err="1">
                <a:latin typeface="Calibri"/>
                <a:cs typeface="Calibri"/>
              </a:rPr>
              <a:t>i</a:t>
            </a:r>
            <a:r>
              <a:rPr lang="fr-FR" sz="2400" dirty="0" err="1" smtClean="0">
                <a:latin typeface="Calibri"/>
                <a:cs typeface="Calibri"/>
              </a:rPr>
              <a:t>nterstiziopatia</a:t>
            </a:r>
            <a:r>
              <a:rPr lang="fr-FR" sz="2400" dirty="0" smtClean="0">
                <a:solidFill>
                  <a:srgbClr val="AF82CC"/>
                </a:solidFill>
                <a:latin typeface="Calibri"/>
                <a:cs typeface="Calibri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SNC</a:t>
            </a:r>
            <a:r>
              <a:rPr lang="fr-FR" sz="2400" b="1" dirty="0">
                <a:solidFill>
                  <a:srgbClr val="AF82CC"/>
                </a:solidFill>
                <a:latin typeface="Calibri"/>
                <a:cs typeface="Calibri"/>
              </a:rPr>
              <a:t>: </a:t>
            </a:r>
            <a:r>
              <a:rPr lang="fr-FR" sz="2400" dirty="0" err="1">
                <a:latin typeface="Calibri"/>
                <a:cs typeface="Calibri"/>
              </a:rPr>
              <a:t>calcificazioni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gangli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della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base</a:t>
            </a:r>
          </a:p>
          <a:p>
            <a:pPr algn="l">
              <a:lnSpc>
                <a:spcPct val="110000"/>
              </a:lnSpc>
            </a:pPr>
            <a:r>
              <a:rPr lang="fr-FR" sz="2400" dirty="0" err="1" smtClean="0">
                <a:latin typeface="Calibri"/>
                <a:cs typeface="Calibri"/>
              </a:rPr>
              <a:t>coinvolgimento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sost</a:t>
            </a:r>
            <a:r>
              <a:rPr lang="fr-FR" sz="2400" dirty="0">
                <a:latin typeface="Calibri"/>
                <a:cs typeface="Calibri"/>
              </a:rPr>
              <a:t>. </a:t>
            </a:r>
            <a:r>
              <a:rPr lang="fr-FR" sz="2400" dirty="0" err="1" smtClean="0">
                <a:latin typeface="Calibri"/>
                <a:cs typeface="Calibri"/>
              </a:rPr>
              <a:t>bianca</a:t>
            </a:r>
            <a:endParaRPr lang="fr-FR" sz="2400" dirty="0">
              <a:latin typeface="Calibri"/>
              <a:cs typeface="Calibri"/>
            </a:endParaRPr>
          </a:p>
          <a:p>
            <a:pPr algn="l">
              <a:lnSpc>
                <a:spcPct val="110000"/>
              </a:lnSpc>
            </a:pP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OCCHIO: </a:t>
            </a:r>
            <a:r>
              <a:rPr lang="fr-FR" sz="2400" dirty="0" err="1" smtClean="0">
                <a:latin typeface="Calibri"/>
                <a:cs typeface="Calibri"/>
              </a:rPr>
              <a:t>glaucoma</a:t>
            </a:r>
            <a:endParaRPr lang="fr-FR" sz="2400" dirty="0" smtClean="0">
              <a:latin typeface="Calibri"/>
              <a:cs typeface="Calibri"/>
            </a:endParaRPr>
          </a:p>
        </p:txBody>
      </p:sp>
      <p:pic>
        <p:nvPicPr>
          <p:cNvPr id="3" name="Immagine 2" descr="Schermata 2019-05-12 alle 18.08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68" y="7215984"/>
            <a:ext cx="2113207" cy="2232125"/>
          </a:xfrm>
          <a:prstGeom prst="rect">
            <a:avLst/>
          </a:prstGeom>
        </p:spPr>
      </p:pic>
      <p:pic>
        <p:nvPicPr>
          <p:cNvPr id="7" name="Immagine 6" descr="Schermata 2019-05-12 alle 18.18.3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71" y="4744937"/>
            <a:ext cx="3570758" cy="2341907"/>
          </a:xfrm>
          <a:prstGeom prst="rect">
            <a:avLst/>
          </a:prstGeom>
        </p:spPr>
      </p:pic>
      <p:pic>
        <p:nvPicPr>
          <p:cNvPr id="9" name="Immagine 8" descr="aicardi2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2472239"/>
            <a:ext cx="3575774" cy="2165261"/>
          </a:xfrm>
          <a:prstGeom prst="rect">
            <a:avLst/>
          </a:prstGeom>
        </p:spPr>
      </p:pic>
      <p:pic>
        <p:nvPicPr>
          <p:cNvPr id="10" name="Immagine 9" descr="cand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92" y="7215984"/>
            <a:ext cx="4931176" cy="2232125"/>
          </a:xfrm>
          <a:prstGeom prst="rect">
            <a:avLst/>
          </a:prstGeom>
        </p:spPr>
      </p:pic>
      <p:pic>
        <p:nvPicPr>
          <p:cNvPr id="12" name="Immagine 11" descr="Schermata 2019-05-12 alle 18.53.13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4"/>
          <a:stretch/>
        </p:blipFill>
        <p:spPr>
          <a:xfrm>
            <a:off x="127000" y="2412209"/>
            <a:ext cx="3430684" cy="1838653"/>
          </a:xfrm>
          <a:prstGeom prst="rect">
            <a:avLst/>
          </a:prstGeom>
        </p:spPr>
      </p:pic>
      <p:pic>
        <p:nvPicPr>
          <p:cNvPr id="13" name="Immagine 12" descr="Schermata 2019-05-12 alle 18.53.27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" b="7201"/>
          <a:stretch/>
        </p:blipFill>
        <p:spPr>
          <a:xfrm>
            <a:off x="157600" y="4423319"/>
            <a:ext cx="3197715" cy="1832154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2635740" y="6630321"/>
            <a:ext cx="4249461" cy="2318583"/>
            <a:chOff x="2610557" y="6816417"/>
            <a:chExt cx="4249461" cy="2318583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2610557" y="6816417"/>
              <a:ext cx="4249461" cy="2318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it-IT" sz="2400" dirty="0">
                  <a:solidFill>
                    <a:schemeClr val="tx1"/>
                  </a:solidFill>
                  <a:latin typeface="Calibri"/>
                  <a:cs typeface="Calibri"/>
                </a:rPr>
                <a:t>Autoanticorpi (bassi livelli)</a:t>
              </a:r>
              <a:endParaRPr lang="fr-FR" sz="2400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l"/>
              <a:r>
                <a:rPr lang="it-IT" sz="2400" dirty="0" smtClean="0">
                  <a:solidFill>
                    <a:schemeClr val="tx1"/>
                  </a:solidFill>
                  <a:latin typeface="Calibri"/>
                  <a:cs typeface="Calibri"/>
                </a:rPr>
                <a:t>Trombocitopenia</a:t>
              </a:r>
            </a:p>
            <a:p>
              <a:pPr algn="l"/>
              <a:r>
                <a:rPr lang="it-IT" sz="2400" dirty="0" smtClean="0">
                  <a:solidFill>
                    <a:schemeClr val="tx1"/>
                  </a:solidFill>
                  <a:latin typeface="Calibri"/>
                  <a:cs typeface="Calibri"/>
                </a:rPr>
                <a:t>Linfopenia</a:t>
              </a:r>
              <a:endParaRPr lang="it-IT" sz="2400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l"/>
              <a:r>
                <a:rPr lang="it-IT" sz="2400" dirty="0" smtClean="0">
                  <a:solidFill>
                    <a:schemeClr val="tx1"/>
                  </a:solidFill>
                  <a:latin typeface="Calibri"/>
                  <a:cs typeface="Calibri"/>
                </a:rPr>
                <a:t>Anemia</a:t>
              </a:r>
              <a:endParaRPr lang="it-IT" sz="2400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l"/>
              <a:r>
                <a:rPr lang="it-IT" sz="2400" dirty="0" err="1">
                  <a:solidFill>
                    <a:schemeClr val="tx1"/>
                  </a:solidFill>
                  <a:latin typeface="Calibri"/>
                  <a:cs typeface="Calibri"/>
                </a:rPr>
                <a:t>IgG</a:t>
              </a:r>
              <a:r>
                <a:rPr lang="it-IT" sz="2400" dirty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it-IT" sz="2400" dirty="0" smtClean="0">
                  <a:solidFill>
                    <a:schemeClr val="tx1"/>
                  </a:solidFill>
                  <a:latin typeface="Calibri"/>
                  <a:cs typeface="Calibri"/>
                </a:rPr>
                <a:t>elevate </a:t>
              </a:r>
            </a:p>
            <a:p>
              <a:pPr algn="l"/>
              <a:r>
                <a:rPr lang="it-IT" sz="2400" dirty="0" smtClean="0">
                  <a:solidFill>
                    <a:schemeClr val="tx1"/>
                  </a:solidFill>
                  <a:latin typeface="Calibri"/>
                  <a:cs typeface="Calibri"/>
                </a:rPr>
                <a:t>C3</a:t>
              </a:r>
              <a:endParaRPr lang="it-IT" sz="2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5" name="Connettore 2 14"/>
            <p:cNvCxnSpPr/>
            <p:nvPr/>
          </p:nvCxnSpPr>
          <p:spPr>
            <a:xfrm>
              <a:off x="3238309" y="8745564"/>
              <a:ext cx="0" cy="329236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3590039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54000" y="5502350"/>
            <a:ext cx="469029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17361" indent="-617361" algn="l">
              <a:buSzPct val="100000"/>
              <a:buAutoNum type="arabicParenR"/>
            </a:pPr>
            <a:endParaRPr dirty="0"/>
          </a:p>
        </p:txBody>
      </p:sp>
      <p:pic>
        <p:nvPicPr>
          <p:cNvPr id="145" name="Sapienz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h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274857" y="1184205"/>
            <a:ext cx="759630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2CAA57"/>
                </a:solidFill>
              </a:defRPr>
            </a:lvl1pPr>
          </a:lstStyle>
          <a:p>
            <a:r>
              <a:rPr lang="it-IT" sz="5400" dirty="0" smtClean="0">
                <a:solidFill>
                  <a:srgbClr val="AF82CC"/>
                </a:solidFill>
                <a:latin typeface="Calibri"/>
                <a:cs typeface="Calibri"/>
              </a:rPr>
              <a:t>INTERFERONOPATIE TIPO I</a:t>
            </a:r>
            <a:endParaRPr sz="5400" dirty="0">
              <a:solidFill>
                <a:srgbClr val="AF82CC"/>
              </a:solidFill>
              <a:latin typeface="Calibri"/>
              <a:cs typeface="Calibri"/>
            </a:endParaRPr>
          </a:p>
        </p:txBody>
      </p:sp>
      <p:sp>
        <p:nvSpPr>
          <p:cNvPr id="148" name="Shape 148"/>
          <p:cNvSpPr/>
          <p:nvPr/>
        </p:nvSpPr>
        <p:spPr>
          <a:xfrm flipV="1">
            <a:off x="0" y="2326642"/>
            <a:ext cx="9144001" cy="2"/>
          </a:xfrm>
          <a:prstGeom prst="line">
            <a:avLst/>
          </a:prstGeom>
          <a:ln w="38100">
            <a:solidFill>
              <a:srgbClr val="AF82C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3970418" y="3470349"/>
            <a:ext cx="102592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 dirty="0"/>
          </a:p>
        </p:txBody>
      </p:sp>
      <p:pic>
        <p:nvPicPr>
          <p:cNvPr id="4" name="Immagine 3" descr="Schermata 2019-05-12 alle 19.00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03" y="2763306"/>
            <a:ext cx="9527197" cy="67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929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937937" y="1373733"/>
            <a:ext cx="594666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2CAA57"/>
                </a:solidFill>
              </a:defRPr>
            </a:lvl1pPr>
          </a:lstStyle>
          <a:p>
            <a:r>
              <a:rPr lang="it-IT" sz="5000" dirty="0" smtClean="0">
                <a:solidFill>
                  <a:srgbClr val="AF82CC"/>
                </a:solidFill>
                <a:latin typeface="Calibri"/>
                <a:cs typeface="Calibri"/>
              </a:rPr>
              <a:t>TAKE HOME MESSAGE</a:t>
            </a:r>
            <a:endParaRPr sz="5000" dirty="0">
              <a:solidFill>
                <a:srgbClr val="AF82CC"/>
              </a:solidFill>
              <a:latin typeface="Calibri"/>
              <a:cs typeface="Calibri"/>
            </a:endParaRPr>
          </a:p>
        </p:txBody>
      </p:sp>
      <p:sp>
        <p:nvSpPr>
          <p:cNvPr id="161" name="Shape 161"/>
          <p:cNvSpPr/>
          <p:nvPr/>
        </p:nvSpPr>
        <p:spPr>
          <a:xfrm flipV="1">
            <a:off x="0" y="2539999"/>
            <a:ext cx="9144001" cy="2"/>
          </a:xfrm>
          <a:prstGeom prst="line">
            <a:avLst/>
          </a:prstGeom>
          <a:ln w="38100">
            <a:solidFill>
              <a:srgbClr val="AF82C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63" name="Sapienz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h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uppo 4"/>
          <p:cNvGrpSpPr/>
          <p:nvPr/>
        </p:nvGrpSpPr>
        <p:grpSpPr>
          <a:xfrm>
            <a:off x="172315" y="3154119"/>
            <a:ext cx="12750800" cy="3303468"/>
            <a:chOff x="254000" y="3605539"/>
            <a:chExt cx="12750800" cy="3303468"/>
          </a:xfrm>
        </p:grpSpPr>
        <p:sp>
          <p:nvSpPr>
            <p:cNvPr id="157" name="Shape 157"/>
            <p:cNvSpPr/>
            <p:nvPr/>
          </p:nvSpPr>
          <p:spPr>
            <a:xfrm>
              <a:off x="254000" y="3605539"/>
              <a:ext cx="12750800" cy="3303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r>
                <a:rPr lang="fr-FR" sz="3200" dirty="0" err="1">
                  <a:latin typeface="Calibri"/>
                  <a:cs typeface="Calibri"/>
                </a:rPr>
                <a:t>L</a:t>
              </a:r>
              <a:r>
                <a:rPr lang="fr-FR" sz="3200" dirty="0" err="1" smtClean="0">
                  <a:latin typeface="Calibri"/>
                  <a:cs typeface="Calibri"/>
                </a:rPr>
                <a:t>esioni</a:t>
              </a:r>
              <a:r>
                <a:rPr lang="fr-FR" sz="3200" dirty="0" smtClean="0">
                  <a:latin typeface="Calibri"/>
                  <a:cs typeface="Calibri"/>
                </a:rPr>
                <a:t> </a:t>
              </a:r>
              <a:r>
                <a:rPr lang="fr-FR" sz="3200" dirty="0" err="1" smtClean="0">
                  <a:latin typeface="Calibri"/>
                  <a:cs typeface="Calibri"/>
                </a:rPr>
                <a:t>cutanee</a:t>
              </a:r>
              <a:r>
                <a:rPr lang="fr-FR" sz="3200" dirty="0">
                  <a:latin typeface="Calibri"/>
                  <a:cs typeface="Calibri"/>
                </a:rPr>
                <a:t> </a:t>
              </a:r>
              <a:r>
                <a:rPr lang="fr-FR" sz="3200" dirty="0" smtClean="0">
                  <a:latin typeface="Calibri"/>
                  <a:cs typeface="Calibri"/>
                </a:rPr>
                <a:t>ad </a:t>
              </a:r>
              <a:r>
                <a:rPr lang="fr-FR" sz="3200" dirty="0" err="1">
                  <a:latin typeface="Calibri"/>
                  <a:cs typeface="Calibri"/>
                </a:rPr>
                <a:t>impronta</a:t>
              </a:r>
              <a:r>
                <a:rPr lang="fr-FR" sz="3200" dirty="0">
                  <a:latin typeface="Calibri"/>
                  <a:cs typeface="Calibri"/>
                </a:rPr>
                <a:t> </a:t>
              </a:r>
              <a:r>
                <a:rPr lang="fr-FR" sz="3200" dirty="0" err="1">
                  <a:latin typeface="Calibri"/>
                  <a:cs typeface="Calibri"/>
                </a:rPr>
                <a:t>vasculitica</a:t>
              </a:r>
              <a:r>
                <a:rPr lang="fr-FR" sz="3200" dirty="0">
                  <a:latin typeface="Calibri"/>
                  <a:cs typeface="Calibri"/>
                </a:rPr>
                <a:t> </a:t>
              </a:r>
              <a:r>
                <a:rPr lang="fr-FR" sz="3200" dirty="0" err="1">
                  <a:latin typeface="Calibri"/>
                  <a:cs typeface="Calibri"/>
                </a:rPr>
                <a:t>ricorrenti</a:t>
              </a:r>
              <a:r>
                <a:rPr lang="fr-FR" sz="3200" dirty="0">
                  <a:latin typeface="Calibri"/>
                  <a:cs typeface="Calibri"/>
                </a:rPr>
                <a:t>/</a:t>
              </a:r>
              <a:r>
                <a:rPr lang="fr-FR" sz="3200" dirty="0" err="1" smtClean="0">
                  <a:latin typeface="Calibri"/>
                  <a:cs typeface="Calibri"/>
                </a:rPr>
                <a:t>persistenti</a:t>
              </a:r>
              <a:r>
                <a:rPr lang="fr-FR" sz="3200" dirty="0" smtClean="0">
                  <a:latin typeface="Calibri"/>
                  <a:cs typeface="Calibri"/>
                </a:rPr>
                <a:t> </a:t>
              </a:r>
              <a:endParaRPr lang="fr-FR" sz="3200" dirty="0">
                <a:latin typeface="Calibri"/>
                <a:cs typeface="Calibri"/>
              </a:endParaRPr>
            </a:p>
            <a:p>
              <a:pPr algn="l"/>
              <a:endParaRPr lang="fr-FR" sz="3200" dirty="0" smtClean="0">
                <a:latin typeface="Calibri"/>
                <a:cs typeface="Calibri"/>
              </a:endParaRPr>
            </a:p>
            <a:p>
              <a:pPr algn="l"/>
              <a:endParaRPr lang="fr-FR" sz="3200" dirty="0" smtClean="0">
                <a:latin typeface="Calibri"/>
                <a:cs typeface="Calibri"/>
              </a:endParaRPr>
            </a:p>
            <a:p>
              <a:pPr algn="l"/>
              <a:endParaRPr lang="fr-FR" sz="3200" dirty="0">
                <a:latin typeface="Calibri"/>
                <a:cs typeface="Calibri"/>
              </a:endParaRPr>
            </a:p>
            <a:p>
              <a:r>
                <a:rPr lang="fr-FR" sz="3200" dirty="0" err="1" smtClean="0">
                  <a:latin typeface="Calibri"/>
                  <a:cs typeface="Calibri"/>
                </a:rPr>
                <a:t>possibili</a:t>
              </a:r>
              <a:r>
                <a:rPr lang="fr-FR" sz="3200" dirty="0" smtClean="0">
                  <a:latin typeface="Calibri"/>
                  <a:cs typeface="Calibri"/>
                </a:rPr>
                <a:t> </a:t>
              </a:r>
              <a:r>
                <a:rPr lang="fr-FR" sz="3200" dirty="0" err="1" smtClean="0">
                  <a:latin typeface="Calibri"/>
                  <a:cs typeface="Calibri"/>
                </a:rPr>
                <a:t>spie</a:t>
              </a:r>
              <a:r>
                <a:rPr lang="fr-FR" sz="3200" dirty="0" smtClean="0">
                  <a:latin typeface="Calibri"/>
                  <a:cs typeface="Calibri"/>
                </a:rPr>
                <a:t> di </a:t>
              </a:r>
              <a:r>
                <a:rPr lang="fr-FR" sz="3200" b="1" dirty="0" err="1" smtClean="0">
                  <a:solidFill>
                    <a:srgbClr val="AF82CC"/>
                  </a:solidFill>
                  <a:latin typeface="Calibri"/>
                  <a:cs typeface="Calibri"/>
                </a:rPr>
                <a:t>patologia</a:t>
              </a:r>
              <a:r>
                <a:rPr lang="fr-FR" sz="3200" b="1" dirty="0" smtClean="0">
                  <a:solidFill>
                    <a:srgbClr val="AF82CC"/>
                  </a:solidFill>
                  <a:latin typeface="Calibri"/>
                  <a:cs typeface="Calibri"/>
                </a:rPr>
                <a:t> </a:t>
              </a:r>
              <a:r>
                <a:rPr lang="fr-FR" sz="3200" b="1" dirty="0" err="1" smtClean="0">
                  <a:solidFill>
                    <a:srgbClr val="AF82CC"/>
                  </a:solidFill>
                  <a:latin typeface="Calibri"/>
                  <a:cs typeface="Calibri"/>
                </a:rPr>
                <a:t>autoinfiammatoria</a:t>
              </a:r>
              <a:endParaRPr lang="it-IT" sz="3200" b="1" dirty="0" smtClean="0">
                <a:solidFill>
                  <a:srgbClr val="AF82CC"/>
                </a:solidFill>
                <a:latin typeface="Calibri"/>
                <a:cs typeface="Calibri"/>
              </a:endParaRPr>
            </a:p>
            <a:p>
              <a:pPr algn="l"/>
              <a:endParaRPr lang="fr-FR" sz="3000" dirty="0" smtClean="0">
                <a:latin typeface="Calibri"/>
                <a:cs typeface="Calibri"/>
              </a:endParaRPr>
            </a:p>
            <a:p>
              <a:endParaRPr lang="it-IT" sz="1800" dirty="0" smtClean="0">
                <a:latin typeface="Calibri"/>
                <a:cs typeface="Calibri"/>
              </a:endParaRPr>
            </a:p>
          </p:txBody>
        </p:sp>
        <p:sp>
          <p:nvSpPr>
            <p:cNvPr id="4" name="Freccia destra 3"/>
            <p:cNvSpPr/>
            <p:nvPr/>
          </p:nvSpPr>
          <p:spPr>
            <a:xfrm rot="5400000">
              <a:off x="5503758" y="4687602"/>
              <a:ext cx="1158576" cy="556551"/>
            </a:xfrm>
            <a:prstGeom prst="rightArrow">
              <a:avLst>
                <a:gd name="adj1" fmla="val 33578"/>
                <a:gd name="adj2" fmla="val 50000"/>
              </a:avLst>
            </a:prstGeom>
            <a:solidFill>
              <a:srgbClr val="AF82CC"/>
            </a:solidFill>
            <a:ln w="12700" cap="flat">
              <a:solidFill>
                <a:srgbClr val="AF82C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1478742" y="5973655"/>
            <a:ext cx="4244343" cy="1915140"/>
            <a:chOff x="60089" y="2587151"/>
            <a:chExt cx="4244343" cy="1915140"/>
          </a:xfrm>
        </p:grpSpPr>
        <p:sp>
          <p:nvSpPr>
            <p:cNvPr id="12" name="Shape 157"/>
            <p:cNvSpPr/>
            <p:nvPr/>
          </p:nvSpPr>
          <p:spPr>
            <a:xfrm>
              <a:off x="60089" y="3661035"/>
              <a:ext cx="4244343" cy="8412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endParaRPr lang="it-IT" sz="1800" dirty="0" smtClean="0"/>
            </a:p>
            <a:p>
              <a:r>
                <a:rPr lang="fr-FR" sz="3000" dirty="0" err="1" smtClean="0">
                  <a:latin typeface="Calibri"/>
                  <a:cs typeface="Calibri"/>
                </a:rPr>
                <a:t>Biopsia</a:t>
              </a:r>
              <a:r>
                <a:rPr lang="fr-FR" sz="3000" dirty="0" smtClean="0">
                  <a:latin typeface="Calibri"/>
                  <a:cs typeface="Calibri"/>
                </a:rPr>
                <a:t> </a:t>
              </a:r>
              <a:r>
                <a:rPr lang="fr-FR" sz="3000" dirty="0" err="1" smtClean="0">
                  <a:latin typeface="Calibri"/>
                  <a:cs typeface="Calibri"/>
                </a:rPr>
                <a:t>cutanea</a:t>
              </a:r>
              <a:r>
                <a:rPr lang="fr-FR" sz="3000" dirty="0" smtClean="0">
                  <a:latin typeface="Calibri"/>
                  <a:cs typeface="Calibri"/>
                </a:rPr>
                <a:t>                           </a:t>
              </a:r>
              <a:endParaRPr lang="it-IT" sz="3000" dirty="0" smtClean="0">
                <a:latin typeface="Calibri"/>
                <a:cs typeface="Calibri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453899">
              <a:off x="1347435" y="2989223"/>
              <a:ext cx="1360695" cy="556551"/>
            </a:xfrm>
            <a:prstGeom prst="rightArrow">
              <a:avLst>
                <a:gd name="adj1" fmla="val 33578"/>
                <a:gd name="adj2" fmla="val 50000"/>
              </a:avLst>
            </a:prstGeom>
            <a:solidFill>
              <a:srgbClr val="AF82CC"/>
            </a:solidFill>
            <a:ln w="12700" cap="flat">
              <a:solidFill>
                <a:srgbClr val="AF82C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4743366" y="5869801"/>
            <a:ext cx="4451207" cy="3186088"/>
            <a:chOff x="4743366" y="5869801"/>
            <a:chExt cx="4451207" cy="3186088"/>
          </a:xfrm>
        </p:grpSpPr>
        <p:sp>
          <p:nvSpPr>
            <p:cNvPr id="14" name="Shape 157"/>
            <p:cNvSpPr/>
            <p:nvPr/>
          </p:nvSpPr>
          <p:spPr>
            <a:xfrm>
              <a:off x="4743366" y="8183855"/>
              <a:ext cx="4451207" cy="87203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endParaRPr lang="it-IT" sz="1800" dirty="0" smtClean="0"/>
            </a:p>
            <a:p>
              <a:r>
                <a:rPr lang="fr-FR" sz="3200" dirty="0" err="1" smtClean="0">
                  <a:latin typeface="Calibri"/>
                  <a:cs typeface="Calibri"/>
                </a:rPr>
                <a:t>Interferone</a:t>
              </a:r>
              <a:r>
                <a:rPr lang="fr-FR" sz="3200" dirty="0" smtClean="0">
                  <a:latin typeface="Calibri"/>
                  <a:cs typeface="Calibri"/>
                </a:rPr>
                <a:t> Signature                           </a:t>
              </a:r>
              <a:endParaRPr lang="it-IT" sz="3200" dirty="0" smtClean="0">
                <a:latin typeface="Calibri"/>
                <a:cs typeface="Calibri"/>
              </a:endParaRPr>
            </a:p>
          </p:txBody>
        </p:sp>
        <p:sp>
          <p:nvSpPr>
            <p:cNvPr id="15" name="Freccia destra 14"/>
            <p:cNvSpPr/>
            <p:nvPr/>
          </p:nvSpPr>
          <p:spPr>
            <a:xfrm rot="5400000">
              <a:off x="4759673" y="6833213"/>
              <a:ext cx="2483375" cy="556551"/>
            </a:xfrm>
            <a:prstGeom prst="rightArrow">
              <a:avLst>
                <a:gd name="adj1" fmla="val 33578"/>
                <a:gd name="adj2" fmla="val 50000"/>
              </a:avLst>
            </a:prstGeom>
            <a:solidFill>
              <a:srgbClr val="AF82CC"/>
            </a:solidFill>
            <a:ln w="12700" cap="flat">
              <a:solidFill>
                <a:srgbClr val="AF82C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7293813" y="5898920"/>
            <a:ext cx="6038513" cy="1974758"/>
            <a:chOff x="7293813" y="5898920"/>
            <a:chExt cx="6038513" cy="1974758"/>
          </a:xfrm>
        </p:grpSpPr>
        <p:sp>
          <p:nvSpPr>
            <p:cNvPr id="13" name="Shape 157"/>
            <p:cNvSpPr/>
            <p:nvPr/>
          </p:nvSpPr>
          <p:spPr>
            <a:xfrm>
              <a:off x="7293813" y="7032422"/>
              <a:ext cx="6038513" cy="8412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endParaRPr lang="it-IT" sz="1800" dirty="0" smtClean="0">
                <a:latin typeface="Calibri"/>
                <a:cs typeface="Calibri"/>
              </a:endParaRPr>
            </a:p>
            <a:p>
              <a:r>
                <a:rPr lang="fr-FR" sz="3000" dirty="0" err="1" smtClean="0">
                  <a:latin typeface="Calibri"/>
                  <a:cs typeface="Calibri"/>
                </a:rPr>
                <a:t>Coinvolgimento</a:t>
              </a:r>
              <a:r>
                <a:rPr lang="fr-FR" sz="3000" dirty="0" smtClean="0">
                  <a:latin typeface="Calibri"/>
                  <a:cs typeface="Calibri"/>
                </a:rPr>
                <a:t> di </a:t>
              </a:r>
              <a:r>
                <a:rPr lang="fr-FR" sz="3000" dirty="0" err="1" smtClean="0">
                  <a:latin typeface="Calibri"/>
                  <a:cs typeface="Calibri"/>
                </a:rPr>
                <a:t>altri</a:t>
              </a:r>
              <a:r>
                <a:rPr lang="fr-FR" sz="3000" dirty="0" smtClean="0">
                  <a:latin typeface="Calibri"/>
                  <a:cs typeface="Calibri"/>
                </a:rPr>
                <a:t> </a:t>
              </a:r>
              <a:r>
                <a:rPr lang="fr-FR" sz="3000" dirty="0" err="1" smtClean="0">
                  <a:latin typeface="Calibri"/>
                  <a:cs typeface="Calibri"/>
                </a:rPr>
                <a:t>organi</a:t>
              </a:r>
              <a:r>
                <a:rPr lang="fr-FR" sz="3000" dirty="0" smtClean="0">
                  <a:latin typeface="Calibri"/>
                  <a:cs typeface="Calibri"/>
                </a:rPr>
                <a:t>                           </a:t>
              </a:r>
              <a:endParaRPr lang="it-IT" sz="3000" dirty="0" smtClean="0">
                <a:latin typeface="Calibri"/>
                <a:cs typeface="Calibri"/>
              </a:endParaRPr>
            </a:p>
          </p:txBody>
        </p:sp>
        <p:sp>
          <p:nvSpPr>
            <p:cNvPr id="17" name="Freccia destra 16"/>
            <p:cNvSpPr/>
            <p:nvPr/>
          </p:nvSpPr>
          <p:spPr>
            <a:xfrm rot="3179159">
              <a:off x="8248279" y="6307487"/>
              <a:ext cx="1373686" cy="556551"/>
            </a:xfrm>
            <a:prstGeom prst="rightArrow">
              <a:avLst>
                <a:gd name="adj1" fmla="val 33578"/>
                <a:gd name="adj2" fmla="val 50000"/>
              </a:avLst>
            </a:prstGeom>
            <a:solidFill>
              <a:srgbClr val="AF82CC"/>
            </a:solidFill>
            <a:ln w="12700" cap="flat">
              <a:solidFill>
                <a:srgbClr val="AF82C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1238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76916" y="1104407"/>
            <a:ext cx="5420423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500">
                <a:solidFill>
                  <a:srgbClr val="2CAA57"/>
                </a:solidFill>
              </a:defRPr>
            </a:lvl1pPr>
          </a:lstStyle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Aurora</a:t>
            </a:r>
            <a:r>
              <a:rPr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,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24 mesi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-1" y="2222522"/>
            <a:ext cx="9144002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23" name="Sapienz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h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5697339" y="6535082"/>
            <a:ext cx="10259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429820" y="3823034"/>
            <a:ext cx="651265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400" b="1" dirty="0" smtClean="0">
                <a:solidFill>
                  <a:srgbClr val="AF82CC"/>
                </a:solidFill>
                <a:latin typeface="Calibri"/>
                <a:cs typeface="Calibri"/>
              </a:rPr>
              <a:t>APP: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Lesioni cutanee </a:t>
            </a:r>
            <a:r>
              <a:rPr lang="it-IT" sz="2400" dirty="0" smtClean="0">
                <a:latin typeface="Calibri"/>
                <a:cs typeface="Calibri"/>
              </a:rPr>
              <a:t>vescico</a:t>
            </a:r>
            <a:r>
              <a:rPr lang="it-IT" sz="2400" dirty="0">
                <a:latin typeface="Calibri"/>
                <a:cs typeface="Calibri"/>
              </a:rPr>
              <a:t>-</a:t>
            </a:r>
            <a:r>
              <a:rPr lang="it-IT" sz="2400" dirty="0" smtClean="0">
                <a:latin typeface="Calibri"/>
                <a:cs typeface="Calibri"/>
              </a:rPr>
              <a:t>bollose e nodulari</a:t>
            </a:r>
          </a:p>
          <a:p>
            <a:pPr algn="l"/>
            <a:r>
              <a:rPr lang="it-IT" sz="2400" dirty="0" smtClean="0">
                <a:latin typeface="Calibri"/>
                <a:cs typeface="Calibri"/>
              </a:rPr>
              <a:t>a livello di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guance,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punta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del naso</a:t>
            </a:r>
            <a:r>
              <a:rPr lang="it-IT" sz="2400" dirty="0" smtClean="0">
                <a:latin typeface="Calibri"/>
                <a:cs typeface="Calibri"/>
              </a:rPr>
              <a:t>, AAII, </a:t>
            </a:r>
            <a:r>
              <a:rPr lang="it-IT" sz="2400" dirty="0" smtClean="0">
                <a:solidFill>
                  <a:srgbClr val="AF82CC"/>
                </a:solidFill>
                <a:latin typeface="Calibri"/>
                <a:cs typeface="Calibri"/>
              </a:rPr>
              <a:t>dita di </a:t>
            </a:r>
            <a:r>
              <a:rPr lang="it-IT" sz="2400" dirty="0">
                <a:solidFill>
                  <a:srgbClr val="AF82CC"/>
                </a:solidFill>
                <a:latin typeface="Calibri"/>
                <a:cs typeface="Calibri"/>
              </a:rPr>
              <a:t>mani </a:t>
            </a:r>
            <a:r>
              <a:rPr lang="it-IT" sz="2400" dirty="0" smtClean="0">
                <a:solidFill>
                  <a:srgbClr val="AF82CC"/>
                </a:solidFill>
                <a:latin typeface="Calibri"/>
                <a:cs typeface="Calibri"/>
              </a:rPr>
              <a:t>e piedi</a:t>
            </a:r>
            <a:endParaRPr lang="it-IT" sz="2400" dirty="0">
              <a:solidFill>
                <a:srgbClr val="AF82CC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9820" y="5501059"/>
            <a:ext cx="1195620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APR: </a:t>
            </a:r>
            <a:r>
              <a:rPr lang="fr-FR" sz="2400" dirty="0" smtClean="0">
                <a:solidFill>
                  <a:schemeClr val="tx1"/>
                </a:solidFill>
                <a:latin typeface="Calibri"/>
                <a:cs typeface="Calibri"/>
              </a:rPr>
              <a:t>dal </a:t>
            </a:r>
            <a:r>
              <a:rPr lang="it-IT" sz="2400" dirty="0" smtClean="0">
                <a:latin typeface="Calibri"/>
                <a:cs typeface="Calibri"/>
              </a:rPr>
              <a:t>3° gg </a:t>
            </a:r>
            <a:r>
              <a:rPr lang="it-IT" sz="2400" dirty="0">
                <a:latin typeface="Calibri"/>
                <a:cs typeface="Calibri"/>
              </a:rPr>
              <a:t>di vita </a:t>
            </a:r>
            <a:r>
              <a:rPr lang="it-IT" sz="2400" dirty="0" smtClean="0">
                <a:latin typeface="Calibri"/>
                <a:cs typeface="Calibri"/>
              </a:rPr>
              <a:t>lesioni </a:t>
            </a:r>
            <a:r>
              <a:rPr lang="it-IT" sz="2400" dirty="0" err="1" smtClean="0">
                <a:latin typeface="Calibri"/>
                <a:cs typeface="Calibri"/>
              </a:rPr>
              <a:t>eritemato</a:t>
            </a:r>
            <a:r>
              <a:rPr lang="it-IT" sz="2400" dirty="0" smtClean="0">
                <a:latin typeface="Calibri"/>
                <a:cs typeface="Calibri"/>
              </a:rPr>
              <a:t>-vescicolose, poi </a:t>
            </a:r>
            <a:r>
              <a:rPr lang="it-IT" sz="2400" dirty="0" err="1" smtClean="0">
                <a:latin typeface="Calibri"/>
                <a:cs typeface="Calibri"/>
              </a:rPr>
              <a:t>eritemato</a:t>
            </a:r>
            <a:r>
              <a:rPr lang="it-IT" sz="2400" dirty="0" smtClean="0">
                <a:latin typeface="Calibri"/>
                <a:cs typeface="Calibri"/>
              </a:rPr>
              <a:t>-desquamative</a:t>
            </a:r>
          </a:p>
          <a:p>
            <a:pPr algn="l"/>
            <a:r>
              <a:rPr lang="it-IT" sz="2400" dirty="0" smtClean="0">
                <a:latin typeface="Calibri"/>
                <a:cs typeface="Calibri"/>
              </a:rPr>
              <a:t>Dermatite </a:t>
            </a:r>
            <a:r>
              <a:rPr lang="it-IT" sz="2400" dirty="0">
                <a:latin typeface="Calibri"/>
                <a:cs typeface="Calibri"/>
              </a:rPr>
              <a:t>atopica resistente a terapia cortisonica </a:t>
            </a:r>
            <a:r>
              <a:rPr lang="it-IT" sz="2400" dirty="0" smtClean="0">
                <a:latin typeface="Calibri"/>
                <a:cs typeface="Calibri"/>
              </a:rPr>
              <a:t>locale, </a:t>
            </a:r>
            <a:r>
              <a:rPr lang="it-IT" sz="2400" dirty="0">
                <a:latin typeface="Calibri"/>
                <a:cs typeface="Calibri"/>
              </a:rPr>
              <a:t>per </a:t>
            </a:r>
            <a:r>
              <a:rPr lang="it-IT" sz="2400" dirty="0" err="1">
                <a:latin typeface="Calibri"/>
                <a:cs typeface="Calibri"/>
              </a:rPr>
              <a:t>os</a:t>
            </a:r>
            <a:r>
              <a:rPr lang="it-IT" sz="2400" dirty="0">
                <a:latin typeface="Calibri"/>
                <a:cs typeface="Calibri"/>
              </a:rPr>
              <a:t> e </a:t>
            </a:r>
            <a:r>
              <a:rPr lang="it-IT" sz="2400" dirty="0" smtClean="0">
                <a:latin typeface="Calibri"/>
                <a:cs typeface="Calibri"/>
              </a:rPr>
              <a:t>antibiotica</a:t>
            </a:r>
          </a:p>
          <a:p>
            <a:pPr algn="l"/>
            <a:r>
              <a:rPr lang="it-IT" sz="2400" dirty="0">
                <a:solidFill>
                  <a:srgbClr val="AF82CC"/>
                </a:solidFill>
                <a:latin typeface="Calibri"/>
                <a:cs typeface="Calibri"/>
              </a:rPr>
              <a:t>E</a:t>
            </a:r>
            <a:r>
              <a:rPr lang="it-IT" sz="2400" dirty="0" smtClean="0">
                <a:solidFill>
                  <a:srgbClr val="AF82CC"/>
                </a:solidFill>
                <a:latin typeface="Calibri"/>
                <a:cs typeface="Calibri"/>
              </a:rPr>
              <a:t>pisodi </a:t>
            </a:r>
            <a:r>
              <a:rPr lang="it-IT" sz="2400" dirty="0">
                <a:solidFill>
                  <a:srgbClr val="AF82CC"/>
                </a:solidFill>
                <a:latin typeface="Calibri"/>
                <a:cs typeface="Calibri"/>
              </a:rPr>
              <a:t>febbrili ricorrenti</a:t>
            </a:r>
            <a:r>
              <a:rPr lang="it-IT" sz="2400" dirty="0">
                <a:latin typeface="Calibri"/>
                <a:cs typeface="Calibri"/>
              </a:rPr>
              <a:t> (TC 37,5-38 C°) </a:t>
            </a:r>
            <a:r>
              <a:rPr lang="it-IT" sz="2400" dirty="0" smtClean="0">
                <a:latin typeface="Calibri"/>
                <a:cs typeface="Calibri"/>
              </a:rPr>
              <a:t>di </a:t>
            </a:r>
            <a:r>
              <a:rPr lang="it-IT" sz="2400" dirty="0">
                <a:latin typeface="Calibri"/>
                <a:cs typeface="Calibri"/>
              </a:rPr>
              <a:t>qualche giorno </a:t>
            </a:r>
            <a:r>
              <a:rPr lang="it-IT" sz="2400" dirty="0" smtClean="0">
                <a:latin typeface="Calibri"/>
                <a:cs typeface="Calibri"/>
              </a:rPr>
              <a:t>e tosse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29820" y="7154062"/>
            <a:ext cx="1195620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err="1" smtClean="0">
                <a:solidFill>
                  <a:srgbClr val="AF82CC"/>
                </a:solidFill>
                <a:latin typeface="Calibri"/>
                <a:cs typeface="Calibri"/>
              </a:rPr>
              <a:t>Esami</a:t>
            </a: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: </a:t>
            </a:r>
            <a:r>
              <a:rPr lang="it-IT" sz="2400" dirty="0" err="1" smtClean="0">
                <a:solidFill>
                  <a:srgbClr val="AF82CC"/>
                </a:solidFill>
                <a:latin typeface="Calibri"/>
                <a:cs typeface="Calibri"/>
              </a:rPr>
              <a:t>Hb</a:t>
            </a:r>
            <a:r>
              <a:rPr lang="it-IT" sz="2400" dirty="0" smtClean="0">
                <a:solidFill>
                  <a:srgbClr val="AF82CC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AF82CC"/>
                </a:solidFill>
                <a:latin typeface="Calibri"/>
                <a:cs typeface="Calibri"/>
              </a:rPr>
              <a:t>7,5 g/dl, MCV 71 </a:t>
            </a:r>
            <a:r>
              <a:rPr lang="it-IT" sz="2400" dirty="0" err="1">
                <a:solidFill>
                  <a:srgbClr val="AF82CC"/>
                </a:solidFill>
                <a:latin typeface="Calibri"/>
                <a:cs typeface="Calibri"/>
              </a:rPr>
              <a:t>fL</a:t>
            </a:r>
            <a:r>
              <a:rPr lang="it-IT" sz="2400" dirty="0">
                <a:latin typeface="Calibri"/>
                <a:cs typeface="Calibri"/>
              </a:rPr>
              <a:t>, PTL 645000/mmc, </a:t>
            </a:r>
            <a:r>
              <a:rPr lang="fr-FR" sz="2400" dirty="0">
                <a:latin typeface="Calibri"/>
                <a:cs typeface="Calibri"/>
              </a:rPr>
              <a:t>GB 10.870/mmc, N 8920/mmc, L 1260/</a:t>
            </a:r>
            <a:r>
              <a:rPr lang="fr-FR" sz="2400" dirty="0" smtClean="0">
                <a:latin typeface="Calibri"/>
                <a:cs typeface="Calibri"/>
              </a:rPr>
              <a:t>mmc</a:t>
            </a:r>
            <a:r>
              <a:rPr lang="it-IT" sz="2400" dirty="0" smtClean="0">
                <a:latin typeface="Calibri"/>
                <a:cs typeface="Calibri"/>
              </a:rPr>
              <a:t>, </a:t>
            </a:r>
            <a:r>
              <a:rPr lang="it-IT" sz="2400" dirty="0" err="1" smtClean="0">
                <a:solidFill>
                  <a:srgbClr val="AF82CC"/>
                </a:solidFill>
                <a:latin typeface="Calibri"/>
                <a:cs typeface="Calibri"/>
              </a:rPr>
              <a:t>IgG</a:t>
            </a:r>
            <a:r>
              <a:rPr lang="it-IT" sz="2400" dirty="0" smtClean="0">
                <a:solidFill>
                  <a:srgbClr val="AF82CC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AF82CC"/>
                </a:solidFill>
                <a:latin typeface="Calibri"/>
                <a:cs typeface="Calibri"/>
              </a:rPr>
              <a:t>1925 mg/</a:t>
            </a:r>
            <a:r>
              <a:rPr lang="it-IT" sz="2400" dirty="0" smtClean="0">
                <a:solidFill>
                  <a:srgbClr val="AF82CC"/>
                </a:solidFill>
                <a:latin typeface="Calibri"/>
                <a:cs typeface="Calibri"/>
              </a:rPr>
              <a:t>dl, PCR </a:t>
            </a:r>
            <a:r>
              <a:rPr lang="it-IT" sz="2400" dirty="0">
                <a:solidFill>
                  <a:srgbClr val="AF82CC"/>
                </a:solidFill>
                <a:latin typeface="Calibri"/>
                <a:cs typeface="Calibri"/>
              </a:rPr>
              <a:t>3,1 mg/dl, VES </a:t>
            </a:r>
            <a:r>
              <a:rPr lang="it-IT" sz="2400" dirty="0" smtClean="0">
                <a:solidFill>
                  <a:srgbClr val="AF82CC"/>
                </a:solidFill>
                <a:latin typeface="Calibri"/>
                <a:cs typeface="Calibri"/>
              </a:rPr>
              <a:t>80 </a:t>
            </a:r>
            <a:r>
              <a:rPr lang="it-IT" sz="2400" dirty="0">
                <a:solidFill>
                  <a:srgbClr val="AF82CC"/>
                </a:solidFill>
                <a:latin typeface="Calibri"/>
                <a:cs typeface="Calibri"/>
              </a:rPr>
              <a:t>mm/h</a:t>
            </a:r>
            <a:r>
              <a:rPr lang="it-IT" sz="2400" dirty="0">
                <a:latin typeface="Calibri"/>
                <a:cs typeface="Calibri"/>
              </a:rPr>
              <a:t>, SAA </a:t>
            </a:r>
            <a:r>
              <a:rPr lang="it-IT" sz="2400" dirty="0" smtClean="0">
                <a:latin typeface="Calibri"/>
                <a:cs typeface="Calibri"/>
              </a:rPr>
              <a:t>95, </a:t>
            </a:r>
            <a:r>
              <a:rPr lang="it-IT" sz="2400" dirty="0">
                <a:latin typeface="Calibri"/>
                <a:cs typeface="Calibri"/>
              </a:rPr>
              <a:t>C3 ridotto </a:t>
            </a:r>
          </a:p>
          <a:p>
            <a:pPr algn="l"/>
            <a:r>
              <a:rPr lang="it-IT" sz="2400" dirty="0" smtClean="0">
                <a:latin typeface="Calibri"/>
                <a:cs typeface="Calibri"/>
              </a:rPr>
              <a:t>pannello </a:t>
            </a:r>
            <a:r>
              <a:rPr lang="it-IT" sz="2400" dirty="0" err="1">
                <a:latin typeface="Calibri"/>
                <a:cs typeface="Calibri"/>
              </a:rPr>
              <a:t>autoanticorpale</a:t>
            </a:r>
            <a:r>
              <a:rPr lang="it-IT" sz="2400" dirty="0">
                <a:latin typeface="Calibri"/>
                <a:cs typeface="Calibri"/>
              </a:rPr>
              <a:t> nella norma.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29820" y="2785294"/>
            <a:ext cx="11956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AF: </a:t>
            </a:r>
            <a:r>
              <a:rPr lang="fr-FR" sz="2400" dirty="0" err="1" smtClean="0">
                <a:latin typeface="Calibri"/>
                <a:cs typeface="Calibri"/>
              </a:rPr>
              <a:t>madre</a:t>
            </a:r>
            <a:r>
              <a:rPr lang="fr-FR" sz="2400" dirty="0" smtClean="0">
                <a:latin typeface="Calibri"/>
                <a:cs typeface="Calibri"/>
              </a:rPr>
              <a:t> con </a:t>
            </a:r>
            <a:r>
              <a:rPr lang="fr-FR" sz="2400" dirty="0" err="1" smtClean="0">
                <a:latin typeface="Calibri"/>
                <a:cs typeface="Calibri"/>
              </a:rPr>
              <a:t>allergia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agli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acari</a:t>
            </a:r>
            <a:endParaRPr lang="it-IT" dirty="0">
              <a:latin typeface="Calibri"/>
              <a:cs typeface="Calibri"/>
            </a:endParaRPr>
          </a:p>
        </p:txBody>
      </p:sp>
      <p:pic>
        <p:nvPicPr>
          <p:cNvPr id="8" name="Immagine 7" descr="savi 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78" y="2385141"/>
            <a:ext cx="5348073" cy="3095691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429820" y="8846867"/>
            <a:ext cx="11956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 err="1">
                <a:latin typeface="Calibri"/>
                <a:cs typeface="Calibri"/>
              </a:rPr>
              <a:t>C</a:t>
            </a:r>
            <a:r>
              <a:rPr lang="fr-FR" sz="2400" dirty="0" err="1" smtClean="0">
                <a:latin typeface="Calibri"/>
                <a:cs typeface="Calibri"/>
              </a:rPr>
              <a:t>apillaroscopia</a:t>
            </a:r>
            <a:r>
              <a:rPr lang="fr-FR" sz="2400" dirty="0" smtClean="0">
                <a:latin typeface="Calibri"/>
                <a:cs typeface="Calibri"/>
              </a:rPr>
              <a:t>, V. </a:t>
            </a:r>
            <a:r>
              <a:rPr lang="fr-FR" sz="2400" dirty="0" err="1" smtClean="0">
                <a:latin typeface="Calibri"/>
                <a:cs typeface="Calibri"/>
              </a:rPr>
              <a:t>oculistico</a:t>
            </a:r>
            <a:r>
              <a:rPr lang="fr-FR" sz="2400" dirty="0" smtClean="0">
                <a:latin typeface="Calibri"/>
                <a:cs typeface="Calibri"/>
              </a:rPr>
              <a:t>, </a:t>
            </a:r>
            <a:r>
              <a:rPr lang="fr-FR" sz="2400" dirty="0" err="1" smtClean="0">
                <a:latin typeface="Calibri"/>
                <a:cs typeface="Calibri"/>
              </a:rPr>
              <a:t>Ecocardio</a:t>
            </a:r>
            <a:r>
              <a:rPr lang="fr-FR" sz="2400" dirty="0" smtClean="0">
                <a:latin typeface="Calibri"/>
                <a:cs typeface="Calibri"/>
              </a:rPr>
              <a:t>, SOF, </a:t>
            </a:r>
            <a:r>
              <a:rPr lang="fr-FR" sz="2400" dirty="0" err="1" smtClean="0">
                <a:latin typeface="Calibri"/>
                <a:cs typeface="Calibri"/>
              </a:rPr>
              <a:t>calprotectina</a:t>
            </a:r>
            <a:r>
              <a:rPr lang="fr-FR" sz="2400" dirty="0" smtClean="0">
                <a:latin typeface="Calibri"/>
                <a:cs typeface="Calibri"/>
              </a:rPr>
              <a:t>, </a:t>
            </a:r>
            <a:r>
              <a:rPr lang="fr-FR" sz="2400" dirty="0" err="1" smtClean="0">
                <a:latin typeface="Calibri"/>
                <a:cs typeface="Calibri"/>
              </a:rPr>
              <a:t>eco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addome</a:t>
            </a:r>
            <a:r>
              <a:rPr lang="fr-FR" sz="2400" dirty="0">
                <a:latin typeface="Calibri"/>
                <a:cs typeface="Calibri"/>
              </a:rPr>
              <a:t>,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esame</a:t>
            </a:r>
            <a:r>
              <a:rPr lang="fr-FR" sz="2400" dirty="0" smtClean="0">
                <a:latin typeface="Calibri"/>
                <a:cs typeface="Calibri"/>
              </a:rPr>
              <a:t> urine   </a:t>
            </a:r>
            <a:r>
              <a:rPr lang="fr-FR" sz="2400" dirty="0" err="1" smtClean="0">
                <a:solidFill>
                  <a:schemeClr val="tx1"/>
                </a:solidFill>
                <a:latin typeface="Calibri"/>
                <a:cs typeface="Calibri"/>
              </a:rPr>
              <a:t>ndp</a:t>
            </a:r>
            <a:r>
              <a:rPr lang="fr-FR" sz="24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lang="it-IT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76916" y="1104407"/>
            <a:ext cx="5420423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500">
                <a:solidFill>
                  <a:srgbClr val="2CAA57"/>
                </a:solidFill>
              </a:defRPr>
            </a:lvl1pPr>
          </a:lstStyle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Aurora</a:t>
            </a:r>
            <a:r>
              <a:rPr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,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24 mesi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-1" y="2222522"/>
            <a:ext cx="9144002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23" name="Sapienz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h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5697339" y="6535082"/>
            <a:ext cx="10259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601463" y="2493210"/>
            <a:ext cx="11956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400" b="1" dirty="0" err="1" smtClean="0">
                <a:solidFill>
                  <a:srgbClr val="AF82CC"/>
                </a:solidFill>
                <a:latin typeface="Calibri"/>
                <a:cs typeface="Calibri"/>
              </a:rPr>
              <a:t>Biospia</a:t>
            </a:r>
            <a:r>
              <a:rPr lang="it-IT" sz="2400" b="1" dirty="0" smtClean="0">
                <a:solidFill>
                  <a:srgbClr val="AF82CC"/>
                </a:solidFill>
                <a:latin typeface="Calibri"/>
                <a:cs typeface="Calibri"/>
              </a:rPr>
              <a:t> cutanea: </a:t>
            </a:r>
            <a:r>
              <a:rPr lang="it-IT" sz="2400" dirty="0" smtClean="0">
                <a:latin typeface="Calibri"/>
                <a:cs typeface="Calibri"/>
              </a:rPr>
              <a:t>dermatosi </a:t>
            </a:r>
            <a:r>
              <a:rPr lang="it-IT" sz="2400" dirty="0" err="1" smtClean="0">
                <a:latin typeface="Calibri"/>
                <a:cs typeface="Calibri"/>
              </a:rPr>
              <a:t>neutrofilica</a:t>
            </a:r>
            <a:endParaRPr lang="it-IT" sz="2400" dirty="0">
              <a:latin typeface="Calibri"/>
              <a:cs typeface="Calibri"/>
            </a:endParaRPr>
          </a:p>
          <a:p>
            <a:pPr algn="l"/>
            <a:endParaRPr lang="it-IT" sz="2400" dirty="0">
              <a:latin typeface="Calibri"/>
              <a:cs typeface="Calibri"/>
            </a:endParaRPr>
          </a:p>
        </p:txBody>
      </p:sp>
      <p:pic>
        <p:nvPicPr>
          <p:cNvPr id="4" name="Immagine 3" descr="dermatos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53" y="2425799"/>
            <a:ext cx="4249847" cy="3200663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127000" y="5626462"/>
            <a:ext cx="12700000" cy="3959423"/>
            <a:chOff x="127000" y="5626462"/>
            <a:chExt cx="12700000" cy="3959423"/>
          </a:xfrm>
        </p:grpSpPr>
        <p:sp>
          <p:nvSpPr>
            <p:cNvPr id="122" name="Shape 122"/>
            <p:cNvSpPr/>
            <p:nvPr/>
          </p:nvSpPr>
          <p:spPr>
            <a:xfrm>
              <a:off x="601463" y="5626462"/>
              <a:ext cx="1203118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lnSpc>
                  <a:spcPct val="120000"/>
                </a:lnSpc>
                <a:defRPr sz="3100"/>
              </a:pPr>
              <a:r>
                <a:rPr lang="it-IT" sz="2400" b="1" dirty="0" smtClean="0">
                  <a:solidFill>
                    <a:srgbClr val="AF82CC"/>
                  </a:solidFill>
                  <a:latin typeface="Calibri"/>
                  <a:cs typeface="Calibri"/>
                </a:rPr>
                <a:t>TC </a:t>
              </a:r>
              <a:r>
                <a:rPr lang="it-IT" sz="2400" b="1" dirty="0">
                  <a:solidFill>
                    <a:srgbClr val="AF82CC"/>
                  </a:solidFill>
                  <a:latin typeface="Calibri"/>
                  <a:cs typeface="Calibri"/>
                </a:rPr>
                <a:t>polmonare </a:t>
              </a:r>
              <a:r>
                <a:rPr lang="it-IT" sz="2400" dirty="0" smtClean="0">
                  <a:latin typeface="Calibri"/>
                  <a:cs typeface="Calibri"/>
                </a:rPr>
                <a:t>lesioni </a:t>
              </a:r>
              <a:r>
                <a:rPr lang="it-IT" sz="2400" dirty="0" err="1">
                  <a:latin typeface="Calibri"/>
                  <a:cs typeface="Calibri"/>
                </a:rPr>
                <a:t>micronodulari</a:t>
              </a:r>
              <a:r>
                <a:rPr lang="it-IT" sz="2400" dirty="0">
                  <a:latin typeface="Calibri"/>
                  <a:cs typeface="Calibri"/>
                </a:rPr>
                <a:t> </a:t>
              </a:r>
              <a:r>
                <a:rPr lang="fr-FR" sz="2400" dirty="0">
                  <a:latin typeface="Calibri"/>
                  <a:cs typeface="Calibri"/>
                </a:rPr>
                <a:t>diffuse, a </a:t>
              </a:r>
              <a:r>
                <a:rPr lang="fr-FR" sz="2400" dirty="0" err="1">
                  <a:latin typeface="Calibri"/>
                  <a:cs typeface="Calibri"/>
                </a:rPr>
                <a:t>vetro</a:t>
              </a:r>
              <a:r>
                <a:rPr lang="fr-FR" sz="2400" dirty="0">
                  <a:latin typeface="Calibri"/>
                  <a:cs typeface="Calibri"/>
                </a:rPr>
                <a:t> </a:t>
              </a:r>
              <a:r>
                <a:rPr lang="fr-FR" sz="2400" dirty="0" err="1" smtClean="0">
                  <a:latin typeface="Calibri"/>
                  <a:cs typeface="Calibri"/>
                </a:rPr>
                <a:t>smerigliato</a:t>
              </a:r>
              <a:r>
                <a:rPr lang="fr-FR" sz="2400" dirty="0" smtClean="0">
                  <a:latin typeface="Calibri"/>
                  <a:cs typeface="Calibri"/>
                </a:rPr>
                <a:t>, </a:t>
              </a:r>
              <a:r>
                <a:rPr lang="fr-FR" sz="2400" dirty="0" err="1" smtClean="0">
                  <a:latin typeface="Calibri"/>
                  <a:cs typeface="Calibri"/>
                </a:rPr>
                <a:t>linfoadenopatia</a:t>
              </a:r>
              <a:r>
                <a:rPr lang="fr-FR" sz="2400" dirty="0" smtClean="0">
                  <a:latin typeface="Calibri"/>
                  <a:cs typeface="Calibri"/>
                </a:rPr>
                <a:t> </a:t>
              </a:r>
              <a:r>
                <a:rPr lang="fr-FR" sz="2400" dirty="0" err="1" smtClean="0">
                  <a:latin typeface="Calibri"/>
                  <a:cs typeface="Calibri"/>
                </a:rPr>
                <a:t>paratracheale</a:t>
              </a:r>
              <a:endParaRPr lang="fr-FR" sz="2400" dirty="0" smtClean="0">
                <a:latin typeface="Calibri"/>
                <a:cs typeface="Calibri"/>
              </a:endParaRPr>
            </a:p>
          </p:txBody>
        </p:sp>
        <p:pic>
          <p:nvPicPr>
            <p:cNvPr id="5" name="Immagine 4" descr="Schermata 2019-05-08 alle 21.34.08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" y="6188375"/>
              <a:ext cx="6121549" cy="3397510"/>
            </a:xfrm>
            <a:prstGeom prst="rect">
              <a:avLst/>
            </a:prstGeom>
          </p:spPr>
        </p:pic>
        <p:pic>
          <p:nvPicPr>
            <p:cNvPr id="6" name="Immagine 5" descr="Schermata 2019-05-08 alle 21.34.5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087" y="6159941"/>
              <a:ext cx="6354913" cy="3425943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601463" y="2963826"/>
            <a:ext cx="7750211" cy="2419163"/>
            <a:chOff x="601463" y="2963826"/>
            <a:chExt cx="7750211" cy="2419163"/>
          </a:xfrm>
        </p:grpSpPr>
        <p:sp>
          <p:nvSpPr>
            <p:cNvPr id="7" name="Rettangolo 6"/>
            <p:cNvSpPr/>
            <p:nvPr/>
          </p:nvSpPr>
          <p:spPr>
            <a:xfrm>
              <a:off x="601463" y="2963826"/>
              <a:ext cx="77502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  <a:defRPr sz="3100"/>
              </a:pPr>
              <a:r>
                <a:rPr lang="fr-FR" sz="2400" dirty="0" err="1">
                  <a:latin typeface="Calibri"/>
                  <a:cs typeface="Calibri"/>
                </a:rPr>
                <a:t>R</a:t>
              </a:r>
              <a:r>
                <a:rPr lang="fr-FR" sz="2400" dirty="0" err="1" smtClean="0">
                  <a:latin typeface="Calibri"/>
                  <a:cs typeface="Calibri"/>
                </a:rPr>
                <a:t>icerca</a:t>
              </a:r>
              <a:r>
                <a:rPr lang="fr-FR" sz="2400" dirty="0" smtClean="0">
                  <a:latin typeface="Calibri"/>
                  <a:cs typeface="Calibri"/>
                </a:rPr>
                <a:t> </a:t>
              </a:r>
              <a:r>
                <a:rPr lang="fr-FR" sz="2400" dirty="0">
                  <a:latin typeface="Calibri"/>
                  <a:cs typeface="Calibri"/>
                </a:rPr>
                <a:t>di </a:t>
              </a:r>
              <a:r>
                <a:rPr lang="fr-FR" sz="2400" b="1" dirty="0" err="1">
                  <a:solidFill>
                    <a:srgbClr val="AF82CC"/>
                  </a:solidFill>
                  <a:latin typeface="Calibri"/>
                  <a:cs typeface="Calibri"/>
                </a:rPr>
                <a:t>siderofagi</a:t>
              </a:r>
              <a:r>
                <a:rPr lang="fr-FR" sz="2400" b="1" dirty="0">
                  <a:solidFill>
                    <a:srgbClr val="AF82CC"/>
                  </a:solidFill>
                  <a:latin typeface="Calibri"/>
                  <a:cs typeface="Calibri"/>
                </a:rPr>
                <a:t> su </a:t>
              </a:r>
              <a:r>
                <a:rPr lang="fr-FR" sz="2400" b="1" dirty="0" err="1">
                  <a:solidFill>
                    <a:srgbClr val="AF82CC"/>
                  </a:solidFill>
                  <a:latin typeface="Calibri"/>
                  <a:cs typeface="Calibri"/>
                </a:rPr>
                <a:t>aspirati</a:t>
              </a:r>
              <a:r>
                <a:rPr lang="fr-FR" sz="2400" b="1" dirty="0">
                  <a:solidFill>
                    <a:srgbClr val="AF82CC"/>
                  </a:solidFill>
                  <a:latin typeface="Calibri"/>
                  <a:cs typeface="Calibri"/>
                </a:rPr>
                <a:t> </a:t>
              </a:r>
              <a:r>
                <a:rPr lang="fr-FR" sz="2400" b="1" dirty="0" err="1" smtClean="0">
                  <a:solidFill>
                    <a:srgbClr val="AF82CC"/>
                  </a:solidFill>
                  <a:latin typeface="Calibri"/>
                  <a:cs typeface="Calibri"/>
                </a:rPr>
                <a:t>gastrici</a:t>
              </a:r>
              <a:r>
                <a:rPr lang="fr-FR" sz="2400" b="1" dirty="0" smtClean="0">
                  <a:solidFill>
                    <a:srgbClr val="AF82CC"/>
                  </a:solidFill>
                  <a:latin typeface="Calibri"/>
                  <a:cs typeface="Calibri"/>
                </a:rPr>
                <a:t>:</a:t>
              </a:r>
              <a:r>
                <a:rPr lang="fr-FR" sz="2400" dirty="0" smtClean="0">
                  <a:latin typeface="Calibri"/>
                  <a:cs typeface="Calibri"/>
                </a:rPr>
                <a:t> </a:t>
              </a:r>
              <a:r>
                <a:rPr lang="fr-FR" sz="2400" dirty="0">
                  <a:latin typeface="Calibri"/>
                  <a:cs typeface="Calibri"/>
                </a:rPr>
                <a:t>positiva </a:t>
              </a:r>
            </a:p>
          </p:txBody>
        </p:sp>
        <p:pic>
          <p:nvPicPr>
            <p:cNvPr id="18" name="Immagine 2" descr="emosiderofago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343" y="3801850"/>
              <a:ext cx="2379522" cy="158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48665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76916" y="1104407"/>
            <a:ext cx="5420423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500">
                <a:solidFill>
                  <a:srgbClr val="2CAA57"/>
                </a:solidFill>
              </a:defRPr>
            </a:lvl1pPr>
          </a:lstStyle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Aurora</a:t>
            </a:r>
            <a:r>
              <a:rPr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,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24 mesi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-1" y="2222522"/>
            <a:ext cx="9144002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23" name="Sapienz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h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5697339" y="6535082"/>
            <a:ext cx="10259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endParaRPr dirty="0"/>
          </a:p>
        </p:txBody>
      </p:sp>
      <p:sp>
        <p:nvSpPr>
          <p:cNvPr id="13" name="Shape 150"/>
          <p:cNvSpPr/>
          <p:nvPr/>
        </p:nvSpPr>
        <p:spPr>
          <a:xfrm>
            <a:off x="670617" y="2556134"/>
            <a:ext cx="423571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fr-FR" sz="3600" b="1" dirty="0" err="1" smtClean="0">
                <a:solidFill>
                  <a:srgbClr val="AF82CC"/>
                </a:solidFill>
                <a:latin typeface="Calibri"/>
                <a:cs typeface="Calibri"/>
              </a:rPr>
              <a:t>Interferone</a:t>
            </a:r>
            <a:r>
              <a:rPr lang="fr-FR" sz="3600" b="1" dirty="0" smtClean="0">
                <a:solidFill>
                  <a:srgbClr val="AF82CC"/>
                </a:solidFill>
                <a:latin typeface="Calibri"/>
                <a:cs typeface="Calibri"/>
              </a:rPr>
              <a:t> Signature</a:t>
            </a:r>
            <a:endParaRPr sz="3600" b="1" dirty="0">
              <a:solidFill>
                <a:srgbClr val="AF82CC"/>
              </a:solidFill>
              <a:latin typeface="Calibri"/>
              <a:cs typeface="Calibri"/>
            </a:endParaRPr>
          </a:p>
        </p:txBody>
      </p:sp>
      <p:pic>
        <p:nvPicPr>
          <p:cNvPr id="3" name="Immagine 2" descr="Schermata 2019-05-12 alle 17.28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85" y="2336838"/>
            <a:ext cx="4934222" cy="7184777"/>
          </a:xfrm>
          <a:prstGeom prst="rect">
            <a:avLst/>
          </a:prstGeom>
        </p:spPr>
      </p:pic>
      <p:pic>
        <p:nvPicPr>
          <p:cNvPr id="11" name="Immagine 10" descr="Schermata 2019-05-12 alle 18.10.3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/>
          <a:stretch/>
        </p:blipFill>
        <p:spPr>
          <a:xfrm>
            <a:off x="487178" y="3933616"/>
            <a:ext cx="7044627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18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76916" y="1104407"/>
            <a:ext cx="5420423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500">
                <a:solidFill>
                  <a:srgbClr val="2CAA57"/>
                </a:solidFill>
              </a:defRPr>
            </a:lvl1pPr>
          </a:lstStyle>
          <a:p>
            <a:endParaRPr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-1" y="2222522"/>
            <a:ext cx="9144002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23" name="Sapienz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h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5697339" y="6535082"/>
            <a:ext cx="10259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endParaRPr dirty="0"/>
          </a:p>
        </p:txBody>
      </p:sp>
      <p:sp>
        <p:nvSpPr>
          <p:cNvPr id="13" name="Shape 150"/>
          <p:cNvSpPr/>
          <p:nvPr/>
        </p:nvSpPr>
        <p:spPr>
          <a:xfrm>
            <a:off x="487178" y="2244506"/>
            <a:ext cx="853255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fr-FR" sz="2400" b="1" dirty="0" err="1" smtClean="0">
                <a:solidFill>
                  <a:srgbClr val="AF82CC"/>
                </a:solidFill>
                <a:latin typeface="Calibri"/>
                <a:cs typeface="Calibri"/>
              </a:rPr>
              <a:t>Analisi</a:t>
            </a: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 </a:t>
            </a:r>
            <a:r>
              <a:rPr lang="fr-FR" sz="2400" b="1" dirty="0" err="1" smtClean="0">
                <a:solidFill>
                  <a:srgbClr val="AF82CC"/>
                </a:solidFill>
                <a:latin typeface="Calibri"/>
                <a:cs typeface="Calibri"/>
              </a:rPr>
              <a:t>genetica</a:t>
            </a: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: </a:t>
            </a:r>
            <a:r>
              <a:rPr lang="fr-FR" sz="2400" dirty="0" err="1" smtClean="0">
                <a:solidFill>
                  <a:schemeClr val="tx1"/>
                </a:solidFill>
                <a:latin typeface="Calibri"/>
                <a:cs typeface="Calibri"/>
              </a:rPr>
              <a:t>mutazione</a:t>
            </a:r>
            <a:r>
              <a:rPr lang="fr-FR" sz="24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Calibri"/>
                <a:cs typeface="Calibri"/>
              </a:rPr>
              <a:t>in </a:t>
            </a:r>
            <a:r>
              <a:rPr lang="fr-FR" sz="2400" dirty="0" err="1">
                <a:solidFill>
                  <a:schemeClr val="tx1"/>
                </a:solidFill>
                <a:latin typeface="Calibri"/>
                <a:cs typeface="Calibri"/>
              </a:rPr>
              <a:t>eterozigosi</a:t>
            </a:r>
            <a:r>
              <a:rPr lang="fr-FR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/>
                <a:cs typeface="Calibri"/>
              </a:rPr>
              <a:t>del</a:t>
            </a:r>
            <a:r>
              <a:rPr lang="fr-FR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/>
                <a:cs typeface="Calibri"/>
              </a:rPr>
              <a:t>gene</a:t>
            </a:r>
            <a:r>
              <a:rPr lang="fr-FR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AF82CC"/>
                </a:solidFill>
                <a:latin typeface="Calibri"/>
                <a:cs typeface="Calibri"/>
              </a:rPr>
              <a:t>TMEM173</a:t>
            </a:r>
            <a:endParaRPr sz="3600" b="1" dirty="0">
              <a:solidFill>
                <a:srgbClr val="AF82CC"/>
              </a:solidFill>
              <a:latin typeface="Calibri"/>
              <a:cs typeface="Calibri"/>
            </a:endParaRPr>
          </a:p>
        </p:txBody>
      </p:sp>
      <p:pic>
        <p:nvPicPr>
          <p:cNvPr id="3" name="Immagine 2" descr="Schermata 2019-05-12 alle 17.45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76" y="3088541"/>
            <a:ext cx="10310463" cy="644816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76916" y="1327834"/>
            <a:ext cx="11533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AF82CC"/>
                </a:solidFill>
                <a:latin typeface="Calibri"/>
                <a:cs typeface="Calibri"/>
              </a:rPr>
              <a:t>SAVI</a:t>
            </a:r>
            <a:r>
              <a:rPr lang="fr-FR" sz="3600" b="1" dirty="0">
                <a:solidFill>
                  <a:srgbClr val="AF82CC"/>
                </a:solidFill>
                <a:latin typeface="Calibri"/>
                <a:cs typeface="Calibri"/>
              </a:rPr>
              <a:t> </a:t>
            </a:r>
            <a:r>
              <a:rPr lang="fr-FR" sz="3600" dirty="0">
                <a:solidFill>
                  <a:srgbClr val="AF82CC"/>
                </a:solidFill>
                <a:latin typeface="Calibri"/>
                <a:cs typeface="Calibri"/>
              </a:rPr>
              <a:t>(STING-</a:t>
            </a:r>
            <a:r>
              <a:rPr lang="fr-FR" sz="3600" dirty="0" err="1">
                <a:solidFill>
                  <a:srgbClr val="AF82CC"/>
                </a:solidFill>
                <a:latin typeface="Calibri"/>
                <a:cs typeface="Calibri"/>
              </a:rPr>
              <a:t>associated</a:t>
            </a:r>
            <a:r>
              <a:rPr lang="fr-FR" sz="3600" dirty="0">
                <a:solidFill>
                  <a:srgbClr val="AF82CC"/>
                </a:solidFill>
                <a:latin typeface="Calibri"/>
                <a:cs typeface="Calibri"/>
              </a:rPr>
              <a:t> </a:t>
            </a:r>
            <a:r>
              <a:rPr lang="fr-FR" sz="3600" dirty="0" err="1">
                <a:solidFill>
                  <a:srgbClr val="AF82CC"/>
                </a:solidFill>
                <a:latin typeface="Calibri"/>
                <a:cs typeface="Calibri"/>
              </a:rPr>
              <a:t>vasculopathy</a:t>
            </a:r>
            <a:r>
              <a:rPr lang="fr-FR" sz="3600" dirty="0">
                <a:solidFill>
                  <a:srgbClr val="AF82CC"/>
                </a:solidFill>
                <a:latin typeface="Calibri"/>
                <a:cs typeface="Calibri"/>
              </a:rPr>
              <a:t> </a:t>
            </a:r>
            <a:r>
              <a:rPr lang="fr-FR" sz="3600" dirty="0" err="1">
                <a:solidFill>
                  <a:srgbClr val="AF82CC"/>
                </a:solidFill>
                <a:latin typeface="Calibri"/>
                <a:cs typeface="Calibri"/>
              </a:rPr>
              <a:t>with</a:t>
            </a:r>
            <a:r>
              <a:rPr lang="fr-FR" sz="3600" dirty="0">
                <a:solidFill>
                  <a:srgbClr val="AF82CC"/>
                </a:solidFill>
                <a:latin typeface="Calibri"/>
                <a:cs typeface="Calibri"/>
              </a:rPr>
              <a:t> </a:t>
            </a:r>
            <a:r>
              <a:rPr lang="fr-FR" sz="3600" dirty="0" err="1">
                <a:solidFill>
                  <a:srgbClr val="AF82CC"/>
                </a:solidFill>
                <a:latin typeface="Calibri"/>
                <a:cs typeface="Calibri"/>
              </a:rPr>
              <a:t>onset</a:t>
            </a:r>
            <a:r>
              <a:rPr lang="fr-FR" sz="3600" dirty="0">
                <a:solidFill>
                  <a:srgbClr val="AF82CC"/>
                </a:solidFill>
                <a:latin typeface="Calibri"/>
                <a:cs typeface="Calibri"/>
              </a:rPr>
              <a:t> in </a:t>
            </a:r>
            <a:r>
              <a:rPr lang="fr-FR" sz="3600" dirty="0" err="1">
                <a:solidFill>
                  <a:srgbClr val="AF82CC"/>
                </a:solidFill>
                <a:latin typeface="Calibri"/>
                <a:cs typeface="Calibri"/>
              </a:rPr>
              <a:t>infancy</a:t>
            </a:r>
            <a:r>
              <a:rPr lang="fr-FR" sz="3600" dirty="0">
                <a:solidFill>
                  <a:srgbClr val="AF82CC"/>
                </a:solidFill>
                <a:latin typeface="Calibri"/>
                <a:cs typeface="Calibri"/>
              </a:rPr>
              <a:t>)</a:t>
            </a:r>
            <a:r>
              <a:rPr lang="fr-FR" sz="3600" dirty="0">
                <a:latin typeface="Calibri"/>
                <a:cs typeface="Calibri"/>
              </a:rPr>
              <a:t> </a:t>
            </a:r>
            <a:endParaRPr lang="it-IT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1550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54000" y="5502350"/>
            <a:ext cx="469029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17361" indent="-617361" algn="l">
              <a:buSzPct val="100000"/>
              <a:buAutoNum type="arabicParenR"/>
            </a:pPr>
            <a:endParaRPr dirty="0"/>
          </a:p>
        </p:txBody>
      </p:sp>
      <p:pic>
        <p:nvPicPr>
          <p:cNvPr id="145" name="Sapienz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h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274857" y="1184205"/>
            <a:ext cx="759630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2CAA57"/>
                </a:solidFill>
              </a:defRPr>
            </a:lvl1pPr>
          </a:lstStyle>
          <a:p>
            <a:r>
              <a:rPr lang="it-IT" sz="5400" dirty="0" smtClean="0">
                <a:solidFill>
                  <a:srgbClr val="AF82CC"/>
                </a:solidFill>
                <a:latin typeface="Calibri"/>
                <a:cs typeface="Calibri"/>
              </a:rPr>
              <a:t>INTERFERONOPATIE TIPO I</a:t>
            </a:r>
            <a:endParaRPr sz="5400" dirty="0">
              <a:solidFill>
                <a:srgbClr val="AF82CC"/>
              </a:solidFill>
              <a:latin typeface="Calibri"/>
              <a:cs typeface="Calibri"/>
            </a:endParaRPr>
          </a:p>
        </p:txBody>
      </p:sp>
      <p:sp>
        <p:nvSpPr>
          <p:cNvPr id="148" name="Shape 148"/>
          <p:cNvSpPr/>
          <p:nvPr/>
        </p:nvSpPr>
        <p:spPr>
          <a:xfrm flipV="1">
            <a:off x="0" y="2326642"/>
            <a:ext cx="9144001" cy="2"/>
          </a:xfrm>
          <a:prstGeom prst="line">
            <a:avLst/>
          </a:prstGeom>
          <a:ln w="38100">
            <a:solidFill>
              <a:srgbClr val="AF82C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3970418" y="3470349"/>
            <a:ext cx="102592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 dirty="0"/>
          </a:p>
        </p:txBody>
      </p:sp>
      <p:pic>
        <p:nvPicPr>
          <p:cNvPr id="3" name="Immagine 2" descr="interferono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505200"/>
            <a:ext cx="3901440" cy="2727960"/>
          </a:xfrm>
          <a:prstGeom prst="rect">
            <a:avLst/>
          </a:prstGeom>
        </p:spPr>
      </p:pic>
      <p:pic>
        <p:nvPicPr>
          <p:cNvPr id="6" name="Immagine 5" descr="interferon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1" y="2959508"/>
            <a:ext cx="10540629" cy="64625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262027" y="1336398"/>
            <a:ext cx="2920921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omic Sans MS"/>
              </a:rPr>
              <a:t>Aicardi </a:t>
            </a:r>
            <a:r>
              <a:rPr kumimoji="0" lang="it-IT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omic Sans MS"/>
              </a:rPr>
              <a:t>Goutieres</a:t>
            </a:r>
            <a:endPara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cs typeface="Calibri"/>
              <a:sym typeface="Comic Sans MS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 err="1" smtClean="0">
                <a:latin typeface="Calibri"/>
                <a:cs typeface="Calibri"/>
              </a:rPr>
              <a:t>Chilblain</a:t>
            </a:r>
            <a:r>
              <a:rPr lang="it-IT" sz="2400" dirty="0" smtClean="0">
                <a:latin typeface="Calibri"/>
                <a:cs typeface="Calibri"/>
              </a:rPr>
              <a:t> Lupus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/>
                <a:cs typeface="Calibri"/>
              </a:rPr>
              <a:t>PRAAS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omic Sans MS"/>
              </a:rPr>
              <a:t>CANDLE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/>
                <a:cs typeface="Calibri"/>
              </a:rPr>
              <a:t>SAVI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/>
                <a:cs typeface="Calibri"/>
              </a:rPr>
              <a:t>COPA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/>
                <a:cs typeface="Calibri"/>
              </a:rPr>
              <a:t>ISG15 </a:t>
            </a:r>
            <a:r>
              <a:rPr lang="it-IT" sz="2400" dirty="0" err="1" smtClean="0">
                <a:latin typeface="Calibri"/>
                <a:cs typeface="Calibri"/>
              </a:rPr>
              <a:t>deficiency</a:t>
            </a:r>
            <a:endParaRPr lang="it-IT" sz="2400" dirty="0" smtClean="0">
              <a:latin typeface="Calibri"/>
              <a:cs typeface="Calibri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omic Sans MS"/>
              </a:rPr>
              <a:t>DNAse</a:t>
            </a:r>
            <a:r>
              <a:rPr kumimoji="0" lang="it-IT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omic Sans MS"/>
              </a:rPr>
              <a:t> II </a:t>
            </a:r>
            <a:r>
              <a:rPr kumimoji="0" lang="it-IT" sz="2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omic Sans MS"/>
              </a:rPr>
              <a:t>deficiency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cs typeface="Calibri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283127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Schermata 2019-05-12 alle 18.1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31" y="2053385"/>
            <a:ext cx="2356618" cy="2603126"/>
          </a:xfrm>
          <a:prstGeom prst="rect">
            <a:avLst/>
          </a:prstGeom>
        </p:spPr>
      </p:pic>
      <p:sp>
        <p:nvSpPr>
          <p:cNvPr id="119" name="Shape 119"/>
          <p:cNvSpPr/>
          <p:nvPr/>
        </p:nvSpPr>
        <p:spPr>
          <a:xfrm>
            <a:off x="452461" y="1104407"/>
            <a:ext cx="6658843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2CAA57"/>
                </a:solidFill>
              </a:defRPr>
            </a:lvl1pPr>
          </a:lstStyle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Caratteristiche cliniche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-1" y="2222522"/>
            <a:ext cx="9144002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23" name="Sapienza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hot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5697339" y="6535082"/>
            <a:ext cx="10259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endParaRPr dirty="0"/>
          </a:p>
        </p:txBody>
      </p:sp>
      <p:sp>
        <p:nvSpPr>
          <p:cNvPr id="3" name="Rettangolo 2"/>
          <p:cNvSpPr/>
          <p:nvPr/>
        </p:nvSpPr>
        <p:spPr>
          <a:xfrm>
            <a:off x="334343" y="2624219"/>
            <a:ext cx="5905453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fr-FR" sz="2400" b="1" dirty="0" err="1" smtClean="0">
                <a:solidFill>
                  <a:srgbClr val="AF82CC"/>
                </a:solidFill>
                <a:latin typeface="Calibri"/>
                <a:cs typeface="Calibri"/>
              </a:rPr>
              <a:t>Febbre</a:t>
            </a: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Calibri"/>
                <a:cs typeface="Calibri"/>
              </a:rPr>
              <a:t>ricorrente</a:t>
            </a:r>
            <a:endParaRPr lang="fr-FR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latin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Cute</a:t>
            </a:r>
            <a:r>
              <a:rPr lang="fr-F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: </a:t>
            </a:r>
            <a:r>
              <a:rPr lang="fr-FR" sz="2400" dirty="0" err="1" smtClean="0">
                <a:latin typeface="Calibri"/>
                <a:cs typeface="Calibri"/>
              </a:rPr>
              <a:t>lesioni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vasculitiche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che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vanno</a:t>
            </a:r>
            <a:r>
              <a:rPr lang="fr-FR" sz="2400" dirty="0">
                <a:latin typeface="Calibri"/>
                <a:cs typeface="Calibri"/>
              </a:rPr>
              <a:t> da </a:t>
            </a:r>
            <a:r>
              <a:rPr lang="fr-FR" sz="2400" dirty="0" err="1">
                <a:latin typeface="Calibri"/>
                <a:cs typeface="Calibri"/>
              </a:rPr>
              <a:t>eritema</a:t>
            </a:r>
            <a:r>
              <a:rPr lang="fr-FR" sz="2400" dirty="0">
                <a:latin typeface="Calibri"/>
                <a:cs typeface="Calibri"/>
              </a:rPr>
              <a:t> a </a:t>
            </a:r>
            <a:r>
              <a:rPr lang="fr-FR" sz="2400" dirty="0" err="1" smtClean="0">
                <a:latin typeface="Calibri"/>
                <a:cs typeface="Calibri"/>
              </a:rPr>
              <a:t>lesioni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vescicolose</a:t>
            </a:r>
            <a:r>
              <a:rPr lang="fr-FR" sz="2400" dirty="0" smtClean="0">
                <a:latin typeface="Calibri"/>
                <a:cs typeface="Calibri"/>
              </a:rPr>
              <a:t>, </a:t>
            </a:r>
            <a:r>
              <a:rPr lang="fr-FR" sz="2400" dirty="0" err="1" smtClean="0">
                <a:latin typeface="Calibri"/>
                <a:cs typeface="Calibri"/>
              </a:rPr>
              <a:t>nodulari</a:t>
            </a:r>
            <a:r>
              <a:rPr lang="fr-FR" sz="2400" dirty="0" smtClean="0">
                <a:latin typeface="Calibri"/>
                <a:cs typeface="Calibri"/>
              </a:rPr>
              <a:t> o </a:t>
            </a:r>
            <a:r>
              <a:rPr lang="fr-FR" sz="2400" dirty="0" err="1" smtClean="0">
                <a:latin typeface="Calibri"/>
                <a:cs typeface="Calibri"/>
              </a:rPr>
              <a:t>ulcerativo-necrotiche</a:t>
            </a:r>
            <a:r>
              <a:rPr lang="fr-FR" sz="2400" dirty="0" smtClean="0">
                <a:latin typeface="Calibri"/>
                <a:cs typeface="Calibri"/>
              </a:rPr>
              <a:t> (</a:t>
            </a:r>
            <a:r>
              <a:rPr lang="fr-FR" sz="2400" dirty="0" err="1" smtClean="0">
                <a:latin typeface="Calibri"/>
                <a:cs typeface="Calibri"/>
              </a:rPr>
              <a:t>fino</a:t>
            </a:r>
            <a:r>
              <a:rPr lang="fr-FR" sz="2400" dirty="0" smtClean="0">
                <a:latin typeface="Calibri"/>
                <a:cs typeface="Calibri"/>
              </a:rPr>
              <a:t> a gangrena), delle </a:t>
            </a:r>
            <a:r>
              <a:rPr lang="fr-FR" sz="2400" dirty="0" err="1" smtClean="0">
                <a:latin typeface="Calibri"/>
                <a:cs typeface="Calibri"/>
              </a:rPr>
              <a:t>estremità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>
                <a:latin typeface="Calibri"/>
                <a:cs typeface="Calibri"/>
              </a:rPr>
              <a:t>(</a:t>
            </a:r>
            <a:r>
              <a:rPr lang="fr-FR" sz="2400" dirty="0" err="1">
                <a:latin typeface="Calibri"/>
                <a:cs typeface="Calibri"/>
              </a:rPr>
              <a:t>gote</a:t>
            </a:r>
            <a:r>
              <a:rPr lang="fr-FR" sz="2400" dirty="0">
                <a:latin typeface="Calibri"/>
                <a:cs typeface="Calibri"/>
              </a:rPr>
              <a:t>, </a:t>
            </a:r>
            <a:r>
              <a:rPr lang="fr-FR" sz="2400" dirty="0" err="1">
                <a:latin typeface="Calibri"/>
                <a:cs typeface="Calibri"/>
              </a:rPr>
              <a:t>naso</a:t>
            </a:r>
            <a:r>
              <a:rPr lang="fr-FR" sz="2400" dirty="0">
                <a:latin typeface="Calibri"/>
                <a:cs typeface="Calibri"/>
              </a:rPr>
              <a:t>, </a:t>
            </a:r>
            <a:r>
              <a:rPr lang="fr-FR" sz="2400" dirty="0" err="1">
                <a:latin typeface="Calibri"/>
                <a:cs typeface="Calibri"/>
              </a:rPr>
              <a:t>padiglioni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auricolari</a:t>
            </a:r>
            <a:r>
              <a:rPr lang="fr-FR" sz="2400" dirty="0">
                <a:latin typeface="Calibri"/>
                <a:cs typeface="Calibri"/>
              </a:rPr>
              <a:t>, </a:t>
            </a:r>
            <a:r>
              <a:rPr lang="fr-FR" sz="2400" dirty="0" err="1">
                <a:latin typeface="Calibri"/>
                <a:cs typeface="Calibri"/>
              </a:rPr>
              <a:t>dita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di </a:t>
            </a:r>
            <a:r>
              <a:rPr lang="fr-FR" sz="2400" dirty="0" err="1">
                <a:latin typeface="Calibri"/>
                <a:cs typeface="Calibri"/>
              </a:rPr>
              <a:t>mani</a:t>
            </a:r>
            <a:r>
              <a:rPr lang="fr-FR" sz="2400" dirty="0">
                <a:latin typeface="Calibri"/>
                <a:cs typeface="Calibri"/>
              </a:rPr>
              <a:t> e </a:t>
            </a:r>
            <a:r>
              <a:rPr lang="fr-FR" sz="2400" dirty="0" err="1" smtClean="0">
                <a:latin typeface="Calibri"/>
                <a:cs typeface="Calibri"/>
              </a:rPr>
              <a:t>piedi</a:t>
            </a:r>
            <a:r>
              <a:rPr lang="fr-FR" sz="2400" dirty="0" smtClean="0">
                <a:latin typeface="Calibri"/>
                <a:cs typeface="Calibri"/>
              </a:rPr>
              <a:t>), </a:t>
            </a:r>
            <a:r>
              <a:rPr lang="fr-FR" sz="2400" dirty="0" err="1" smtClean="0">
                <a:latin typeface="Calibri"/>
                <a:cs typeface="Calibri"/>
              </a:rPr>
              <a:t>onicodistrofia</a:t>
            </a:r>
            <a:endParaRPr lang="fr-FR" sz="2400" dirty="0" smtClean="0">
              <a:latin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>
              <a:latin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b="1" dirty="0" err="1" smtClean="0">
                <a:solidFill>
                  <a:srgbClr val="AF82CC"/>
                </a:solidFill>
                <a:latin typeface="Calibri"/>
                <a:cs typeface="Calibri"/>
              </a:rPr>
              <a:t>Polmone</a:t>
            </a: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: </a:t>
            </a:r>
            <a:r>
              <a:rPr lang="fr-FR" sz="2400" dirty="0" err="1" smtClean="0">
                <a:latin typeface="Calibri"/>
                <a:cs typeface="Calibri"/>
              </a:rPr>
              <a:t>alveolite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emorragica</a:t>
            </a:r>
            <a:r>
              <a:rPr lang="fr-FR" sz="2400" dirty="0" smtClean="0">
                <a:latin typeface="Calibri"/>
                <a:cs typeface="Calibri"/>
              </a:rPr>
              <a:t>, </a:t>
            </a:r>
            <a:r>
              <a:rPr lang="fr-FR" sz="2400" dirty="0" err="1" smtClean="0">
                <a:latin typeface="Calibri"/>
                <a:cs typeface="Calibri"/>
              </a:rPr>
              <a:t>interstiziopatia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polmonare</a:t>
            </a:r>
            <a:r>
              <a:rPr lang="fr-FR" sz="2400" dirty="0" smtClean="0">
                <a:latin typeface="Calibri"/>
                <a:cs typeface="Calibri"/>
              </a:rPr>
              <a:t>, </a:t>
            </a:r>
            <a:r>
              <a:rPr lang="fr-FR" sz="2400" dirty="0" err="1" smtClean="0">
                <a:latin typeface="Calibri"/>
                <a:cs typeface="Calibri"/>
              </a:rPr>
              <a:t>fibrosi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polmonare</a:t>
            </a:r>
            <a:r>
              <a:rPr lang="fr-FR" sz="2400" dirty="0" smtClean="0">
                <a:latin typeface="Calibri"/>
                <a:cs typeface="Calibri"/>
              </a:rPr>
              <a:t>, </a:t>
            </a:r>
            <a:r>
              <a:rPr lang="fr-FR" sz="2400" dirty="0" err="1" smtClean="0">
                <a:latin typeface="Calibri"/>
                <a:cs typeface="Calibri"/>
              </a:rPr>
              <a:t>linfoadenopatia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ilare</a:t>
            </a:r>
            <a:endParaRPr lang="fr-FR" sz="2400" dirty="0" smtClean="0">
              <a:latin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latin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App. </a:t>
            </a:r>
            <a:r>
              <a:rPr lang="fr-FR" sz="2400" b="1" dirty="0" err="1" smtClean="0">
                <a:solidFill>
                  <a:srgbClr val="AF82CC"/>
                </a:solidFill>
                <a:latin typeface="Calibri"/>
                <a:cs typeface="Calibri"/>
              </a:rPr>
              <a:t>Osteoarticolare</a:t>
            </a: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: </a:t>
            </a:r>
            <a:r>
              <a:rPr lang="fr-FR" sz="2400" dirty="0" err="1" smtClean="0">
                <a:latin typeface="Calibri"/>
                <a:cs typeface="Calibri"/>
              </a:rPr>
              <a:t>artrite</a:t>
            </a:r>
            <a:r>
              <a:rPr lang="fr-FR" sz="2400" dirty="0">
                <a:latin typeface="Calibri"/>
                <a:cs typeface="Calibri"/>
              </a:rPr>
              <a:t>/</a:t>
            </a:r>
            <a:r>
              <a:rPr lang="fr-FR" sz="2400" dirty="0" err="1">
                <a:latin typeface="Calibri"/>
                <a:cs typeface="Calibri"/>
              </a:rPr>
              <a:t>artralgie</a:t>
            </a:r>
            <a:r>
              <a:rPr lang="fr-FR" sz="2400" dirty="0" smtClean="0">
                <a:latin typeface="Calibri"/>
                <a:cs typeface="Calibri"/>
              </a:rPr>
              <a:t>, </a:t>
            </a:r>
            <a:r>
              <a:rPr lang="fr-FR" sz="2400" dirty="0" err="1" smtClean="0">
                <a:latin typeface="Calibri"/>
                <a:cs typeface="Calibri"/>
              </a:rPr>
              <a:t>miosite</a:t>
            </a:r>
            <a:endParaRPr lang="fr-FR" sz="2400" dirty="0">
              <a:latin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latin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b="1" dirty="0" err="1" smtClean="0">
                <a:solidFill>
                  <a:srgbClr val="AF82CC"/>
                </a:solidFill>
                <a:latin typeface="Calibri"/>
                <a:cs typeface="Calibri"/>
              </a:rPr>
              <a:t>Altro</a:t>
            </a:r>
            <a:r>
              <a:rPr lang="fr-FR" sz="2400" b="1" dirty="0" smtClean="0">
                <a:solidFill>
                  <a:srgbClr val="AF82CC"/>
                </a:solidFill>
                <a:latin typeface="Calibri"/>
                <a:cs typeface="Calibri"/>
              </a:rPr>
              <a:t>: </a:t>
            </a:r>
            <a:r>
              <a:rPr lang="fr-FR" sz="2400" dirty="0" err="1">
                <a:latin typeface="Calibri"/>
                <a:cs typeface="Calibri"/>
              </a:rPr>
              <a:t>fenomeno</a:t>
            </a:r>
            <a:r>
              <a:rPr lang="fr-FR" sz="2400" dirty="0">
                <a:latin typeface="Calibri"/>
                <a:cs typeface="Calibri"/>
              </a:rPr>
              <a:t> di </a:t>
            </a:r>
            <a:r>
              <a:rPr lang="fr-FR" sz="2400" dirty="0" smtClean="0">
                <a:latin typeface="Calibri"/>
                <a:cs typeface="Calibri"/>
              </a:rPr>
              <a:t>Raynaud</a:t>
            </a:r>
          </a:p>
        </p:txBody>
      </p:sp>
      <p:pic>
        <p:nvPicPr>
          <p:cNvPr id="6" name="Immagine 5" descr="Schermata 2019-05-12 alle 18.08.3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5" b="12356"/>
          <a:stretch/>
        </p:blipFill>
        <p:spPr>
          <a:xfrm>
            <a:off x="6068047" y="6923632"/>
            <a:ext cx="4440650" cy="2657062"/>
          </a:xfrm>
          <a:prstGeom prst="rect">
            <a:avLst/>
          </a:prstGeom>
        </p:spPr>
      </p:pic>
      <p:pic>
        <p:nvPicPr>
          <p:cNvPr id="7" name="Immagine 6" descr="Schermata 2019-05-12 alle 18.19.3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47" y="2053385"/>
            <a:ext cx="2872141" cy="2603126"/>
          </a:xfrm>
          <a:prstGeom prst="rect">
            <a:avLst/>
          </a:prstGeom>
        </p:spPr>
      </p:pic>
      <p:pic>
        <p:nvPicPr>
          <p:cNvPr id="8" name="Immagine 7" descr="Schermata 2019-05-12 alle 18.19.4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62" y="2053385"/>
            <a:ext cx="1833452" cy="2603126"/>
          </a:xfrm>
          <a:prstGeom prst="rect">
            <a:avLst/>
          </a:prstGeom>
        </p:spPr>
      </p:pic>
      <p:pic>
        <p:nvPicPr>
          <p:cNvPr id="9" name="Immagine 8" descr="Schermata 2019-05-12 alle 18.17.5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47" y="4656512"/>
            <a:ext cx="2443279" cy="2267120"/>
          </a:xfrm>
          <a:prstGeom prst="rect">
            <a:avLst/>
          </a:prstGeom>
        </p:spPr>
      </p:pic>
      <p:pic>
        <p:nvPicPr>
          <p:cNvPr id="11" name="Immagine 10" descr="Schermata 2019-05-12 alle 18.13.0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81727" y="5975149"/>
            <a:ext cx="4940928" cy="2303649"/>
          </a:xfrm>
          <a:prstGeom prst="rect">
            <a:avLst/>
          </a:prstGeom>
        </p:spPr>
      </p:pic>
      <p:pic>
        <p:nvPicPr>
          <p:cNvPr id="14" name="Immagine 13" descr="Schermata 2019-05-12 alle 18.53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26" y="4656511"/>
            <a:ext cx="2594769" cy="22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chermata 2019-05-12 alle 18.59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8"/>
          <a:stretch/>
        </p:blipFill>
        <p:spPr>
          <a:xfrm>
            <a:off x="6059357" y="5432385"/>
            <a:ext cx="6767643" cy="4096684"/>
          </a:xfrm>
          <a:prstGeom prst="rect">
            <a:avLst/>
          </a:prstGeom>
        </p:spPr>
      </p:pic>
      <p:sp>
        <p:nvSpPr>
          <p:cNvPr id="119" name="Shape 119"/>
          <p:cNvSpPr/>
          <p:nvPr/>
        </p:nvSpPr>
        <p:spPr>
          <a:xfrm>
            <a:off x="557542" y="1104407"/>
            <a:ext cx="3451146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2CAA57"/>
                </a:solidFill>
              </a:defRPr>
            </a:lvl1pPr>
          </a:lstStyle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Laboratorio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-1" y="2222522"/>
            <a:ext cx="9144002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23" name="Sapienza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hot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5697339" y="6535082"/>
            <a:ext cx="10259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endParaRPr dirty="0"/>
          </a:p>
        </p:txBody>
      </p:sp>
      <p:sp>
        <p:nvSpPr>
          <p:cNvPr id="3" name="Rettangolo 2"/>
          <p:cNvSpPr/>
          <p:nvPr/>
        </p:nvSpPr>
        <p:spPr>
          <a:xfrm>
            <a:off x="402704" y="2688431"/>
            <a:ext cx="629989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fr-FR" sz="2400" dirty="0" err="1" smtClean="0">
                <a:latin typeface="Calibri"/>
                <a:cs typeface="Calibri"/>
              </a:rPr>
              <a:t>Anemia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microcitica</a:t>
            </a:r>
            <a:endParaRPr lang="fr-FR" sz="2400" dirty="0" smtClean="0">
              <a:latin typeface="Calibri"/>
              <a:cs typeface="Calibri"/>
            </a:endParaRP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fr-FR" sz="2400" dirty="0" err="1" smtClean="0">
                <a:latin typeface="Calibri"/>
                <a:cs typeface="Calibri"/>
              </a:rPr>
              <a:t>Trombocitosi</a:t>
            </a:r>
            <a:endParaRPr lang="fr-FR" sz="2400" dirty="0" smtClean="0">
              <a:latin typeface="Calibri"/>
              <a:cs typeface="Calibri"/>
            </a:endParaRP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fr-FR" sz="2400" dirty="0" err="1" smtClean="0">
                <a:latin typeface="Calibri"/>
                <a:cs typeface="Calibri"/>
              </a:rPr>
              <a:t>Linfopenia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fr-FR" sz="2400" dirty="0" err="1">
                <a:latin typeface="Calibri"/>
                <a:cs typeface="Calibri"/>
              </a:rPr>
              <a:t>I</a:t>
            </a:r>
            <a:r>
              <a:rPr lang="fr-FR" sz="2400" dirty="0" err="1" smtClean="0">
                <a:latin typeface="Calibri"/>
                <a:cs typeface="Calibri"/>
              </a:rPr>
              <a:t>pergammaglobulinemia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endParaRPr lang="fr-FR" sz="2400" dirty="0">
              <a:latin typeface="Calibri"/>
              <a:cs typeface="Calibri"/>
            </a:endParaRP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fr-FR" sz="2400" dirty="0" err="1">
                <a:latin typeface="Calibri"/>
                <a:cs typeface="Calibri"/>
              </a:rPr>
              <a:t>A</a:t>
            </a:r>
            <a:r>
              <a:rPr lang="fr-FR" sz="2400" dirty="0" err="1" smtClean="0">
                <a:latin typeface="Calibri"/>
                <a:cs typeface="Calibri"/>
              </a:rPr>
              <a:t>umento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degli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indici</a:t>
            </a:r>
            <a:r>
              <a:rPr lang="fr-FR" sz="2400" dirty="0">
                <a:latin typeface="Calibri"/>
                <a:cs typeface="Calibri"/>
              </a:rPr>
              <a:t> di </a:t>
            </a:r>
            <a:r>
              <a:rPr lang="fr-FR" sz="2400" dirty="0" err="1" smtClean="0">
                <a:latin typeface="Calibri"/>
                <a:cs typeface="Calibri"/>
              </a:rPr>
              <a:t>flogosi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fr-FR" sz="2400" dirty="0" err="1" smtClean="0">
                <a:latin typeface="Calibri"/>
                <a:cs typeface="Calibri"/>
              </a:rPr>
              <a:t>Autoanticorpi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(ANA</a:t>
            </a:r>
            <a:r>
              <a:rPr lang="fr-FR" sz="2400" dirty="0">
                <a:latin typeface="Calibri"/>
                <a:cs typeface="Calibri"/>
              </a:rPr>
              <a:t>, </a:t>
            </a:r>
            <a:r>
              <a:rPr lang="fr-FR" sz="2400" dirty="0" err="1" smtClean="0">
                <a:latin typeface="Calibri"/>
                <a:cs typeface="Calibri"/>
              </a:rPr>
              <a:t>antifosfolipidi</a:t>
            </a:r>
            <a:r>
              <a:rPr lang="fr-FR" sz="2400" dirty="0">
                <a:latin typeface="Calibri"/>
                <a:cs typeface="Calibri"/>
              </a:rPr>
              <a:t>, c-</a:t>
            </a:r>
            <a:r>
              <a:rPr lang="fr-FR" sz="2400" dirty="0" smtClean="0">
                <a:latin typeface="Calibri"/>
                <a:cs typeface="Calibri"/>
              </a:rPr>
              <a:t>ANCA, </a:t>
            </a:r>
            <a:r>
              <a:rPr lang="fr-FR" sz="2400" dirty="0" err="1">
                <a:latin typeface="Calibri"/>
                <a:cs typeface="Calibri"/>
              </a:rPr>
              <a:t>p-</a:t>
            </a:r>
            <a:r>
              <a:rPr lang="fr-FR" sz="2400" dirty="0" err="1" smtClean="0">
                <a:latin typeface="Calibri"/>
                <a:cs typeface="Calibri"/>
              </a:rPr>
              <a:t>ANCA</a:t>
            </a:r>
            <a:r>
              <a:rPr lang="fr-FR" sz="2400" dirty="0" smtClean="0">
                <a:latin typeface="Calibri"/>
                <a:cs typeface="Calibri"/>
              </a:rPr>
              <a:t>) </a:t>
            </a:r>
            <a:r>
              <a:rPr lang="fr-FR" sz="2400" dirty="0" err="1" smtClean="0">
                <a:latin typeface="Calibri"/>
                <a:cs typeface="Calibri"/>
              </a:rPr>
              <a:t>negativi</a:t>
            </a:r>
            <a:r>
              <a:rPr lang="fr-FR" sz="2400" dirty="0" smtClean="0">
                <a:latin typeface="Calibri"/>
                <a:cs typeface="Calibri"/>
              </a:rPr>
              <a:t> o </a:t>
            </a:r>
            <a:r>
              <a:rPr lang="fr-FR" sz="2400" dirty="0" err="1" smtClean="0">
                <a:latin typeface="Calibri"/>
                <a:cs typeface="Calibri"/>
              </a:rPr>
              <a:t>debolmente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positivi</a:t>
            </a:r>
            <a:endParaRPr lang="fr-FR" sz="2400" dirty="0" smtClean="0">
              <a:latin typeface="Calibri"/>
              <a:cs typeface="Calibri"/>
            </a:endParaRPr>
          </a:p>
          <a:p>
            <a:pPr algn="l"/>
            <a:endParaRPr lang="fr-FR" sz="2800" dirty="0">
              <a:latin typeface="Calibri"/>
              <a:cs typeface="Calibri"/>
            </a:endParaRPr>
          </a:p>
          <a:p>
            <a:pPr algn="l"/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41245052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458873" y="1104407"/>
            <a:ext cx="2251273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2CAA57"/>
                </a:solidFill>
              </a:defRPr>
            </a:lvl1pPr>
          </a:lstStyle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Terapia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-1" y="2222522"/>
            <a:ext cx="9144002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23" name="Sapienz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27000"/>
            <a:ext cx="2540000" cy="87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h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3000" y="127000"/>
            <a:ext cx="15240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5697339" y="6535082"/>
            <a:ext cx="10259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endParaRPr dirty="0"/>
          </a:p>
        </p:txBody>
      </p:sp>
      <p:sp>
        <p:nvSpPr>
          <p:cNvPr id="3" name="Rettangolo 2"/>
          <p:cNvSpPr/>
          <p:nvPr/>
        </p:nvSpPr>
        <p:spPr>
          <a:xfrm>
            <a:off x="458873" y="2749430"/>
            <a:ext cx="4808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 smtClean="0">
                <a:latin typeface="Calibri"/>
                <a:cs typeface="Calibri"/>
              </a:rPr>
              <a:t>Le </a:t>
            </a:r>
            <a:r>
              <a:rPr lang="fr-FR" sz="2400" dirty="0" err="1">
                <a:latin typeface="Calibri"/>
                <a:cs typeface="Calibri"/>
              </a:rPr>
              <a:t>terapie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immunosoppressive</a:t>
            </a:r>
            <a:r>
              <a:rPr lang="fr-FR" sz="2400" dirty="0">
                <a:latin typeface="Calibri"/>
                <a:cs typeface="Calibri"/>
              </a:rPr>
              <a:t> standard non sono </a:t>
            </a:r>
            <a:r>
              <a:rPr lang="fr-FR" sz="2400" dirty="0" err="1" smtClean="0">
                <a:latin typeface="Calibri"/>
                <a:cs typeface="Calibri"/>
              </a:rPr>
              <a:t>efficaci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</a:p>
          <a:p>
            <a:pPr algn="l"/>
            <a:endParaRPr lang="fr-FR" sz="2400" dirty="0" smtClean="0">
              <a:latin typeface="Calibri"/>
              <a:cs typeface="Calibri"/>
            </a:endParaRPr>
          </a:p>
          <a:p>
            <a:pPr algn="l"/>
            <a:endParaRPr lang="fr-FR" sz="2400" dirty="0">
              <a:latin typeface="Calibri"/>
              <a:cs typeface="Calibri"/>
            </a:endParaRPr>
          </a:p>
          <a:p>
            <a:pPr algn="l"/>
            <a:endParaRPr lang="fr-FR" sz="2400" dirty="0" smtClean="0">
              <a:latin typeface="Calibri"/>
              <a:cs typeface="Calibri"/>
            </a:endParaRPr>
          </a:p>
          <a:p>
            <a:pPr algn="l"/>
            <a:endParaRPr lang="fr-FR" sz="2400" dirty="0" smtClean="0">
              <a:latin typeface="Calibri"/>
              <a:cs typeface="Calibri"/>
            </a:endParaRPr>
          </a:p>
          <a:p>
            <a:pPr algn="l"/>
            <a:r>
              <a:rPr lang="fr-FR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Inibitori</a:t>
            </a:r>
            <a:r>
              <a:rPr lang="fr-F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delle JANUS </a:t>
            </a:r>
            <a:r>
              <a:rPr 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chinasi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fr-FR" sz="2400" dirty="0">
                <a:latin typeface="Calibri"/>
                <a:cs typeface="Calibri"/>
              </a:rPr>
              <a:t>JAK1 e JAK2 </a:t>
            </a:r>
            <a:r>
              <a:rPr lang="fr-FR" sz="2400" dirty="0" smtClean="0">
                <a:latin typeface="Calibri"/>
                <a:cs typeface="Calibri"/>
              </a:rPr>
              <a:t>(</a:t>
            </a:r>
            <a:r>
              <a:rPr lang="fr-FR" sz="2400" dirty="0" err="1" smtClean="0">
                <a:latin typeface="Calibri"/>
                <a:cs typeface="Calibri"/>
              </a:rPr>
              <a:t>Ruxolitinib</a:t>
            </a:r>
            <a:r>
              <a:rPr lang="fr-FR" sz="2400" dirty="0" smtClean="0">
                <a:latin typeface="Calibri"/>
                <a:cs typeface="Calibri"/>
              </a:rPr>
              <a:t>, </a:t>
            </a:r>
            <a:r>
              <a:rPr lang="fr-FR" sz="2400" smtClean="0">
                <a:latin typeface="Calibri"/>
                <a:cs typeface="Calibri"/>
              </a:rPr>
              <a:t>Tofacitinib, </a:t>
            </a:r>
            <a:r>
              <a:rPr lang="fr-FR" sz="2400" dirty="0" err="1" smtClean="0">
                <a:latin typeface="Calibri"/>
                <a:cs typeface="Calibri"/>
              </a:rPr>
              <a:t>Baricitinib</a:t>
            </a:r>
            <a:r>
              <a:rPr lang="fr-FR" sz="2400" dirty="0" smtClean="0">
                <a:latin typeface="Calibri"/>
                <a:cs typeface="Calibri"/>
              </a:rPr>
              <a:t>)</a:t>
            </a:r>
            <a:endParaRPr lang="it-IT" sz="2400" dirty="0">
              <a:latin typeface="Calibri"/>
              <a:cs typeface="Calibri"/>
            </a:endParaRPr>
          </a:p>
          <a:p>
            <a:pPr algn="l"/>
            <a:endParaRPr lang="it-IT" sz="2400" dirty="0" smtClean="0">
              <a:latin typeface="Calibri"/>
              <a:cs typeface="Calibri"/>
            </a:endParaRPr>
          </a:p>
        </p:txBody>
      </p:sp>
      <p:pic>
        <p:nvPicPr>
          <p:cNvPr id="2" name="Immagine 1" descr="Schermata 2019-05-12 alle 17.45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87" y="2949081"/>
            <a:ext cx="7542053" cy="5079560"/>
          </a:xfrm>
          <a:prstGeom prst="rect">
            <a:avLst/>
          </a:prstGeom>
        </p:spPr>
      </p:pic>
      <p:sp>
        <p:nvSpPr>
          <p:cNvPr id="10" name="Freccia destra 9"/>
          <p:cNvSpPr/>
          <p:nvPr/>
        </p:nvSpPr>
        <p:spPr>
          <a:xfrm rot="5400000">
            <a:off x="2103101" y="3980324"/>
            <a:ext cx="777644" cy="436445"/>
          </a:xfrm>
          <a:prstGeom prst="rightArrow">
            <a:avLst>
              <a:gd name="adj1" fmla="val 33578"/>
              <a:gd name="adj2" fmla="val 50000"/>
            </a:avLst>
          </a:prstGeom>
          <a:solidFill>
            <a:srgbClr val="AF82CC"/>
          </a:solidFill>
          <a:ln w="12700" cap="flat">
            <a:solidFill>
              <a:srgbClr val="AF82C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58873" y="6535082"/>
            <a:ext cx="11956208" cy="2617779"/>
            <a:chOff x="458873" y="6535082"/>
            <a:chExt cx="11956208" cy="2617779"/>
          </a:xfrm>
        </p:grpSpPr>
        <p:sp>
          <p:nvSpPr>
            <p:cNvPr id="8" name="Rettangolo 7"/>
            <p:cNvSpPr/>
            <p:nvPr/>
          </p:nvSpPr>
          <p:spPr>
            <a:xfrm>
              <a:off x="458873" y="8691196"/>
              <a:ext cx="119562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fr-FR" sz="2400" dirty="0" err="1">
                  <a:latin typeface="Calibri"/>
                  <a:cs typeface="Calibri"/>
                </a:rPr>
                <a:t>C</a:t>
              </a:r>
              <a:r>
                <a:rPr lang="fr-FR" sz="2400" dirty="0" err="1" smtClean="0">
                  <a:latin typeface="Calibri"/>
                  <a:cs typeface="Calibri"/>
                </a:rPr>
                <a:t>icli</a:t>
              </a:r>
              <a:r>
                <a:rPr lang="fr-FR" sz="2400" dirty="0" smtClean="0">
                  <a:latin typeface="Calibri"/>
                  <a:cs typeface="Calibri"/>
                </a:rPr>
                <a:t> </a:t>
              </a:r>
              <a:r>
                <a:rPr lang="fr-FR" sz="2400" dirty="0">
                  <a:latin typeface="Calibri"/>
                  <a:cs typeface="Calibri"/>
                </a:rPr>
                <a:t>di</a:t>
              </a:r>
              <a:r>
                <a:rPr lang="fr-FR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fr-FR" sz="24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prednisone</a:t>
              </a:r>
              <a:r>
                <a:rPr lang="fr-FR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fr-FR" sz="2400" dirty="0">
                  <a:latin typeface="Calibri"/>
                  <a:cs typeface="Calibri"/>
                </a:rPr>
                <a:t>per os (</a:t>
              </a:r>
              <a:r>
                <a:rPr lang="fr-FR" sz="2400" dirty="0" smtClean="0">
                  <a:latin typeface="Calibri"/>
                  <a:cs typeface="Calibri"/>
                </a:rPr>
                <a:t>1</a:t>
              </a:r>
              <a:r>
                <a:rPr lang="fr-FR" sz="2400" dirty="0">
                  <a:latin typeface="Calibri"/>
                  <a:cs typeface="Calibri"/>
                </a:rPr>
                <a:t>-2 mg/</a:t>
              </a:r>
              <a:r>
                <a:rPr lang="fr-FR" sz="2400" dirty="0" smtClean="0">
                  <a:latin typeface="Calibri"/>
                  <a:cs typeface="Calibri"/>
                </a:rPr>
                <a:t>kg) + </a:t>
              </a:r>
              <a:r>
                <a:rPr lang="fr-FR" sz="2400" b="1" dirty="0" err="1" smtClean="0">
                  <a:solidFill>
                    <a:srgbClr val="AF82CC"/>
                  </a:solidFill>
                  <a:latin typeface="Calibri"/>
                  <a:cs typeface="Calibri"/>
                </a:rPr>
                <a:t>Ruxolitinib</a:t>
              </a:r>
              <a:r>
                <a:rPr lang="fr-FR" sz="2400" b="1" dirty="0">
                  <a:solidFill>
                    <a:srgbClr val="AF82CC"/>
                  </a:solidFill>
                  <a:latin typeface="Calibri"/>
                  <a:cs typeface="Calibri"/>
                </a:rPr>
                <a:t> </a:t>
              </a:r>
              <a:r>
                <a:rPr lang="fr-FR" sz="2400" dirty="0" smtClean="0">
                  <a:latin typeface="Calibri"/>
                  <a:cs typeface="Calibri"/>
                </a:rPr>
                <a:t>+ </a:t>
              </a:r>
              <a:r>
                <a:rPr lang="fr-FR" sz="2400" dirty="0" err="1" smtClean="0">
                  <a:latin typeface="Calibri"/>
                  <a:cs typeface="Calibri"/>
                </a:rPr>
                <a:t>Micofenolato</a:t>
              </a:r>
              <a:r>
                <a:rPr lang="fr-FR" sz="2400" dirty="0" smtClean="0">
                  <a:latin typeface="Calibri"/>
                  <a:cs typeface="Calibri"/>
                </a:rPr>
                <a:t> </a:t>
              </a:r>
              <a:r>
                <a:rPr lang="fr-FR" sz="2400" dirty="0" err="1" smtClean="0">
                  <a:latin typeface="Calibri"/>
                  <a:cs typeface="Calibri"/>
                </a:rPr>
                <a:t>Mofetile</a:t>
              </a:r>
              <a:r>
                <a:rPr lang="it-IT" sz="2400" dirty="0" smtClean="0">
                  <a:solidFill>
                    <a:srgbClr val="AF82CC"/>
                  </a:solidFill>
                  <a:latin typeface="Calibri"/>
                  <a:cs typeface="Calibri"/>
                </a:rPr>
                <a:t> </a:t>
              </a:r>
              <a:endParaRPr lang="it-IT" sz="2400" dirty="0">
                <a:solidFill>
                  <a:srgbClr val="AF82CC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Freccia destra 10"/>
            <p:cNvSpPr/>
            <p:nvPr/>
          </p:nvSpPr>
          <p:spPr>
            <a:xfrm rot="5400000">
              <a:off x="1653427" y="7155355"/>
              <a:ext cx="1676991" cy="436445"/>
            </a:xfrm>
            <a:prstGeom prst="rightArrow">
              <a:avLst>
                <a:gd name="adj1" fmla="val 33578"/>
                <a:gd name="adj2" fmla="val 50000"/>
              </a:avLst>
            </a:prstGeom>
            <a:solidFill>
              <a:srgbClr val="AF82CC"/>
            </a:solidFill>
            <a:ln w="12700" cap="flat">
              <a:solidFill>
                <a:srgbClr val="AF82C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8798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13320</TotalTime>
  <Words>462</Words>
  <Application>Microsoft Macintosh PowerPoint</Application>
  <PresentationFormat>Personalizzato</PresentationFormat>
  <Paragraphs>83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White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eleonora dei rossi</cp:lastModifiedBy>
  <cp:revision>62</cp:revision>
  <dcterms:modified xsi:type="dcterms:W3CDTF">2019-05-13T21:27:24Z</dcterms:modified>
</cp:coreProperties>
</file>