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nuele Avola" initials="EA" lastIdx="1" clrIdx="0">
    <p:extLst>
      <p:ext uri="{19B8F6BF-5375-455C-9EA6-DF929625EA0E}">
        <p15:presenceInfo xmlns:p15="http://schemas.microsoft.com/office/powerpoint/2012/main" userId="Emanuele Avo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837" autoAdjust="0"/>
  </p:normalViewPr>
  <p:slideViewPr>
    <p:cSldViewPr snapToGrid="0">
      <p:cViewPr varScale="1">
        <p:scale>
          <a:sx n="63" d="100"/>
          <a:sy n="63" d="100"/>
        </p:scale>
        <p:origin x="16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1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14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16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5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20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39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7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89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05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08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73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939E0-8009-499A-9F9F-0F2E9C4B0D80}" type="datetimeFigureOut">
              <a:rPr lang="it-IT" smtClean="0"/>
              <a:pPr/>
              <a:t>13/05/2019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AFD19-D1FB-42F2-BEBF-3E7AF788580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71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cielo, esterni&#10;&#10;Descrizione generata automaticamente">
            <a:extLst>
              <a:ext uri="{FF2B5EF4-FFF2-40B4-BE49-F238E27FC236}">
                <a16:creationId xmlns:a16="http://schemas.microsoft.com/office/drawing/2014/main" id="{59177EE8-8C94-4476-B955-60FB7BD0CA8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099" y="-50800"/>
            <a:ext cx="10319966" cy="6857999"/>
          </a:xfrm>
          <a:prstGeom prst="rect">
            <a:avLst/>
          </a:prstGeom>
        </p:spPr>
      </p:pic>
      <p:sp>
        <p:nvSpPr>
          <p:cNvPr id="3074" name="Rectangle 4">
            <a:extLst>
              <a:ext uri="{FF2B5EF4-FFF2-40B4-BE49-F238E27FC236}">
                <a16:creationId xmlns:a16="http://schemas.microsoft.com/office/drawing/2014/main" id="{CA1C7ECC-BD02-49E9-9668-953625F46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774A1BF7-8B06-4DA9-B615-435606F4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078" name="CasellaDiTesto 5">
            <a:extLst>
              <a:ext uri="{FF2B5EF4-FFF2-40B4-BE49-F238E27FC236}">
                <a16:creationId xmlns:a16="http://schemas.microsoft.com/office/drawing/2014/main" id="{035D7D9F-F797-4A16-BE97-103AF6C5D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133" y="4815741"/>
            <a:ext cx="533809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200" b="1" dirty="0"/>
              <a:t>Ester De Luca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200" b="1" dirty="0"/>
              <a:t>Scuola di Specializzazione di Pediatria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200" b="1" dirty="0"/>
              <a:t>Università degli Studi Milano-Bicocca </a:t>
            </a:r>
          </a:p>
        </p:txBody>
      </p:sp>
      <p:sp>
        <p:nvSpPr>
          <p:cNvPr id="3079" name="CasellaDiTesto 9">
            <a:extLst>
              <a:ext uri="{FF2B5EF4-FFF2-40B4-BE49-F238E27FC236}">
                <a16:creationId xmlns:a16="http://schemas.microsoft.com/office/drawing/2014/main" id="{D6135EE2-C177-4436-8C15-D2F4EC22A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226" y="1257430"/>
            <a:ext cx="6466588" cy="7848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4500" b="1" dirty="0">
                <a:solidFill>
                  <a:srgbClr val="FF0000"/>
                </a:solidFill>
                <a:latin typeface="+mj-lt"/>
              </a:rPr>
              <a:t>Una neutropenia da pesare</a:t>
            </a:r>
          </a:p>
        </p:txBody>
      </p:sp>
      <p:sp>
        <p:nvSpPr>
          <p:cNvPr id="3080" name="CasellaDiTesto 9">
            <a:extLst>
              <a:ext uri="{FF2B5EF4-FFF2-40B4-BE49-F238E27FC236}">
                <a16:creationId xmlns:a16="http://schemas.microsoft.com/office/drawing/2014/main" id="{FE4B800D-B82D-4EC8-A1AB-25265CDAA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240" y="6218335"/>
            <a:ext cx="7081519" cy="432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it-IT" altLang="it-IT" sz="2200" i="1" dirty="0"/>
              <a:t>Le Giornate di Medico e Bambino, Roma  17-18 Maggio 2019 </a:t>
            </a:r>
          </a:p>
        </p:txBody>
      </p:sp>
      <p:pic>
        <p:nvPicPr>
          <p:cNvPr id="10" name="Picture 3" descr="Università Bicocca">
            <a:extLst>
              <a:ext uri="{FF2B5EF4-FFF2-40B4-BE49-F238E27FC236}">
                <a16:creationId xmlns:a16="http://schemas.microsoft.com/office/drawing/2014/main" id="{6701110C-4234-4C19-BDEA-964835EA3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97" t="38797" r="46852" b="44414"/>
          <a:stretch>
            <a:fillRect/>
          </a:stretch>
        </p:blipFill>
        <p:spPr bwMode="auto">
          <a:xfrm>
            <a:off x="8033586" y="127457"/>
            <a:ext cx="766919" cy="8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Logo MBBM_new">
            <a:extLst>
              <a:ext uri="{FF2B5EF4-FFF2-40B4-BE49-F238E27FC236}">
                <a16:creationId xmlns:a16="http://schemas.microsoft.com/office/drawing/2014/main" id="{D6FFA0E0-93DE-4F02-A1BC-C5AFD707C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5434" r="10234" b="29527"/>
          <a:stretch>
            <a:fillRect/>
          </a:stretch>
        </p:blipFill>
        <p:spPr bwMode="auto">
          <a:xfrm>
            <a:off x="343495" y="206587"/>
            <a:ext cx="1742035" cy="5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71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CA1C7ECC-BD02-49E9-9668-953625F46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774A1BF7-8B06-4DA9-B615-435606F4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079" name="CasellaDiTesto 9">
            <a:extLst>
              <a:ext uri="{FF2B5EF4-FFF2-40B4-BE49-F238E27FC236}">
                <a16:creationId xmlns:a16="http://schemas.microsoft.com/office/drawing/2014/main" id="{D6135EE2-C177-4436-8C15-D2F4EC22A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908" y="210919"/>
            <a:ext cx="2746484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3600" b="1" dirty="0">
                <a:solidFill>
                  <a:srgbClr val="FF0000"/>
                </a:solidFill>
                <a:latin typeface="+mj-lt"/>
              </a:rPr>
              <a:t>Claudia 15 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065ECBA-E324-4614-843E-5C94E7E7E213}"/>
              </a:ext>
            </a:extLst>
          </p:cNvPr>
          <p:cNvSpPr txBox="1"/>
          <p:nvPr/>
        </p:nvSpPr>
        <p:spPr>
          <a:xfrm>
            <a:off x="833184" y="842318"/>
            <a:ext cx="7711932" cy="761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/>
              <a:t>Riscontro occasionale di </a:t>
            </a:r>
            <a:r>
              <a:rPr lang="it-IT" sz="2200" b="1" dirty="0"/>
              <a:t>leuco-neutropenia moderata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Non storia di infezioni maggiori o ricorrenti.</a:t>
            </a:r>
            <a:br>
              <a:rPr lang="it-IT" sz="2200" dirty="0">
                <a:sym typeface="Wingdings" panose="05000000000000000000" pitchFamily="2" charset="2"/>
              </a:rPr>
            </a:br>
            <a:endParaRPr lang="it-IT" sz="2200" dirty="0">
              <a:sym typeface="Wingdings" panose="05000000000000000000" pitchFamily="2" charset="2"/>
            </a:endParaRPr>
          </a:p>
          <a:p>
            <a:r>
              <a:rPr lang="it-IT" sz="2200" dirty="0">
                <a:sym typeface="Wingdings" panose="05000000000000000000" pitchFamily="2" charset="2"/>
              </a:rPr>
              <a:t>In anamnesi </a:t>
            </a:r>
            <a:r>
              <a:rPr lang="it-IT" sz="2200" b="1" dirty="0">
                <a:sym typeface="Wingdings" panose="05000000000000000000" pitchFamily="2" charset="2"/>
              </a:rPr>
              <a:t>amenorrea primaria.</a:t>
            </a:r>
          </a:p>
          <a:p>
            <a:r>
              <a:rPr lang="it-IT" sz="2200" dirty="0">
                <a:sym typeface="Wingdings" panose="05000000000000000000" pitchFamily="2" charset="2"/>
              </a:rPr>
              <a:t>Nell’ultimo anno </a:t>
            </a:r>
            <a:r>
              <a:rPr lang="it-IT" sz="2200" b="1" dirty="0">
                <a:sym typeface="Wingdings" panose="05000000000000000000" pitchFamily="2" charset="2"/>
              </a:rPr>
              <a:t>calo ponderale </a:t>
            </a:r>
            <a:r>
              <a:rPr lang="it-IT" sz="2200" dirty="0">
                <a:sym typeface="Wingdings" panose="05000000000000000000" pitchFamily="2" charset="2"/>
              </a:rPr>
              <a:t>( -7 kg).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E.O.: </a:t>
            </a:r>
            <a:r>
              <a:rPr lang="it-IT" sz="2200" b="1" dirty="0">
                <a:sym typeface="Wingdings" panose="05000000000000000000" pitchFamily="2" charset="2"/>
              </a:rPr>
              <a:t>BMI 13,6kg/m2</a:t>
            </a:r>
            <a:r>
              <a:rPr lang="it-IT" sz="2200" dirty="0">
                <a:sym typeface="Wingdings" panose="05000000000000000000" pitchFamily="2" charset="2"/>
              </a:rPr>
              <a:t>, ipotrofia muscolare, capelli radi, </a:t>
            </a:r>
            <a:r>
              <a:rPr lang="it-IT" sz="2200" b="1" dirty="0">
                <a:sym typeface="Wingdings" panose="05000000000000000000" pitchFamily="2" charset="2"/>
              </a:rPr>
              <a:t>bradicardia sinusale</a:t>
            </a:r>
            <a:r>
              <a:rPr lang="it-IT" sz="2200" dirty="0">
                <a:sym typeface="Wingdings" panose="05000000000000000000" pitchFamily="2" charset="2"/>
              </a:rPr>
              <a:t>.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Emocromo: GB 2090/mmc, </a:t>
            </a:r>
            <a:r>
              <a:rPr lang="it-IT" sz="2200" b="1" dirty="0">
                <a:sym typeface="Wingdings" panose="05000000000000000000" pitchFamily="2" charset="2"/>
              </a:rPr>
              <a:t>N 590/mmc, L 1220/mmc, </a:t>
            </a:r>
            <a:r>
              <a:rPr lang="it-IT" sz="2200" dirty="0">
                <a:sym typeface="Wingdings" panose="05000000000000000000" pitchFamily="2" charset="2"/>
              </a:rPr>
              <a:t>striscio periferico neg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ym typeface="Wingdings" panose="05000000000000000000" pitchFamily="2" charset="2"/>
              </a:rPr>
              <a:t>Immunoglobuline e screening autoimmune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ym typeface="Wingdings" panose="05000000000000000000" pitchFamily="2" charset="2"/>
              </a:rPr>
              <a:t>Funzionalità tiroidea ed epatorenale			  nella norma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ym typeface="Wingdings" panose="05000000000000000000" pitchFamily="2" charset="2"/>
              </a:rPr>
              <a:t>Elettroliti e pannello nutrizionale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ym typeface="Wingdings" panose="05000000000000000000" pitchFamily="2" charset="2"/>
              </a:rPr>
              <a:t>Celiachia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ym typeface="Wingdings" panose="05000000000000000000" pitchFamily="2" charset="2"/>
              </a:rPr>
              <a:t>Indici di flogosi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200" dirty="0">
                <a:sym typeface="Wingdings" panose="05000000000000000000" pitchFamily="2" charset="2"/>
              </a:rPr>
              <a:t>Quadro ormonale </a:t>
            </a:r>
            <a:r>
              <a:rPr lang="it-IT" sz="2200" dirty="0">
                <a:solidFill>
                  <a:srgbClr val="FF0000"/>
                </a:solidFill>
                <a:sym typeface="Wingdings" panose="05000000000000000000" pitchFamily="2" charset="2"/>
              </a:rPr>
              <a:t> gonadotropine ridotte ed estradiolo </a:t>
            </a:r>
            <a:r>
              <a:rPr lang="it-IT" sz="2200" dirty="0" err="1">
                <a:solidFill>
                  <a:srgbClr val="FF0000"/>
                </a:solidFill>
                <a:sym typeface="Wingdings" panose="05000000000000000000" pitchFamily="2" charset="2"/>
              </a:rPr>
              <a:t>indosabile</a:t>
            </a:r>
            <a:endParaRPr lang="it-IT" sz="2200" dirty="0">
              <a:sym typeface="Wingdings" panose="05000000000000000000" pitchFamily="2" charset="2"/>
            </a:endParaRPr>
          </a:p>
          <a:p>
            <a:r>
              <a:rPr lang="it-IT" sz="2200" dirty="0">
                <a:sym typeface="Wingdings" panose="05000000000000000000" pitchFamily="2" charset="2"/>
              </a:rPr>
              <a:t>Aspirato midollare  </a:t>
            </a:r>
            <a:r>
              <a:rPr lang="it-IT" sz="2200" b="1" dirty="0">
                <a:sym typeface="Wingdings" panose="05000000000000000000" pitchFamily="2" charset="2"/>
              </a:rPr>
              <a:t>midollo </a:t>
            </a:r>
            <a:r>
              <a:rPr lang="it-IT" sz="2200" b="1" dirty="0" err="1">
                <a:sym typeface="Wingdings" panose="05000000000000000000" pitchFamily="2" charset="2"/>
              </a:rPr>
              <a:t>ipocellulare</a:t>
            </a:r>
            <a:endParaRPr lang="it-IT" sz="2200" dirty="0">
              <a:sym typeface="Wingdings" panose="05000000000000000000" pitchFamily="2" charset="2"/>
            </a:endParaRPr>
          </a:p>
          <a:p>
            <a:br>
              <a:rPr lang="it-IT" sz="2200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endParaRPr lang="it-IT" sz="22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br>
              <a:rPr lang="it-IT" sz="2200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endParaRPr lang="it-IT" sz="22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it-IT" sz="1350" dirty="0">
              <a:sym typeface="Wingdings" panose="05000000000000000000" pitchFamily="2" charset="2"/>
            </a:endParaRPr>
          </a:p>
          <a:p>
            <a:endParaRPr lang="it-IT" sz="1350" dirty="0">
              <a:sym typeface="Wingdings" panose="05000000000000000000" pitchFamily="2" charset="2"/>
            </a:endParaRPr>
          </a:p>
        </p:txBody>
      </p:sp>
      <p:pic>
        <p:nvPicPr>
          <p:cNvPr id="8" name="Picture 3" descr="Università Bicocca">
            <a:extLst>
              <a:ext uri="{FF2B5EF4-FFF2-40B4-BE49-F238E27FC236}">
                <a16:creationId xmlns:a16="http://schemas.microsoft.com/office/drawing/2014/main" id="{4DAE7913-AD6D-42AD-B91F-FE476747F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97" t="38797" r="46852" b="44414"/>
          <a:stretch>
            <a:fillRect/>
          </a:stretch>
        </p:blipFill>
        <p:spPr bwMode="auto">
          <a:xfrm>
            <a:off x="8033586" y="127457"/>
            <a:ext cx="766919" cy="8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Logo MBBM_new">
            <a:extLst>
              <a:ext uri="{FF2B5EF4-FFF2-40B4-BE49-F238E27FC236}">
                <a16:creationId xmlns:a16="http://schemas.microsoft.com/office/drawing/2014/main" id="{8E0F1DE9-B5ED-4E7B-9BC1-903B8DCE2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5434" r="10234" b="29527"/>
          <a:stretch>
            <a:fillRect/>
          </a:stretch>
        </p:blipFill>
        <p:spPr bwMode="auto">
          <a:xfrm>
            <a:off x="343495" y="206587"/>
            <a:ext cx="1742035" cy="5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79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CA1C7ECC-BD02-49E9-9668-953625F46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774A1BF7-8B06-4DA9-B615-435606F4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16F56F9-D11B-47B0-9570-E13B0ADC62A2}"/>
              </a:ext>
            </a:extLst>
          </p:cNvPr>
          <p:cNvSpPr txBox="1"/>
          <p:nvPr/>
        </p:nvSpPr>
        <p:spPr>
          <a:xfrm>
            <a:off x="1143001" y="1507913"/>
            <a:ext cx="745235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ym typeface="Wingdings" panose="05000000000000000000" pitchFamily="2" charset="2"/>
              </a:rPr>
              <a:t>In anamnesi emerge atteggiamento conflittuale con il cibo. </a:t>
            </a:r>
            <a:br>
              <a:rPr lang="it-IT" sz="2200" dirty="0">
                <a:sym typeface="Wingdings" panose="05000000000000000000" pitchFamily="2" charset="2"/>
              </a:rPr>
            </a:br>
            <a:endParaRPr lang="it-IT" sz="2200" dirty="0">
              <a:sym typeface="Wingdings" panose="05000000000000000000" pitchFamily="2" charset="2"/>
            </a:endParaRPr>
          </a:p>
          <a:p>
            <a:pPr algn="ctr"/>
            <a:r>
              <a:rPr lang="it-IT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DISTURBO ALIMENTARE DI TIPO RESTRITTIVO</a:t>
            </a:r>
          </a:p>
          <a:p>
            <a:pPr algn="ctr"/>
            <a:endParaRPr lang="it-IT" sz="2200" dirty="0">
              <a:sym typeface="Wingdings" panose="05000000000000000000" pitchFamily="2" charset="2"/>
            </a:endParaRPr>
          </a:p>
          <a:p>
            <a:r>
              <a:rPr lang="it-IT" sz="2200" b="1" dirty="0">
                <a:sym typeface="Wingdings" panose="05000000000000000000" pitchFamily="2" charset="2"/>
              </a:rPr>
              <a:t>Ricovero in NPI </a:t>
            </a:r>
            <a:r>
              <a:rPr lang="it-IT" sz="2200" dirty="0">
                <a:sym typeface="Wingdings" panose="05000000000000000000" pitchFamily="2" charset="2"/>
              </a:rPr>
              <a:t> programma di </a:t>
            </a:r>
            <a:r>
              <a:rPr lang="it-IT" sz="2200" dirty="0" err="1">
                <a:sym typeface="Wingdings" panose="05000000000000000000" pitchFamily="2" charset="2"/>
              </a:rPr>
              <a:t>rialimentazione</a:t>
            </a:r>
            <a:br>
              <a:rPr lang="it-IT" sz="2200" dirty="0">
                <a:sym typeface="Wingdings" panose="05000000000000000000" pitchFamily="2" charset="2"/>
              </a:rPr>
            </a:br>
            <a:endParaRPr lang="it-IT" sz="2200" dirty="0">
              <a:sym typeface="Wingdings" panose="05000000000000000000" pitchFamily="2" charset="2"/>
            </a:endParaRPr>
          </a:p>
          <a:p>
            <a:r>
              <a:rPr lang="it-IT" sz="2200" dirty="0">
                <a:sym typeface="Wingdings" panose="05000000000000000000" pitchFamily="2" charset="2"/>
              </a:rPr>
              <a:t>Alla dimissione:  incremento ponderale di 2 kg e del BMI</a:t>
            </a:r>
            <a:br>
              <a:rPr lang="it-IT" sz="2200" dirty="0">
                <a:sym typeface="Wingdings" panose="05000000000000000000" pitchFamily="2" charset="2"/>
              </a:rPr>
            </a:br>
            <a:endParaRPr lang="it-IT" sz="2200" dirty="0">
              <a:sym typeface="Wingdings" panose="05000000000000000000" pitchFamily="2" charset="2"/>
            </a:endParaRPr>
          </a:p>
          <a:p>
            <a:r>
              <a:rPr lang="it-IT" sz="2200" dirty="0">
                <a:sym typeface="Wingdings" panose="05000000000000000000" pitchFamily="2" charset="2"/>
              </a:rPr>
              <a:t>Follow- up  progressivo miglioramento della crasi ematica </a:t>
            </a:r>
            <a:br>
              <a:rPr lang="it-IT" sz="2200" dirty="0">
                <a:sym typeface="Wingdings" panose="05000000000000000000" pitchFamily="2" charset="2"/>
              </a:rPr>
            </a:b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GB 3710/mmc </a:t>
            </a:r>
            <a:r>
              <a:rPr lang="it-IT" sz="2200" b="1" dirty="0">
                <a:sym typeface="Wingdings" panose="05000000000000000000" pitchFamily="2" charset="2"/>
              </a:rPr>
              <a:t>N 1850/mmc L 1410/mmc</a:t>
            </a:r>
            <a:endParaRPr lang="it-IT" sz="2200" b="1" dirty="0"/>
          </a:p>
        </p:txBody>
      </p:sp>
      <p:sp>
        <p:nvSpPr>
          <p:cNvPr id="17" name="CasellaDiTesto 9">
            <a:extLst>
              <a:ext uri="{FF2B5EF4-FFF2-40B4-BE49-F238E27FC236}">
                <a16:creationId xmlns:a16="http://schemas.microsoft.com/office/drawing/2014/main" id="{1239FE25-4C8C-4612-85AC-6A4F3AE25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908" y="210919"/>
            <a:ext cx="2746484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3600" b="1" dirty="0">
                <a:solidFill>
                  <a:srgbClr val="FF0000"/>
                </a:solidFill>
                <a:latin typeface="+mj-lt"/>
              </a:rPr>
              <a:t>Claudia 15 a</a:t>
            </a:r>
          </a:p>
        </p:txBody>
      </p:sp>
      <p:pic>
        <p:nvPicPr>
          <p:cNvPr id="8" name="Picture 3" descr="Università Bicocca">
            <a:extLst>
              <a:ext uri="{FF2B5EF4-FFF2-40B4-BE49-F238E27FC236}">
                <a16:creationId xmlns:a16="http://schemas.microsoft.com/office/drawing/2014/main" id="{7C876241-88F4-4DFE-9234-387CF8C71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97" t="38797" r="46852" b="44414"/>
          <a:stretch>
            <a:fillRect/>
          </a:stretch>
        </p:blipFill>
        <p:spPr bwMode="auto">
          <a:xfrm>
            <a:off x="8033586" y="127457"/>
            <a:ext cx="766919" cy="8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Logo MBBM_new">
            <a:extLst>
              <a:ext uri="{FF2B5EF4-FFF2-40B4-BE49-F238E27FC236}">
                <a16:creationId xmlns:a16="http://schemas.microsoft.com/office/drawing/2014/main" id="{BD5CDD42-ADC5-4723-8049-E62E3FCC5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5434" r="10234" b="29527"/>
          <a:stretch>
            <a:fillRect/>
          </a:stretch>
        </p:blipFill>
        <p:spPr bwMode="auto">
          <a:xfrm>
            <a:off x="343495" y="206587"/>
            <a:ext cx="1742035" cy="5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72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CA1C7ECC-BD02-49E9-9668-953625F46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774A1BF7-8B06-4DA9-B615-435606F4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70720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35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FA6C0F1-012D-44D5-900C-4C5639F1EA9F}"/>
              </a:ext>
            </a:extLst>
          </p:cNvPr>
          <p:cNvSpPr txBox="1"/>
          <p:nvPr/>
        </p:nvSpPr>
        <p:spPr>
          <a:xfrm>
            <a:off x="2498034" y="472218"/>
            <a:ext cx="5123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>
                <a:solidFill>
                  <a:srgbClr val="FF0000"/>
                </a:solidFill>
              </a:rPr>
              <a:t>Take home </a:t>
            </a:r>
            <a:r>
              <a:rPr lang="it-IT" sz="4400" dirty="0" err="1">
                <a:solidFill>
                  <a:srgbClr val="FF0000"/>
                </a:solidFill>
              </a:rPr>
              <a:t>messages</a:t>
            </a:r>
            <a:endParaRPr lang="it-IT" sz="4400" dirty="0">
              <a:solidFill>
                <a:srgbClr val="FF000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D639ED-DF6E-4370-B9C0-A9CADDCFA10F}"/>
              </a:ext>
            </a:extLst>
          </p:cNvPr>
          <p:cNvSpPr txBox="1"/>
          <p:nvPr/>
        </p:nvSpPr>
        <p:spPr>
          <a:xfrm>
            <a:off x="1021479" y="1684636"/>
            <a:ext cx="7523637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it-IT" sz="2400" dirty="0"/>
              <a:t>Attenta </a:t>
            </a:r>
            <a:r>
              <a:rPr lang="it-IT" sz="2400" b="1" dirty="0"/>
              <a:t>anamnesi</a:t>
            </a:r>
            <a:r>
              <a:rPr lang="it-IT" sz="2400" dirty="0"/>
              <a:t>,</a:t>
            </a:r>
            <a:r>
              <a:rPr lang="it-IT" sz="2400" b="1" dirty="0"/>
              <a:t> peso </a:t>
            </a:r>
            <a:r>
              <a:rPr lang="it-IT" sz="2400" dirty="0"/>
              <a:t>e</a:t>
            </a:r>
            <a:r>
              <a:rPr lang="it-IT" sz="2400" b="1" dirty="0"/>
              <a:t> altezza </a:t>
            </a:r>
            <a:r>
              <a:rPr lang="it-IT" sz="2400" dirty="0"/>
              <a:t>sempre indispensabili!</a:t>
            </a:r>
          </a:p>
          <a:p>
            <a:endParaRPr lang="it-IT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it-IT" sz="2400" dirty="0"/>
              <a:t>Nella diagnosi differenziale delle </a:t>
            </a:r>
            <a:r>
              <a:rPr lang="it-IT" sz="2400" b="1" dirty="0"/>
              <a:t>leucopenie</a:t>
            </a:r>
            <a:r>
              <a:rPr lang="it-IT" sz="2400" dirty="0"/>
              <a:t>, considerare anche i disturbi della condotta alimentare  </a:t>
            </a:r>
            <a:r>
              <a:rPr lang="it-IT" sz="2400" dirty="0">
                <a:sym typeface="Wingdings" panose="05000000000000000000" pitchFamily="2" charset="2"/>
              </a:rPr>
              <a:t></a:t>
            </a:r>
            <a:r>
              <a:rPr lang="it-IT" sz="2400" dirty="0"/>
              <a:t>22% dei pazienti con anoressia presenta leucopenia</a:t>
            </a:r>
          </a:p>
          <a:p>
            <a:endParaRPr lang="it-IT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it-IT" sz="2400" dirty="0"/>
              <a:t>Valutare sempre </a:t>
            </a:r>
            <a:r>
              <a:rPr lang="it-IT" sz="2400" b="1" dirty="0"/>
              <a:t>segni</a:t>
            </a:r>
            <a:r>
              <a:rPr lang="it-IT" sz="2400" dirty="0"/>
              <a:t> e </a:t>
            </a:r>
            <a:r>
              <a:rPr lang="it-IT" sz="2400" b="1" dirty="0"/>
              <a:t>sintomi sistemici </a:t>
            </a:r>
            <a:r>
              <a:rPr lang="it-IT" sz="2400" dirty="0"/>
              <a:t>nell’anoressia</a:t>
            </a:r>
            <a:r>
              <a:rPr lang="it-IT" sz="2200" dirty="0"/>
              <a:t>.</a:t>
            </a:r>
            <a:endParaRPr lang="it-IT" sz="1350" dirty="0"/>
          </a:p>
          <a:p>
            <a:endParaRPr lang="it-IT" sz="1350" dirty="0"/>
          </a:p>
        </p:txBody>
      </p:sp>
      <p:sp>
        <p:nvSpPr>
          <p:cNvPr id="8" name="CasellaDiTesto 9">
            <a:extLst>
              <a:ext uri="{FF2B5EF4-FFF2-40B4-BE49-F238E27FC236}">
                <a16:creationId xmlns:a16="http://schemas.microsoft.com/office/drawing/2014/main" id="{F4AF41F5-6A69-4FF8-A93B-0520C807B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820" y="4921374"/>
            <a:ext cx="2724359" cy="86177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5000" b="1" dirty="0">
                <a:solidFill>
                  <a:srgbClr val="FF0000"/>
                </a:solidFill>
                <a:latin typeface="+mj-lt"/>
              </a:rPr>
              <a:t>Grazie!</a:t>
            </a:r>
          </a:p>
        </p:txBody>
      </p:sp>
      <p:sp>
        <p:nvSpPr>
          <p:cNvPr id="9" name="CasellaDiTesto 9">
            <a:extLst>
              <a:ext uri="{FF2B5EF4-FFF2-40B4-BE49-F238E27FC236}">
                <a16:creationId xmlns:a16="http://schemas.microsoft.com/office/drawing/2014/main" id="{63E7EFAF-BD05-4880-9753-29AFDF43F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732" y="6219645"/>
            <a:ext cx="660426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it-IT" altLang="it-IT" sz="2200" i="1" dirty="0"/>
              <a:t>Le Giornate di Medico e Bambino 17-18 Maggio 2019</a:t>
            </a:r>
          </a:p>
        </p:txBody>
      </p:sp>
      <p:pic>
        <p:nvPicPr>
          <p:cNvPr id="12" name="Picture 3" descr="Università Bicocca">
            <a:extLst>
              <a:ext uri="{FF2B5EF4-FFF2-40B4-BE49-F238E27FC236}">
                <a16:creationId xmlns:a16="http://schemas.microsoft.com/office/drawing/2014/main" id="{284C34EE-6445-4D1A-A6AC-DB3F700CB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97" t="38797" r="46852" b="44414"/>
          <a:stretch>
            <a:fillRect/>
          </a:stretch>
        </p:blipFill>
        <p:spPr bwMode="auto">
          <a:xfrm>
            <a:off x="8033586" y="127457"/>
            <a:ext cx="766919" cy="8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Logo MBBM_new">
            <a:extLst>
              <a:ext uri="{FF2B5EF4-FFF2-40B4-BE49-F238E27FC236}">
                <a16:creationId xmlns:a16="http://schemas.microsoft.com/office/drawing/2014/main" id="{AE627A10-B782-4322-AC83-4A00C0A2E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5434" r="10234" b="29527"/>
          <a:stretch>
            <a:fillRect/>
          </a:stretch>
        </p:blipFill>
        <p:spPr bwMode="auto">
          <a:xfrm>
            <a:off x="343495" y="206587"/>
            <a:ext cx="1742035" cy="5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431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2065</TotalTime>
  <Words>100</Words>
  <Application>Microsoft Office PowerPoint</Application>
  <PresentationFormat>Presentazione su schermo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Ester</dc:creator>
  <cp:lastModifiedBy>Emanuele Avola</cp:lastModifiedBy>
  <cp:revision>52</cp:revision>
  <dcterms:created xsi:type="dcterms:W3CDTF">2019-01-07T19:03:15Z</dcterms:created>
  <dcterms:modified xsi:type="dcterms:W3CDTF">2019-05-13T17:58:57Z</dcterms:modified>
</cp:coreProperties>
</file>