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3" r:id="rId5"/>
    <p:sldId id="261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48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49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06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32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86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03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68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070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53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66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83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939E0-8009-499A-9F9F-0F2E9C4B0D80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AFD19-D1FB-42F2-BEBF-3E7AF78858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55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806554A-06C2-4768-B60D-5FEAE9FE4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8" y="1651817"/>
            <a:ext cx="2147887" cy="2892037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CA1C7ECC-BD02-49E9-9668-953625F4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774A1BF7-8B06-4DA9-B615-435606F43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3079" name="CasellaDiTesto 9">
            <a:extLst>
              <a:ext uri="{FF2B5EF4-FFF2-40B4-BE49-F238E27FC236}">
                <a16:creationId xmlns:a16="http://schemas.microsoft.com/office/drawing/2014/main" id="{D6135EE2-C177-4436-8C15-D2F4EC22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213" y="2739661"/>
            <a:ext cx="4828289" cy="7848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500" b="1" dirty="0">
                <a:solidFill>
                  <a:srgbClr val="FF0000"/>
                </a:solidFill>
                <a:latin typeface="+mj-lt"/>
              </a:rPr>
              <a:t>Un dolore ballerino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E769961A-4A0F-4869-878E-7D8491FF2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672" y="4453371"/>
            <a:ext cx="5548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 dirty="0">
                <a:latin typeface="Calisto MT" panose="02040603050505030304" pitchFamily="18" charset="0"/>
              </a:rPr>
              <a:t>				</a:t>
            </a:r>
            <a:r>
              <a:rPr lang="it-IT" altLang="it-IT" sz="2400" b="1" dirty="0"/>
              <a:t>Ester De Luca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2400" b="1" dirty="0"/>
              <a:t>Scuola di Specializzazione di Pediatria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2400" b="1" dirty="0"/>
              <a:t>Università degli Studi Milano-Bicocca</a:t>
            </a:r>
          </a:p>
        </p:txBody>
      </p: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8DA78B94-FCBF-47F2-AD37-1084D60C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5935347"/>
            <a:ext cx="70763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200" i="1" dirty="0"/>
              <a:t>Le Giornate di Medico e Bambino, Roma 17-18 Maggio 2019</a:t>
            </a:r>
          </a:p>
        </p:txBody>
      </p:sp>
      <p:pic>
        <p:nvPicPr>
          <p:cNvPr id="10" name="Picture 3" descr="Università Bicocca">
            <a:extLst>
              <a:ext uri="{FF2B5EF4-FFF2-40B4-BE49-F238E27FC236}">
                <a16:creationId xmlns:a16="http://schemas.microsoft.com/office/drawing/2014/main" id="{B2C3102F-AF10-4CA2-A348-02B63DB90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7" t="38797" r="46852" b="44414"/>
          <a:stretch>
            <a:fillRect/>
          </a:stretch>
        </p:blipFill>
        <p:spPr bwMode="auto">
          <a:xfrm>
            <a:off x="8033586" y="127457"/>
            <a:ext cx="766919" cy="8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Logo MBBM_new">
            <a:extLst>
              <a:ext uri="{FF2B5EF4-FFF2-40B4-BE49-F238E27FC236}">
                <a16:creationId xmlns:a16="http://schemas.microsoft.com/office/drawing/2014/main" id="{D9AA94A6-6EB0-4328-9E63-3282953A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5434" r="10234" b="29527"/>
          <a:stretch>
            <a:fillRect/>
          </a:stretch>
        </p:blipFill>
        <p:spPr bwMode="auto">
          <a:xfrm>
            <a:off x="343495" y="249449"/>
            <a:ext cx="1742035" cy="5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Logo MBBM_new">
            <a:extLst>
              <a:ext uri="{FF2B5EF4-FFF2-40B4-BE49-F238E27FC236}">
                <a16:creationId xmlns:a16="http://schemas.microsoft.com/office/drawing/2014/main" id="{ED040E13-7D75-41FA-BD0D-C1910E05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5434" r="10234" b="29527"/>
          <a:stretch>
            <a:fillRect/>
          </a:stretch>
        </p:blipFill>
        <p:spPr bwMode="auto">
          <a:xfrm>
            <a:off x="343495" y="206587"/>
            <a:ext cx="1742035" cy="5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71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CA1C7ECC-BD02-49E9-9668-953625F4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774A1BF7-8B06-4DA9-B615-435606F43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3079" name="CasellaDiTesto 9">
            <a:extLst>
              <a:ext uri="{FF2B5EF4-FFF2-40B4-BE49-F238E27FC236}">
                <a16:creationId xmlns:a16="http://schemas.microsoft.com/office/drawing/2014/main" id="{D6135EE2-C177-4436-8C15-D2F4EC22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295" y="562663"/>
            <a:ext cx="3368728" cy="7848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500" b="1" dirty="0">
                <a:solidFill>
                  <a:srgbClr val="FF0000"/>
                </a:solidFill>
                <a:latin typeface="+mj-lt"/>
              </a:rPr>
              <a:t>Michele 13 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65ECBA-E324-4614-843E-5C94E7E7E213}"/>
              </a:ext>
            </a:extLst>
          </p:cNvPr>
          <p:cNvSpPr txBox="1"/>
          <p:nvPr/>
        </p:nvSpPr>
        <p:spPr>
          <a:xfrm>
            <a:off x="607100" y="1773614"/>
            <a:ext cx="51210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Frequenta la scuola media, suona il violoncello al conservatorio con attese importanti. Frequenti </a:t>
            </a:r>
            <a:r>
              <a:rPr lang="it-IT" sz="2200" b="1" dirty="0"/>
              <a:t>assenze scolastiche</a:t>
            </a:r>
            <a:r>
              <a:rPr lang="it-IT" sz="2200" dirty="0"/>
              <a:t>.</a:t>
            </a:r>
          </a:p>
          <a:p>
            <a:endParaRPr lang="it-IT" sz="2200" dirty="0"/>
          </a:p>
          <a:p>
            <a:r>
              <a:rPr lang="it-IT" sz="2200" dirty="0"/>
              <a:t>Episodi di </a:t>
            </a:r>
            <a:r>
              <a:rPr lang="it-IT" sz="2200" b="1" dirty="0"/>
              <a:t>«croup ricorrenti» </a:t>
            </a:r>
            <a:r>
              <a:rPr lang="it-IT" sz="2200" dirty="0"/>
              <a:t>negli ultimi tre anni.</a:t>
            </a:r>
          </a:p>
          <a:p>
            <a:endParaRPr lang="it-IT" sz="2200" dirty="0"/>
          </a:p>
          <a:p>
            <a:r>
              <a:rPr lang="it-IT" sz="2200" dirty="0"/>
              <a:t>Da 2 mesi  dolore addominale ingravescenti diurni </a:t>
            </a:r>
            <a:r>
              <a:rPr lang="it-IT" sz="2200" dirty="0">
                <a:sym typeface="Wingdings" panose="05000000000000000000" pitchFamily="2" charset="2"/>
              </a:rPr>
              <a:t></a:t>
            </a:r>
            <a:r>
              <a:rPr lang="it-IT" sz="2200" b="1" dirty="0"/>
              <a:t>PS</a:t>
            </a:r>
            <a:r>
              <a:rPr lang="it-IT" sz="2200" dirty="0"/>
              <a:t>.</a:t>
            </a:r>
          </a:p>
          <a:p>
            <a:r>
              <a:rPr lang="it-IT" sz="2200" dirty="0">
                <a:solidFill>
                  <a:srgbClr val="FF0000"/>
                </a:solidFill>
              </a:rPr>
              <a:t>Obiettività ed esami di base nella norma. </a:t>
            </a:r>
            <a:endParaRPr lang="it-IT" sz="2200" dirty="0"/>
          </a:p>
          <a:p>
            <a:r>
              <a:rPr lang="it-IT" sz="2200" dirty="0"/>
              <a:t>Comparsa di un </a:t>
            </a:r>
            <a:r>
              <a:rPr lang="it-IT" sz="2200" b="1" dirty="0"/>
              <a:t>nuovo segno</a:t>
            </a:r>
            <a:r>
              <a:rPr lang="it-IT" sz="2200" dirty="0"/>
              <a:t>:</a:t>
            </a:r>
            <a:r>
              <a:rPr lang="it-IT" sz="2200" b="1" dirty="0"/>
              <a:t> </a:t>
            </a:r>
            <a:r>
              <a:rPr lang="it-IT" sz="2200" dirty="0"/>
              <a:t>“contrazioni della parete addominale”.</a:t>
            </a:r>
          </a:p>
        </p:txBody>
      </p:sp>
      <p:pic>
        <p:nvPicPr>
          <p:cNvPr id="10" name="Picture 3" descr="Università Bicocca">
            <a:extLst>
              <a:ext uri="{FF2B5EF4-FFF2-40B4-BE49-F238E27FC236}">
                <a16:creationId xmlns:a16="http://schemas.microsoft.com/office/drawing/2014/main" id="{6DD117E7-F0D7-47F7-9085-FF6377A1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7" t="38797" r="46852" b="44414"/>
          <a:stretch>
            <a:fillRect/>
          </a:stretch>
        </p:blipFill>
        <p:spPr bwMode="auto">
          <a:xfrm>
            <a:off x="8033586" y="127457"/>
            <a:ext cx="766919" cy="8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Logo MBBM_new">
            <a:extLst>
              <a:ext uri="{FF2B5EF4-FFF2-40B4-BE49-F238E27FC236}">
                <a16:creationId xmlns:a16="http://schemas.microsoft.com/office/drawing/2014/main" id="{32F12447-E3B5-44AD-ABC4-BF75746B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5434" r="10234" b="29527"/>
          <a:stretch>
            <a:fillRect/>
          </a:stretch>
        </p:blipFill>
        <p:spPr bwMode="auto">
          <a:xfrm>
            <a:off x="343495" y="249449"/>
            <a:ext cx="1742035" cy="5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08CB4DAA-2C3D-4CCE-BE47-50345913C003}"/>
              </a:ext>
            </a:extLst>
          </p:cNvPr>
          <p:cNvSpPr/>
          <p:nvPr/>
        </p:nvSpPr>
        <p:spPr>
          <a:xfrm>
            <a:off x="6597704" y="1773614"/>
            <a:ext cx="25462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/>
              <a:t>In ambulatorio:</a:t>
            </a:r>
          </a:p>
          <a:p>
            <a:r>
              <a:rPr lang="it-IT" sz="2200" dirty="0"/>
              <a:t>Esami ematici, celiachia; </a:t>
            </a:r>
            <a:br>
              <a:rPr lang="it-IT" sz="2200" dirty="0"/>
            </a:br>
            <a:r>
              <a:rPr lang="it-IT" sz="2200" dirty="0"/>
              <a:t>SOF, Coprocolture, Parassitologico, Calprotectina fecale</a:t>
            </a:r>
          </a:p>
          <a:p>
            <a:r>
              <a:rPr lang="it-IT" sz="2200" dirty="0"/>
              <a:t>Ecografia addome</a:t>
            </a:r>
          </a:p>
          <a:p>
            <a:r>
              <a:rPr lang="it-IT" sz="2200" dirty="0"/>
              <a:t>RMN encefalo</a:t>
            </a:r>
          </a:p>
          <a:p>
            <a:r>
              <a:rPr lang="it-IT" sz="2200" dirty="0"/>
              <a:t>EEG negativi</a:t>
            </a:r>
          </a:p>
          <a:p>
            <a:r>
              <a:rPr lang="it-IT" sz="2200" dirty="0"/>
              <a:t> 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B6D5D53A-48EB-4C9E-AF91-0529E0F1B207}"/>
              </a:ext>
            </a:extLst>
          </p:cNvPr>
          <p:cNvSpPr/>
          <p:nvPr/>
        </p:nvSpPr>
        <p:spPr>
          <a:xfrm rot="5400000">
            <a:off x="7457963" y="5107588"/>
            <a:ext cx="427825" cy="2878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FC68914-999F-481E-A004-4D14FC4D233E}"/>
              </a:ext>
            </a:extLst>
          </p:cNvPr>
          <p:cNvSpPr txBox="1"/>
          <p:nvPr/>
        </p:nvSpPr>
        <p:spPr>
          <a:xfrm>
            <a:off x="6012559" y="5494327"/>
            <a:ext cx="30308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dirty="0">
                <a:solidFill>
                  <a:srgbClr val="FF0000"/>
                </a:solidFill>
              </a:rPr>
              <a:t>Tutto nella norma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8666887-9FE9-49D2-871D-5248C45BCE40}"/>
              </a:ext>
            </a:extLst>
          </p:cNvPr>
          <p:cNvSpPr txBox="1"/>
          <p:nvPr/>
        </p:nvSpPr>
        <p:spPr>
          <a:xfrm>
            <a:off x="1869692" y="2519043"/>
            <a:ext cx="600116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Persistenza della sintomatologia</a:t>
            </a:r>
          </a:p>
          <a:p>
            <a:endParaRPr lang="it-IT" sz="2800" b="1" dirty="0"/>
          </a:p>
          <a:p>
            <a:endParaRPr lang="it-IT" sz="2800" b="1" dirty="0"/>
          </a:p>
          <a:p>
            <a:r>
              <a:rPr lang="it-IT" sz="2800" b="1" dirty="0"/>
              <a:t>Ricovero per osservazione in pediatria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A68B6CF-C4A4-428B-93ED-C966D69BC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246" y="3290027"/>
            <a:ext cx="304826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9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13" grpId="0"/>
      <p:bldP spid="13" grpId="1"/>
      <p:bldP spid="14" grpId="0" animBg="1"/>
      <p:bldP spid="14" grpId="1" animBg="1"/>
      <p:bldP spid="15" grpId="0"/>
      <p:bldP spid="15" grpId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CA1C7ECC-BD02-49E9-9668-953625F4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774A1BF7-8B06-4DA9-B615-435606F43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pic>
        <p:nvPicPr>
          <p:cNvPr id="3" name="modificato">
            <a:hlinkClick r:id="" action="ppaction://media"/>
            <a:extLst>
              <a:ext uri="{FF2B5EF4-FFF2-40B4-BE49-F238E27FC236}">
                <a16:creationId xmlns:a16="http://schemas.microsoft.com/office/drawing/2014/main" id="{CA059FE7-B407-426F-8D8C-E17D057603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654" end="36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670623"/>
            <a:ext cx="4572000" cy="2514600"/>
          </a:xfrm>
          <a:prstGeom prst="rect">
            <a:avLst/>
          </a:prstGeom>
        </p:spPr>
      </p:pic>
      <p:sp>
        <p:nvSpPr>
          <p:cNvPr id="14" name="CasellaDiTesto 9">
            <a:extLst>
              <a:ext uri="{FF2B5EF4-FFF2-40B4-BE49-F238E27FC236}">
                <a16:creationId xmlns:a16="http://schemas.microsoft.com/office/drawing/2014/main" id="{60C959A8-FFD1-4EBC-AF29-09C33A4B8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588" y="464835"/>
            <a:ext cx="3240142" cy="7848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500" b="1" dirty="0">
                <a:solidFill>
                  <a:srgbClr val="FF0000"/>
                </a:solidFill>
                <a:latin typeface="+mj-lt"/>
              </a:rPr>
              <a:t>Michele 13 a</a:t>
            </a:r>
          </a:p>
        </p:txBody>
      </p:sp>
      <p:pic>
        <p:nvPicPr>
          <p:cNvPr id="8" name="Picture 3" descr="Università Bicocca">
            <a:extLst>
              <a:ext uri="{FF2B5EF4-FFF2-40B4-BE49-F238E27FC236}">
                <a16:creationId xmlns:a16="http://schemas.microsoft.com/office/drawing/2014/main" id="{C10136E9-BCFE-4FF1-B1ED-453B6E64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7" t="38797" r="46852" b="44414"/>
          <a:stretch>
            <a:fillRect/>
          </a:stretch>
        </p:blipFill>
        <p:spPr bwMode="auto">
          <a:xfrm>
            <a:off x="8033586" y="127457"/>
            <a:ext cx="766919" cy="8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Logo MBBM_new">
            <a:extLst>
              <a:ext uri="{FF2B5EF4-FFF2-40B4-BE49-F238E27FC236}">
                <a16:creationId xmlns:a16="http://schemas.microsoft.com/office/drawing/2014/main" id="{4B6DD38E-47C3-4787-B14B-1462D2D3D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5434" r="10234" b="29527"/>
          <a:stretch>
            <a:fillRect/>
          </a:stretch>
        </p:blipFill>
        <p:spPr bwMode="auto">
          <a:xfrm>
            <a:off x="343495" y="249449"/>
            <a:ext cx="1742035" cy="5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9">
            <a:extLst>
              <a:ext uri="{FF2B5EF4-FFF2-40B4-BE49-F238E27FC236}">
                <a16:creationId xmlns:a16="http://schemas.microsoft.com/office/drawing/2014/main" id="{67B5A813-25D3-4C4F-896E-B08437B44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513" y="4894975"/>
            <a:ext cx="3240142" cy="7848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500" b="1" dirty="0">
                <a:latin typeface="+mj-lt"/>
              </a:rPr>
              <a:t>Osservando…</a:t>
            </a:r>
          </a:p>
        </p:txBody>
      </p:sp>
    </p:spTree>
    <p:extLst>
      <p:ext uri="{BB962C8B-B14F-4D97-AF65-F5344CB8AC3E}">
        <p14:creationId xmlns:p14="http://schemas.microsoft.com/office/powerpoint/2010/main" val="204972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CA1C7ECC-BD02-49E9-9668-953625F4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774A1BF7-8B06-4DA9-B615-435606F43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B050F4-65CE-4C9F-A35A-42D55316A5E8}"/>
              </a:ext>
            </a:extLst>
          </p:cNvPr>
          <p:cNvSpPr txBox="1"/>
          <p:nvPr/>
        </p:nvSpPr>
        <p:spPr>
          <a:xfrm>
            <a:off x="2886075" y="4252228"/>
            <a:ext cx="3371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Visita NPI…conferma ipotesi </a:t>
            </a:r>
          </a:p>
        </p:txBody>
      </p: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60C959A8-FFD1-4EBC-AF29-09C33A4B8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792" y="343427"/>
            <a:ext cx="3491733" cy="7848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500" b="1" dirty="0">
                <a:solidFill>
                  <a:srgbClr val="FF0000"/>
                </a:solidFill>
                <a:latin typeface="+mj-lt"/>
              </a:rPr>
              <a:t>Michele 13 a</a:t>
            </a:r>
          </a:p>
        </p:txBody>
      </p:sp>
      <p:pic>
        <p:nvPicPr>
          <p:cNvPr id="3" name="modificato">
            <a:hlinkClick r:id="" action="ppaction://media"/>
            <a:extLst>
              <a:ext uri="{FF2B5EF4-FFF2-40B4-BE49-F238E27FC236}">
                <a16:creationId xmlns:a16="http://schemas.microsoft.com/office/drawing/2014/main" id="{CA059FE7-B407-426F-8D8C-E17D05760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0421" y="1647073"/>
            <a:ext cx="4403158" cy="2421737"/>
          </a:xfrm>
          <a:prstGeom prst="rect">
            <a:avLst/>
          </a:prstGeom>
        </p:spPr>
      </p:pic>
      <p:pic>
        <p:nvPicPr>
          <p:cNvPr id="10" name="Picture 3" descr="Università Bicocca">
            <a:extLst>
              <a:ext uri="{FF2B5EF4-FFF2-40B4-BE49-F238E27FC236}">
                <a16:creationId xmlns:a16="http://schemas.microsoft.com/office/drawing/2014/main" id="{765C16E7-35C3-42D2-9A2B-C1DCD307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7" t="38797" r="46852" b="44414"/>
          <a:stretch>
            <a:fillRect/>
          </a:stretch>
        </p:blipFill>
        <p:spPr bwMode="auto">
          <a:xfrm>
            <a:off x="8033586" y="127457"/>
            <a:ext cx="766919" cy="8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Logo MBBM_new">
            <a:extLst>
              <a:ext uri="{FF2B5EF4-FFF2-40B4-BE49-F238E27FC236}">
                <a16:creationId xmlns:a16="http://schemas.microsoft.com/office/drawing/2014/main" id="{39EF493F-08D6-4320-A04D-1924ACAE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5434" r="10234" b="29527"/>
          <a:stretch>
            <a:fillRect/>
          </a:stretch>
        </p:blipFill>
        <p:spPr bwMode="auto">
          <a:xfrm>
            <a:off x="343495" y="249449"/>
            <a:ext cx="1742035" cy="5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F696C3-496C-49A8-A924-8AB63C34CACD}"/>
              </a:ext>
            </a:extLst>
          </p:cNvPr>
          <p:cNvSpPr txBox="1"/>
          <p:nvPr/>
        </p:nvSpPr>
        <p:spPr>
          <a:xfrm>
            <a:off x="2886075" y="473476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DISTURBO SOMATOFORME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08D48E-9D2F-4050-A791-5E8E11D5276A}"/>
              </a:ext>
            </a:extLst>
          </p:cNvPr>
          <p:cNvSpPr txBox="1"/>
          <p:nvPr/>
        </p:nvSpPr>
        <p:spPr>
          <a:xfrm>
            <a:off x="2028825" y="5737911"/>
            <a:ext cx="5086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proposta di ricovero presso reparto NPI </a:t>
            </a:r>
            <a:r>
              <a:rPr lang="it-IT" sz="2200" dirty="0">
                <a:sym typeface="Wingdings" panose="05000000000000000000" pitchFamily="2" charset="2"/>
              </a:rPr>
              <a:t> rifiuto dei genitori  dimissione</a:t>
            </a:r>
            <a:r>
              <a:rPr lang="it-IT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66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CA1C7ECC-BD02-49E9-9668-953625F4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774A1BF7-8B06-4DA9-B615-435606F43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A6C0F1-012D-44D5-900C-4C5639F1EA9F}"/>
              </a:ext>
            </a:extLst>
          </p:cNvPr>
          <p:cNvSpPr txBox="1"/>
          <p:nvPr/>
        </p:nvSpPr>
        <p:spPr>
          <a:xfrm>
            <a:off x="2324801" y="751344"/>
            <a:ext cx="512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Take home </a:t>
            </a:r>
            <a:r>
              <a:rPr lang="it-IT" sz="4400" dirty="0" err="1">
                <a:solidFill>
                  <a:srgbClr val="FF0000"/>
                </a:solidFill>
              </a:rPr>
              <a:t>messages</a:t>
            </a:r>
            <a:endParaRPr lang="it-IT" sz="4400" dirty="0">
              <a:solidFill>
                <a:srgbClr val="FF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24BF84-5F8E-4C17-9594-CBACA6BB19A1}"/>
              </a:ext>
            </a:extLst>
          </p:cNvPr>
          <p:cNvSpPr txBox="1"/>
          <p:nvPr/>
        </p:nvSpPr>
        <p:spPr>
          <a:xfrm>
            <a:off x="831949" y="1892260"/>
            <a:ext cx="748010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/>
              <a:t>Problema sempre più frequente (prevalenza 10-30%)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/>
              <a:t>Attenzione alle </a:t>
            </a:r>
            <a:r>
              <a:rPr lang="it-IT" sz="2200" b="1" dirty="0">
                <a:solidFill>
                  <a:srgbClr val="FF0000"/>
                </a:solidFill>
              </a:rPr>
              <a:t>«bandierine rosse» </a:t>
            </a:r>
            <a:br>
              <a:rPr lang="it-IT" sz="2200" dirty="0">
                <a:solidFill>
                  <a:srgbClr val="FF0000"/>
                </a:solidFill>
              </a:rPr>
            </a:br>
            <a:r>
              <a:rPr lang="it-IT" sz="2200" dirty="0"/>
              <a:t>(dossier di esami negativi, doctor shopping, ripetute assenze scolastiche, pressione dei genitori);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/>
              <a:t>Interrompere il </a:t>
            </a:r>
            <a:r>
              <a:rPr lang="it-IT" sz="2200" b="1" dirty="0"/>
              <a:t>circolo vizioso</a:t>
            </a:r>
            <a:r>
              <a:rPr lang="it-IT" sz="22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/>
              <a:t>Valutare se possibile </a:t>
            </a:r>
            <a:r>
              <a:rPr lang="it-IT" sz="2200" b="1" dirty="0"/>
              <a:t>l’alleanza</a:t>
            </a:r>
            <a:r>
              <a:rPr lang="it-IT" sz="2200" dirty="0"/>
              <a:t> con la famiglia;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/>
              <a:t>Offrire una </a:t>
            </a:r>
            <a:r>
              <a:rPr lang="it-IT" sz="2200" b="1" dirty="0"/>
              <a:t>via di uscita </a:t>
            </a:r>
            <a:r>
              <a:rPr lang="it-IT" sz="2200" dirty="0"/>
              <a:t>«dignitosa».</a:t>
            </a:r>
          </a:p>
        </p:txBody>
      </p:sp>
      <p:pic>
        <p:nvPicPr>
          <p:cNvPr id="9" name="Picture 3" descr="Università Bicocca">
            <a:extLst>
              <a:ext uri="{FF2B5EF4-FFF2-40B4-BE49-F238E27FC236}">
                <a16:creationId xmlns:a16="http://schemas.microsoft.com/office/drawing/2014/main" id="{226D1FD4-9AF4-408A-929B-F6135ACEE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7" t="38797" r="46852" b="44414"/>
          <a:stretch>
            <a:fillRect/>
          </a:stretch>
        </p:blipFill>
        <p:spPr bwMode="auto">
          <a:xfrm>
            <a:off x="8033586" y="127457"/>
            <a:ext cx="766919" cy="8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Logo MBBM_new">
            <a:extLst>
              <a:ext uri="{FF2B5EF4-FFF2-40B4-BE49-F238E27FC236}">
                <a16:creationId xmlns:a16="http://schemas.microsoft.com/office/drawing/2014/main" id="{45F83A1B-5BBD-4CB7-B5E5-E7CDE0A91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5434" r="10234" b="29527"/>
          <a:stretch>
            <a:fillRect/>
          </a:stretch>
        </p:blipFill>
        <p:spPr bwMode="auto">
          <a:xfrm>
            <a:off x="343495" y="249449"/>
            <a:ext cx="1742035" cy="5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43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CA1C7ECC-BD02-49E9-9668-953625F4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774A1BF7-8B06-4DA9-B615-435606F43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/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id="{02BCDEAC-848B-410E-8C61-0E5C0ED15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820" y="3194431"/>
            <a:ext cx="2724359" cy="8617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5000" b="1" dirty="0">
                <a:solidFill>
                  <a:srgbClr val="FF0000"/>
                </a:solidFill>
                <a:latin typeface="+mj-lt"/>
              </a:rPr>
              <a:t>Grazie!</a:t>
            </a:r>
          </a:p>
        </p:txBody>
      </p:sp>
      <p:sp>
        <p:nvSpPr>
          <p:cNvPr id="13" name="CasellaDiTesto 9">
            <a:extLst>
              <a:ext uri="{FF2B5EF4-FFF2-40B4-BE49-F238E27FC236}">
                <a16:creationId xmlns:a16="http://schemas.microsoft.com/office/drawing/2014/main" id="{343DD530-4DD8-4338-87BD-F84AAD1C5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190" y="4742477"/>
            <a:ext cx="66042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200" i="1" dirty="0"/>
              <a:t>Le Giornate di Medico e Bambino 17-18 Maggio 2019</a:t>
            </a:r>
          </a:p>
        </p:txBody>
      </p:sp>
      <p:pic>
        <p:nvPicPr>
          <p:cNvPr id="9" name="Picture 3" descr="Università Bicocca">
            <a:extLst>
              <a:ext uri="{FF2B5EF4-FFF2-40B4-BE49-F238E27FC236}">
                <a16:creationId xmlns:a16="http://schemas.microsoft.com/office/drawing/2014/main" id="{5E5937D3-C56E-4ADA-9E38-D29506F4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7" t="38797" r="46852" b="44414"/>
          <a:stretch>
            <a:fillRect/>
          </a:stretch>
        </p:blipFill>
        <p:spPr bwMode="auto">
          <a:xfrm>
            <a:off x="8033586" y="127457"/>
            <a:ext cx="766919" cy="8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Logo MBBM_new">
            <a:extLst>
              <a:ext uri="{FF2B5EF4-FFF2-40B4-BE49-F238E27FC236}">
                <a16:creationId xmlns:a16="http://schemas.microsoft.com/office/drawing/2014/main" id="{27B8ABF9-1062-4AC8-AF63-607E5D14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5434" r="10234" b="29527"/>
          <a:stretch>
            <a:fillRect/>
          </a:stretch>
        </p:blipFill>
        <p:spPr bwMode="auto">
          <a:xfrm>
            <a:off x="343495" y="249449"/>
            <a:ext cx="1742035" cy="5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9014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2107</TotalTime>
  <Words>150</Words>
  <Application>Microsoft Office PowerPoint</Application>
  <PresentationFormat>Presentazione su schermo (4:3)</PresentationFormat>
  <Paragraphs>42</Paragraphs>
  <Slides>6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Calisto MT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Ester</dc:creator>
  <cp:lastModifiedBy>Emanuele Avola</cp:lastModifiedBy>
  <cp:revision>52</cp:revision>
  <dcterms:created xsi:type="dcterms:W3CDTF">2019-01-07T19:03:15Z</dcterms:created>
  <dcterms:modified xsi:type="dcterms:W3CDTF">2019-05-13T17:59:03Z</dcterms:modified>
</cp:coreProperties>
</file>