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8CA8D-B684-4257-933D-5EAC376450EF}" type="datetimeFigureOut">
              <a:rPr lang="it-IT" smtClean="0"/>
              <a:pPr/>
              <a:t>14/05/2019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5CE29-850F-4FDE-96BB-491C92585B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Peso 7,5 kg,</a:t>
            </a:r>
            <a:r>
              <a:rPr lang="it-IT" baseline="0" dirty="0" smtClean="0"/>
              <a:t> sotto 3° </a:t>
            </a:r>
            <a:r>
              <a:rPr lang="it-IT" baseline="0" dirty="0" err="1" smtClean="0"/>
              <a:t>pc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CE29-850F-4FDE-96BB-491C92585B7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ART include un regime terapeutico preferibilmente composto da un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backbone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da un terzo farmaco appartenente ad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inibitori dell’integrasi (INSTI), ad inibitori non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nucleosidici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della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transcriptasi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inversa (NNRTI) o inibitori delle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proteasi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(PI)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[tabella 2]. La scelta del regime deve tenere in considerazione l’età del paziente [tabella 3-4] il test di resistenza, la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formulazione del farmaco. I risultati dei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clinici dimostrano paragonabile efficacia terapeutica nell’iniziare un regime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 IP o NNRTI [4-5]; non ci sono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comparativi di efficacia per quanto riguarda gli INSTI, anche se i dati in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possesso sono molto promettenti e confortanti (per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raltegravir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sono disponibili dati dalla prima infanzia) [6-9].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CE29-850F-4FDE-96BB-491C92585B7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374D-F7FC-4F2E-9AEE-9CFCC5DD4FA4}" type="datetimeFigureOut">
              <a:rPr lang="it-IT" smtClean="0"/>
              <a:pPr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DBD0-7EC6-4486-B67F-EA2AC9E778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374D-F7FC-4F2E-9AEE-9CFCC5DD4FA4}" type="datetimeFigureOut">
              <a:rPr lang="it-IT" smtClean="0"/>
              <a:pPr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DBD0-7EC6-4486-B67F-EA2AC9E778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374D-F7FC-4F2E-9AEE-9CFCC5DD4FA4}" type="datetimeFigureOut">
              <a:rPr lang="it-IT" smtClean="0"/>
              <a:pPr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DBD0-7EC6-4486-B67F-EA2AC9E778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374D-F7FC-4F2E-9AEE-9CFCC5DD4FA4}" type="datetimeFigureOut">
              <a:rPr lang="it-IT" smtClean="0"/>
              <a:pPr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DBD0-7EC6-4486-B67F-EA2AC9E778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374D-F7FC-4F2E-9AEE-9CFCC5DD4FA4}" type="datetimeFigureOut">
              <a:rPr lang="it-IT" smtClean="0"/>
              <a:pPr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DBD0-7EC6-4486-B67F-EA2AC9E778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374D-F7FC-4F2E-9AEE-9CFCC5DD4FA4}" type="datetimeFigureOut">
              <a:rPr lang="it-IT" smtClean="0"/>
              <a:pPr/>
              <a:t>14/05/2019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DBD0-7EC6-4486-B67F-EA2AC9E778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374D-F7FC-4F2E-9AEE-9CFCC5DD4FA4}" type="datetimeFigureOut">
              <a:rPr lang="it-IT" smtClean="0"/>
              <a:pPr/>
              <a:t>14/05/2019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DBD0-7EC6-4486-B67F-EA2AC9E778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374D-F7FC-4F2E-9AEE-9CFCC5DD4FA4}" type="datetimeFigureOut">
              <a:rPr lang="it-IT" smtClean="0"/>
              <a:pPr/>
              <a:t>14/05/2019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DBD0-7EC6-4486-B67F-EA2AC9E778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374D-F7FC-4F2E-9AEE-9CFCC5DD4FA4}" type="datetimeFigureOut">
              <a:rPr lang="it-IT" smtClean="0"/>
              <a:pPr/>
              <a:t>14/05/2019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DBD0-7EC6-4486-B67F-EA2AC9E778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374D-F7FC-4F2E-9AEE-9CFCC5DD4FA4}" type="datetimeFigureOut">
              <a:rPr lang="it-IT" smtClean="0"/>
              <a:pPr/>
              <a:t>14/05/2019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DBD0-7EC6-4486-B67F-EA2AC9E778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374D-F7FC-4F2E-9AEE-9CFCC5DD4FA4}" type="datetimeFigureOut">
              <a:rPr lang="it-IT" smtClean="0"/>
              <a:pPr/>
              <a:t>14/05/2019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DBD0-7EC6-4486-B67F-EA2AC9E778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4374D-F7FC-4F2E-9AEE-9CFCC5DD4FA4}" type="datetimeFigureOut">
              <a:rPr lang="it-IT" smtClean="0"/>
              <a:pPr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DBD0-7EC6-4486-B67F-EA2AC9E7787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1560" y="4916760"/>
            <a:ext cx="6400800" cy="17526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Prisca Da </a:t>
            </a:r>
            <a:r>
              <a:rPr lang="it-IT" sz="2400" dirty="0" err="1" smtClean="0"/>
              <a:t>Lozzo</a:t>
            </a:r>
            <a:endParaRPr lang="it-IT" sz="2400" dirty="0" smtClean="0"/>
          </a:p>
          <a:p>
            <a:r>
              <a:rPr lang="it-IT" sz="2400" dirty="0" smtClean="0"/>
              <a:t>Scuola di pediatria di Trieste</a:t>
            </a:r>
          </a:p>
          <a:p>
            <a:r>
              <a:rPr lang="it-IT" sz="2400" dirty="0" smtClean="0"/>
              <a:t>IRCCS Burlo </a:t>
            </a:r>
            <a:r>
              <a:rPr lang="it-IT" sz="2400" dirty="0" err="1" smtClean="0"/>
              <a:t>Garofolo</a:t>
            </a:r>
            <a:endParaRPr lang="it-IT" sz="2400" dirty="0" smtClean="0"/>
          </a:p>
        </p:txBody>
      </p:sp>
      <p:pic>
        <p:nvPicPr>
          <p:cNvPr id="11266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65682"/>
            <a:ext cx="3384376" cy="407143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3212976"/>
            <a:ext cx="7344816" cy="1296144"/>
          </a:xfrm>
        </p:spPr>
        <p:txBody>
          <a:bodyPr/>
          <a:lstStyle/>
          <a:p>
            <a:r>
              <a:rPr lang="it-IT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Il viaggio di </a:t>
            </a:r>
            <a:r>
              <a:rPr lang="it-IT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Youssef</a:t>
            </a:r>
            <a:endParaRPr lang="it-IT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274" name="AutoShape 10" descr="Risultati immagini per bambini migranti disegno"/>
          <p:cNvSpPr>
            <a:spLocks noChangeAspect="1" noChangeArrowheads="1"/>
          </p:cNvSpPr>
          <p:nvPr/>
        </p:nvSpPr>
        <p:spPr bwMode="auto">
          <a:xfrm>
            <a:off x="155575" y="-1722438"/>
            <a:ext cx="7810500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76" name="AutoShape 12" descr="Risultati immagini per bambini migranti disegno"/>
          <p:cNvSpPr>
            <a:spLocks noChangeAspect="1" noChangeArrowheads="1"/>
          </p:cNvSpPr>
          <p:nvPr/>
        </p:nvSpPr>
        <p:spPr bwMode="auto">
          <a:xfrm>
            <a:off x="155575" y="-1722438"/>
            <a:ext cx="7810500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78" name="AutoShape 14" descr="Immagine correlata"/>
          <p:cNvSpPr>
            <a:spLocks noChangeAspect="1" noChangeArrowheads="1"/>
          </p:cNvSpPr>
          <p:nvPr/>
        </p:nvSpPr>
        <p:spPr bwMode="auto">
          <a:xfrm>
            <a:off x="155575" y="-1233488"/>
            <a:ext cx="285750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5350"/>
            <a:ext cx="2592288" cy="80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20688"/>
            <a:ext cx="178219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2838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Risultati immagini per bandiera maroc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8"/>
            <a:ext cx="1620179" cy="1080119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347864" y="764704"/>
            <a:ext cx="543609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/>
              <a:t>Youssef</a:t>
            </a:r>
            <a:r>
              <a:rPr lang="it-IT" sz="2400" dirty="0" smtClean="0"/>
              <a:t>, 12 </a:t>
            </a:r>
            <a:r>
              <a:rPr lang="it-IT" sz="2400" dirty="0" err="1" smtClean="0"/>
              <a:t>mesi…</a:t>
            </a:r>
            <a:r>
              <a:rPr lang="it-IT" sz="2400" dirty="0" smtClean="0"/>
              <a:t>.”</a:t>
            </a:r>
            <a:r>
              <a:rPr lang="it-IT" sz="2400" i="1" dirty="0" smtClean="0">
                <a:solidFill>
                  <a:srgbClr val="C00000"/>
                </a:solidFill>
              </a:rPr>
              <a:t>sta sempre male</a:t>
            </a:r>
            <a:r>
              <a:rPr lang="it-IT" sz="2400" dirty="0" smtClean="0"/>
              <a:t>”….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07904" y="1340768"/>
            <a:ext cx="5184576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Dai 3 ai 9 mesi di vita:</a:t>
            </a:r>
          </a:p>
          <a:p>
            <a:pPr>
              <a:buFontTx/>
              <a:buChar char="-"/>
            </a:pPr>
            <a:r>
              <a:rPr lang="it-IT" sz="2400" dirty="0" smtClean="0"/>
              <a:t>3 episodi di </a:t>
            </a:r>
            <a:r>
              <a:rPr lang="it-IT" sz="2400" b="1" dirty="0" smtClean="0"/>
              <a:t>OMA complicata</a:t>
            </a:r>
          </a:p>
          <a:p>
            <a:pPr>
              <a:buFontTx/>
              <a:buChar char="-"/>
            </a:pPr>
            <a:r>
              <a:rPr lang="it-IT" sz="2400" dirty="0"/>
              <a:t> </a:t>
            </a:r>
            <a:r>
              <a:rPr lang="it-IT" sz="2400" dirty="0" smtClean="0"/>
              <a:t>3  episodi di</a:t>
            </a:r>
            <a:r>
              <a:rPr lang="it-IT" sz="2400" b="1" dirty="0" smtClean="0"/>
              <a:t> IVU</a:t>
            </a:r>
          </a:p>
          <a:p>
            <a:endParaRPr lang="it-IT" sz="2400" dirty="0" smtClean="0"/>
          </a:p>
          <a:p>
            <a:r>
              <a:rPr lang="it-IT" sz="2400" dirty="0" smtClean="0"/>
              <a:t>A 11 mesi ricovero in Marocco per </a:t>
            </a:r>
            <a:r>
              <a:rPr lang="it-IT" sz="2400" b="1" dirty="0" smtClean="0"/>
              <a:t>pleuropolmonite sinistra</a:t>
            </a:r>
          </a:p>
          <a:p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400" dirty="0" err="1" smtClean="0"/>
              <a:t>oxacillina</a:t>
            </a:r>
            <a:r>
              <a:rPr lang="it-IT" sz="2400" dirty="0" smtClean="0"/>
              <a:t> EV per 2 settimane + </a:t>
            </a:r>
            <a:r>
              <a:rPr lang="it-IT" sz="2400" dirty="0" err="1" smtClean="0"/>
              <a:t>flucloxacillina</a:t>
            </a:r>
            <a:r>
              <a:rPr lang="it-IT" sz="2400" dirty="0" smtClean="0"/>
              <a:t> </a:t>
            </a:r>
            <a:r>
              <a:rPr lang="it-IT" sz="2400" dirty="0" err="1" smtClean="0"/>
              <a:t>os</a:t>
            </a:r>
            <a:r>
              <a:rPr lang="it-IT" sz="2400" dirty="0" smtClean="0"/>
              <a:t> </a:t>
            </a:r>
            <a:r>
              <a:rPr lang="it-IT" sz="2400" dirty="0"/>
              <a:t>p</a:t>
            </a:r>
            <a:r>
              <a:rPr lang="it-IT" sz="2400" dirty="0" smtClean="0"/>
              <a:t>er 7 giorni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79512" y="4437112"/>
            <a:ext cx="6156176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Condizioni generali scadute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Pannicolo adiposo </a:t>
            </a:r>
            <a:r>
              <a:rPr lang="it-IT" sz="2400" b="1" dirty="0" err="1" smtClean="0">
                <a:solidFill>
                  <a:schemeClr val="bg1"/>
                </a:solidFill>
              </a:rPr>
              <a:t>iporappresentato</a:t>
            </a:r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400" b="1" dirty="0" smtClean="0">
                <a:solidFill>
                  <a:schemeClr val="bg1"/>
                </a:solidFill>
              </a:rPr>
              <a:t>Ritardo di crescita e di sviluppo psico-motorio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Febbrile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Otorrea bilaterale e tosse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20680" y="5171708"/>
            <a:ext cx="2915816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sym typeface="Wingdings" pitchFamily="2" charset="2"/>
              </a:rPr>
              <a:t>eco torace</a:t>
            </a:r>
          </a:p>
          <a:p>
            <a:r>
              <a:rPr lang="it-IT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it-IT" sz="2400" b="1" dirty="0" smtClean="0">
                <a:solidFill>
                  <a:schemeClr val="bg1"/>
                </a:solidFill>
                <a:sym typeface="Wingdings" pitchFamily="2" charset="2"/>
              </a:rPr>
              <a:t>addensamento base </a:t>
            </a:r>
            <a:r>
              <a:rPr lang="it-IT" sz="2400" b="1" dirty="0" err="1" smtClean="0">
                <a:solidFill>
                  <a:schemeClr val="bg1"/>
                </a:solidFill>
                <a:sym typeface="Wingdings" pitchFamily="2" charset="2"/>
              </a:rPr>
              <a:t>sn</a:t>
            </a:r>
            <a:r>
              <a:rPr lang="it-IT" sz="2400" b="1" dirty="0" smtClean="0">
                <a:solidFill>
                  <a:schemeClr val="bg1"/>
                </a:solidFill>
                <a:sym typeface="Wingdings" pitchFamily="2" charset="2"/>
              </a:rPr>
              <a:t> + versamento 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isultati immagini per esami del sang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332656"/>
            <a:ext cx="1979712" cy="131526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51520" y="3140968"/>
            <a:ext cx="309634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Febbre di lunga durata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3645024"/>
            <a:ext cx="309634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Infezione che non risponde alla terapia antibiotica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5445224"/>
            <a:ext cx="223224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Scarsa crescita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5949280"/>
            <a:ext cx="403244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Infezioni batteriche ricorrenti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3635896" y="3645024"/>
            <a:ext cx="936104" cy="43204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716016" y="3068960"/>
            <a:ext cx="4067944" cy="187743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accent2">
                    <a:lumMod val="75000"/>
                  </a:schemeClr>
                </a:solidFill>
              </a:rPr>
              <a:t>TB?</a:t>
            </a:r>
          </a:p>
          <a:p>
            <a:pPr algn="ctr">
              <a:buFontTx/>
              <a:buChar char="-"/>
            </a:pP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</a:rPr>
              <a:t>Mantoux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</a:rPr>
              <a:t>quantiferon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</a:rPr>
              <a:t>neg</a:t>
            </a:r>
            <a:endParaRPr lang="it-IT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 Ricerca BK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</a:rPr>
              <a:t>gastroaspirato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 (3 campioni) negativa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572000" y="5157192"/>
            <a:ext cx="4427984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  <a:t>CGD?</a:t>
            </a:r>
          </a:p>
          <a:p>
            <a:pPr algn="ctr"/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Test ossidazione </a:t>
            </a:r>
            <a:r>
              <a:rPr lang="it-IT" sz="2400" b="1" dirty="0" err="1" smtClean="0">
                <a:solidFill>
                  <a:schemeClr val="accent5">
                    <a:lumMod val="75000"/>
                  </a:schemeClr>
                </a:solidFill>
              </a:rPr>
              <a:t>diidrorodamina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 negativo </a:t>
            </a:r>
            <a:r>
              <a:rPr lang="it-IT" sz="2400" b="1" dirty="0" err="1" smtClean="0">
                <a:solidFill>
                  <a:schemeClr val="accent5">
                    <a:lumMod val="75000"/>
                  </a:schemeClr>
                </a:solidFill>
              </a:rPr>
              <a:t>ma…</a:t>
            </a:r>
            <a:endParaRPr lang="it-IT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476672"/>
            <a:ext cx="4824536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sym typeface="Wingdings" pitchFamily="2" charset="2"/>
              </a:rPr>
              <a:t>Emocromo con formula nella norma</a:t>
            </a:r>
          </a:p>
          <a:p>
            <a:r>
              <a:rPr lang="it-IT" sz="2400" b="1" dirty="0" smtClean="0">
                <a:solidFill>
                  <a:schemeClr val="bg1"/>
                </a:solidFill>
                <a:sym typeface="Wingdings" pitchFamily="2" charset="2"/>
              </a:rPr>
              <a:t>Anemia </a:t>
            </a:r>
            <a:r>
              <a:rPr lang="it-IT" sz="2400" b="1" dirty="0" err="1" smtClean="0">
                <a:solidFill>
                  <a:schemeClr val="bg1"/>
                </a:solidFill>
                <a:sym typeface="Wingdings" pitchFamily="2" charset="2"/>
              </a:rPr>
              <a:t>normocitica</a:t>
            </a:r>
            <a:r>
              <a:rPr lang="it-IT" sz="24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r>
              <a:rPr lang="it-IT" sz="2400" b="1" dirty="0" err="1" smtClean="0">
                <a:solidFill>
                  <a:schemeClr val="bg1"/>
                </a:solidFill>
                <a:sym typeface="Wingdings" pitchFamily="2" charset="2"/>
              </a:rPr>
              <a:t>Ipoalbuminemia</a:t>
            </a:r>
            <a:endParaRPr lang="it-IT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it-IT" sz="2400" b="1" dirty="0" err="1" smtClean="0">
                <a:solidFill>
                  <a:schemeClr val="bg1"/>
                </a:solidFill>
                <a:sym typeface="Wingdings" pitchFamily="2" charset="2"/>
              </a:rPr>
              <a:t>Ipergammaglobulinemia</a:t>
            </a:r>
            <a:endParaRPr lang="it-IT" sz="2400" b="1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15364" name="AutoShape 4" descr="Risultati immagini per terapia antibiotica"/>
          <p:cNvSpPr>
            <a:spLocks noChangeAspect="1" noChangeArrowheads="1"/>
          </p:cNvSpPr>
          <p:nvPr/>
        </p:nvSpPr>
        <p:spPr bwMode="auto">
          <a:xfrm>
            <a:off x="155575" y="-1493838"/>
            <a:ext cx="4762500" cy="3124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52736"/>
            <a:ext cx="2376264" cy="155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1619672" y="2132856"/>
            <a:ext cx="243988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sym typeface="Wingdings" pitchFamily="2" charset="2"/>
              </a:rPr>
              <a:t>CEFTRIAXONE </a:t>
            </a:r>
            <a:r>
              <a:rPr lang="it-IT" sz="2400" b="1" dirty="0" err="1" smtClean="0">
                <a:solidFill>
                  <a:schemeClr val="bg1"/>
                </a:solidFill>
                <a:sym typeface="Wingdings" pitchFamily="2" charset="2"/>
              </a:rPr>
              <a:t>ev</a:t>
            </a:r>
            <a:endParaRPr lang="it-IT" sz="2400" b="1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3563888" y="5301208"/>
            <a:ext cx="936104" cy="43204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1709498" cy="226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716156" cy="2520280"/>
          </a:xfrm>
          <a:prstGeom prst="rect">
            <a:avLst/>
          </a:prstGeom>
          <a:noFill/>
        </p:spPr>
      </p:pic>
      <p:pic>
        <p:nvPicPr>
          <p:cNvPr id="16388" name="Picture 4" descr="Risultati immagini per attenzione simbo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70433">
            <a:off x="2123728" y="1556792"/>
            <a:ext cx="1340766" cy="1340767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923928" y="404664"/>
            <a:ext cx="4176464" cy="138499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SBILANCIAMENTO RAPPORTO LINFOCITI T CD4/CD8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03848" y="2996952"/>
            <a:ext cx="5220072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</a:rPr>
              <a:t>Sierologia per HIV-1</a:t>
            </a:r>
            <a:r>
              <a:rPr lang="it-IT" sz="2800" b="1" dirty="0" smtClean="0">
                <a:solidFill>
                  <a:srgbClr val="FFC000"/>
                </a:solidFill>
                <a:sym typeface="Wingdings" pitchFamily="2" charset="2"/>
              </a:rPr>
              <a:t> positiva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  <a:sym typeface="Wingdings" pitchFamily="2" charset="2"/>
              </a:rPr>
              <a:t>HIV-RNA 2.647.958 copie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  <a:sym typeface="Wingdings" pitchFamily="2" charset="2"/>
              </a:rPr>
              <a:t>CD4 ridotti 841/</a:t>
            </a:r>
            <a:r>
              <a:rPr lang="it-IT" sz="2400" b="1" dirty="0" err="1" smtClean="0">
                <a:solidFill>
                  <a:schemeClr val="tx1"/>
                </a:solidFill>
                <a:sym typeface="Wingdings" pitchFamily="2" charset="2"/>
              </a:rPr>
              <a:t>mcl</a:t>
            </a:r>
            <a:r>
              <a:rPr lang="it-IT" sz="2400" b="1" dirty="0" smtClean="0">
                <a:solidFill>
                  <a:schemeClr val="tx1"/>
                </a:solidFill>
                <a:sym typeface="Wingdings" pitchFamily="2" charset="2"/>
              </a:rPr>
              <a:t> (</a:t>
            </a:r>
            <a:r>
              <a:rPr lang="it-IT" sz="2400" b="1" dirty="0" err="1" smtClean="0">
                <a:solidFill>
                  <a:schemeClr val="tx1"/>
                </a:solidFill>
                <a:sym typeface="Wingdings" pitchFamily="2" charset="2"/>
              </a:rPr>
              <a:t>v.n</a:t>
            </a:r>
            <a:r>
              <a:rPr lang="it-IT" sz="2400" b="1" dirty="0" smtClean="0">
                <a:solidFill>
                  <a:schemeClr val="tx1"/>
                </a:solidFill>
                <a:sym typeface="Wingdings" pitchFamily="2" charset="2"/>
              </a:rPr>
              <a:t> 900-5500)</a:t>
            </a:r>
          </a:p>
          <a:p>
            <a:pPr algn="ctr"/>
            <a:r>
              <a:rPr lang="it-IT" sz="2400" b="1" dirty="0" err="1" smtClean="0">
                <a:solidFill>
                  <a:schemeClr val="tx1"/>
                </a:solidFill>
                <a:sym typeface="Wingdings" pitchFamily="2" charset="2"/>
              </a:rPr>
              <a:t>Ag</a:t>
            </a:r>
            <a:r>
              <a:rPr lang="it-IT" sz="2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  <a:sym typeface="Wingdings" pitchFamily="2" charset="2"/>
              </a:rPr>
              <a:t>pneumococcico</a:t>
            </a:r>
            <a:r>
              <a:rPr lang="it-IT" sz="2400" b="1" dirty="0" smtClean="0">
                <a:solidFill>
                  <a:schemeClr val="tx1"/>
                </a:solidFill>
                <a:sym typeface="Wingdings" pitchFamily="2" charset="2"/>
              </a:rPr>
              <a:t> urinario +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267744" y="5013176"/>
            <a:ext cx="6156176" cy="9541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  <a:sym typeface="Wingdings" pitchFamily="2" charset="2"/>
              </a:rPr>
              <a:t>Papà e mamma  HIV positivi entrambi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  <a:sym typeface="Wingdings" pitchFamily="2" charset="2"/>
              </a:rPr>
              <a:t>Sorelline  HIV negative</a:t>
            </a:r>
            <a:endParaRPr lang="it-IT" sz="24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16401" name="Picture 17" descr="Risultati immagini per hiv pediatr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628800"/>
            <a:ext cx="1729684" cy="114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5"/>
            <a:ext cx="1944215" cy="1944216"/>
          </a:xfrm>
          <a:prstGeom prst="rect">
            <a:avLst/>
          </a:prstGeom>
          <a:noFill/>
        </p:spPr>
      </p:pic>
      <p:sp>
        <p:nvSpPr>
          <p:cNvPr id="17410" name="AutoShape 2" descr="Risultati immagini per hiv test and treat children"/>
          <p:cNvSpPr>
            <a:spLocks noChangeAspect="1" noChangeArrowheads="1"/>
          </p:cNvSpPr>
          <p:nvPr/>
        </p:nvSpPr>
        <p:spPr bwMode="auto">
          <a:xfrm>
            <a:off x="155575" y="-1760538"/>
            <a:ext cx="2162175" cy="3676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 descr="Risultati immagini per identikit bambi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1656183" cy="1656184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2195736" y="1268760"/>
            <a:ext cx="6624736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sym typeface="Wingdings" pitchFamily="2" charset="2"/>
              </a:rPr>
              <a:t>95% trasmissione VERTICALE  PREVENZIONE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screening HIV in gravidanza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HAART in gravidanza e </a:t>
            </a:r>
            <a:r>
              <a:rPr lang="it-IT" sz="2000" dirty="0" err="1" smtClean="0">
                <a:solidFill>
                  <a:schemeClr val="tx1"/>
                </a:solidFill>
                <a:sym typeface="Wingdings" pitchFamily="2" charset="2"/>
              </a:rPr>
              <a:t>intrapartum</a:t>
            </a:r>
            <a:endParaRPr lang="it-IT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 TC elettivo + LF esclusivo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 HAART in profilassi al neonato post </a:t>
            </a:r>
            <a:r>
              <a:rPr lang="it-IT" sz="2000" dirty="0" err="1" smtClean="0">
                <a:solidFill>
                  <a:schemeClr val="tx1"/>
                </a:solidFill>
                <a:sym typeface="Wingdings" pitchFamily="2" charset="2"/>
              </a:rPr>
              <a:t>partum</a:t>
            </a: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66682" y="260648"/>
            <a:ext cx="62208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Infezione da HIV in pediatria</a:t>
            </a:r>
            <a:endParaRPr lang="it-IT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21063554">
            <a:off x="6859925" y="1697034"/>
            <a:ext cx="2214567" cy="1015663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&lt; 2% tasso di trasmissione </a:t>
            </a:r>
            <a:r>
              <a:rPr lang="it-IT" sz="2000" b="1" dirty="0" err="1" smtClean="0">
                <a:solidFill>
                  <a:schemeClr val="tx1"/>
                </a:solidFill>
              </a:rPr>
              <a:t>materno-fetale</a:t>
            </a:r>
            <a:endParaRPr lang="it-IT" sz="2000" b="1" dirty="0" smtClean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944216" y="3212976"/>
            <a:ext cx="6948264" cy="341632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Sospetto anamnestico: </a:t>
            </a:r>
            <a:r>
              <a:rPr lang="it-IT" sz="2400" b="1" dirty="0" smtClean="0">
                <a:solidFill>
                  <a:schemeClr val="tx1"/>
                </a:solidFill>
                <a:sym typeface="Wingdings" pitchFamily="2" charset="2"/>
              </a:rPr>
              <a:t>provenienza materna da aree endemiche, non screening in gravidanza</a:t>
            </a:r>
          </a:p>
          <a:p>
            <a:endParaRPr lang="it-IT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Sospetto clinico: </a:t>
            </a:r>
            <a:r>
              <a:rPr lang="it-IT" sz="2400" b="1" dirty="0" smtClean="0">
                <a:solidFill>
                  <a:srgbClr val="FF0000"/>
                </a:solidFill>
                <a:sym typeface="Wingdings" pitchFamily="2" charset="2"/>
              </a:rPr>
              <a:t>ritardo di crescita e psico-motorio, infezioni batteriche recidivanti, </a:t>
            </a:r>
            <a:r>
              <a:rPr lang="it-IT" sz="2400" b="1" dirty="0" err="1" smtClean="0">
                <a:solidFill>
                  <a:srgbClr val="FF0000"/>
                </a:solidFill>
                <a:sym typeface="Wingdings" pitchFamily="2" charset="2"/>
              </a:rPr>
              <a:t>linfoadenopatia</a:t>
            </a:r>
            <a:r>
              <a:rPr lang="it-IT" sz="2400" b="1" dirty="0" smtClean="0">
                <a:solidFill>
                  <a:srgbClr val="FF0000"/>
                </a:solidFill>
                <a:sym typeface="Wingdings" pitchFamily="2" charset="2"/>
              </a:rPr>
              <a:t> ed </a:t>
            </a:r>
            <a:r>
              <a:rPr lang="it-IT" sz="2400" b="1" dirty="0" err="1" smtClean="0">
                <a:solidFill>
                  <a:srgbClr val="FF0000"/>
                </a:solidFill>
                <a:sym typeface="Wingdings" pitchFamily="2" charset="2"/>
              </a:rPr>
              <a:t>epatosplenomegalia</a:t>
            </a:r>
            <a:endParaRPr lang="it-IT" sz="24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it-IT" sz="24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- Sospetto laboratoristico: </a:t>
            </a:r>
            <a:r>
              <a:rPr lang="it-IT" sz="2400" b="1" dirty="0" smtClean="0">
                <a:solidFill>
                  <a:schemeClr val="tx1"/>
                </a:solidFill>
                <a:sym typeface="Wingdings" pitchFamily="2" charset="2"/>
              </a:rPr>
              <a:t>anemia, </a:t>
            </a:r>
            <a:r>
              <a:rPr lang="it-IT" sz="2400" b="1" dirty="0" err="1" smtClean="0">
                <a:solidFill>
                  <a:schemeClr val="tx1"/>
                </a:solidFill>
                <a:sym typeface="Wingdings" pitchFamily="2" charset="2"/>
              </a:rPr>
              <a:t>ipergammaglobulinemia</a:t>
            </a:r>
            <a:r>
              <a:rPr lang="it-IT" sz="2400" b="1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it-IT" sz="2400" b="1" dirty="0" smtClean="0">
                <a:solidFill>
                  <a:schemeClr val="tx1"/>
                </a:solidFill>
                <a:latin typeface="Calibri"/>
                <a:sym typeface="Wingdings" pitchFamily="2" charset="2"/>
              </a:rPr>
              <a:t>↑ VES, inversione CD4/CD8</a:t>
            </a:r>
            <a:endParaRPr lang="it-IT" sz="24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24" y="5324560"/>
            <a:ext cx="1619672" cy="98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sellaDiTesto 22"/>
          <p:cNvSpPr txBox="1"/>
          <p:nvPr/>
        </p:nvSpPr>
        <p:spPr>
          <a:xfrm>
            <a:off x="5026209" y="2876743"/>
            <a:ext cx="3506231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tx1"/>
                </a:solidFill>
              </a:rPr>
              <a:t>Bambino che viene da lontano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16024" y="2852936"/>
            <a:ext cx="4716016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tx1"/>
                </a:solidFill>
              </a:rPr>
              <a:t>Sospetto di immunodeficienza </a:t>
            </a:r>
          </a:p>
        </p:txBody>
      </p:sp>
      <p:pic>
        <p:nvPicPr>
          <p:cNvPr id="25" name="Picture 13" descr="Risultati immagini per pediatric hi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077072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402</Words>
  <Application>Microsoft Office PowerPoint</Application>
  <PresentationFormat>Presentazione su schermo (4:3)</PresentationFormat>
  <Paragraphs>62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Il viaggio di Youssef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admin</cp:lastModifiedBy>
  <cp:revision>13</cp:revision>
  <dcterms:created xsi:type="dcterms:W3CDTF">2019-05-12T20:26:59Z</dcterms:created>
  <dcterms:modified xsi:type="dcterms:W3CDTF">2019-05-13T22:06:52Z</dcterms:modified>
</cp:coreProperties>
</file>