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73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16DAF-D4DF-47BC-BB01-732E46A9ABD1}" type="datetimeFigureOut">
              <a:rPr lang="it-IT" smtClean="0"/>
              <a:t>21/04/2019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E96A6-2D14-43FA-AE21-3A4BB67900E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forma di allergia alimentare non </a:t>
            </a:r>
            <a:r>
              <a:rPr lang="it-IT" dirty="0" err="1" smtClean="0"/>
              <a:t>IgE-mediata</a:t>
            </a:r>
            <a:r>
              <a:rPr lang="it-IT" dirty="0" smtClean="0"/>
              <a:t> che nella sua forma più classica insorge acutamente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5E96A6-2D14-43FA-AE21-3A4BB67900EA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21/04/2019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71703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QUEL </a:t>
            </a:r>
            <a:r>
              <a:rPr lang="it-IT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LATTE </a:t>
            </a:r>
            <a:r>
              <a:rPr lang="it-IT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CHE</a:t>
            </a:r>
          </a:p>
          <a:p>
            <a:pPr algn="ctr"/>
            <a:r>
              <a:rPr lang="it-IT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NON </a:t>
            </a:r>
            <a:r>
              <a:rPr lang="it-IT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 </a:t>
            </a:r>
            <a:r>
              <a:rPr lang="it-IT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CRESCERE</a:t>
            </a:r>
            <a:endParaRPr lang="it-IT" sz="4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Immagine 3" descr="M&amp;B_20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59432"/>
            <a:ext cx="9144000" cy="387275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779912" y="5903893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dirty="0" smtClean="0"/>
              <a:t>Trieste</a:t>
            </a:r>
          </a:p>
          <a:p>
            <a:pPr algn="r"/>
            <a:r>
              <a:rPr lang="it-IT" sz="2800" i="1" dirty="0" smtClean="0"/>
              <a:t>Francesca </a:t>
            </a:r>
            <a:r>
              <a:rPr lang="it-IT" sz="2800" i="1" dirty="0" err="1" smtClean="0"/>
              <a:t>Corrias</a:t>
            </a:r>
            <a:r>
              <a:rPr lang="it-IT" sz="2800" i="1" dirty="0" smtClean="0"/>
              <a:t> </a:t>
            </a:r>
            <a:endParaRPr lang="it-IT" sz="2800" i="1" dirty="0"/>
          </a:p>
        </p:txBody>
      </p:sp>
      <p:pic>
        <p:nvPicPr>
          <p:cNvPr id="3074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5861251"/>
            <a:ext cx="899592" cy="996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testa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9444" y="0"/>
            <a:ext cx="1634556" cy="249289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915816" y="0"/>
            <a:ext cx="32960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 smtClean="0"/>
              <a:t>Alberto, 2 </a:t>
            </a:r>
            <a:r>
              <a:rPr lang="it-IT" sz="3600" b="1" dirty="0" smtClean="0"/>
              <a:t>mesi </a:t>
            </a:r>
            <a:r>
              <a:rPr lang="it-IT" sz="3600" b="1" dirty="0" smtClean="0"/>
              <a:t> </a:t>
            </a:r>
            <a:endParaRPr lang="it-IT" sz="3600" b="1" dirty="0"/>
          </a:p>
        </p:txBody>
      </p:sp>
      <p:sp>
        <p:nvSpPr>
          <p:cNvPr id="3" name="Rettangolo 2"/>
          <p:cNvSpPr/>
          <p:nvPr/>
        </p:nvSpPr>
        <p:spPr>
          <a:xfrm>
            <a:off x="1403648" y="692696"/>
            <a:ext cx="62464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Vomiti </a:t>
            </a:r>
            <a:r>
              <a:rPr lang="it-IT" sz="3200" dirty="0" smtClean="0"/>
              <a:t>ripetuti e scariche </a:t>
            </a:r>
            <a:r>
              <a:rPr lang="it-IT" sz="3200" dirty="0" smtClean="0"/>
              <a:t>diarroiche</a:t>
            </a:r>
          </a:p>
          <a:p>
            <a:r>
              <a:rPr lang="it-IT" sz="3200" dirty="0" smtClean="0"/>
              <a:t>con </a:t>
            </a:r>
            <a:r>
              <a:rPr lang="it-IT" sz="3200" dirty="0" smtClean="0"/>
              <a:t>difficoltà ad alimentarsi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1619672" y="2060848"/>
            <a:ext cx="5040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R</a:t>
            </a:r>
            <a:r>
              <a:rPr lang="it-IT" sz="3200" dirty="0" smtClean="0"/>
              <a:t>iprendeva </a:t>
            </a:r>
            <a:r>
              <a:rPr lang="it-IT" sz="3200" dirty="0" smtClean="0"/>
              <a:t>ad alimentarsi </a:t>
            </a:r>
            <a:endParaRPr lang="it-IT" sz="3200" dirty="0" smtClean="0"/>
          </a:p>
          <a:p>
            <a:r>
              <a:rPr lang="it-IT" sz="3200" dirty="0" smtClean="0"/>
              <a:t>con </a:t>
            </a:r>
            <a:r>
              <a:rPr lang="it-IT" sz="3200" dirty="0" smtClean="0"/>
              <a:t>latte di formula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1619672" y="4797152"/>
            <a:ext cx="6048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Ripresa </a:t>
            </a:r>
            <a:r>
              <a:rPr lang="it-IT" sz="3200" dirty="0" smtClean="0"/>
              <a:t>delle scariche di diarrea </a:t>
            </a:r>
            <a:endParaRPr lang="it-IT" sz="3200" dirty="0" smtClean="0"/>
          </a:p>
          <a:p>
            <a:r>
              <a:rPr lang="it-IT" sz="3200" dirty="0" smtClean="0"/>
              <a:t>e </a:t>
            </a:r>
            <a:r>
              <a:rPr lang="it-IT" sz="3200" dirty="0" smtClean="0"/>
              <a:t>di vomiti ripetuti ad ogni pasto</a:t>
            </a:r>
            <a:endParaRPr lang="it-IT" sz="3200" dirty="0"/>
          </a:p>
        </p:txBody>
      </p:sp>
      <p:pic>
        <p:nvPicPr>
          <p:cNvPr id="2050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6672"/>
            <a:ext cx="1047389" cy="1584176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539552" y="2204864"/>
            <a:ext cx="1008112" cy="64633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OBI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80409">
            <a:off x="5441365" y="2867895"/>
            <a:ext cx="576064" cy="216024"/>
          </a:xfrm>
          <a:prstGeom prst="rightArrow">
            <a:avLst/>
          </a:prstGeom>
          <a:solidFill>
            <a:srgbClr val="33CC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54" name="Picture 6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6992"/>
            <a:ext cx="1259632" cy="907102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1331640" y="3573016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giorno successivo … </a:t>
            </a:r>
            <a:endParaRPr lang="it-IT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6" name="Picture 8" descr="Immagine correlat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365104"/>
            <a:ext cx="1619672" cy="1076803"/>
          </a:xfrm>
          <a:prstGeom prst="rect">
            <a:avLst/>
          </a:prstGeom>
          <a:noFill/>
        </p:spPr>
      </p:pic>
      <p:pic>
        <p:nvPicPr>
          <p:cNvPr id="14" name="Immagine 13" descr="disegno-di-casa-con-camino-colorato-600x6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2492896"/>
            <a:ext cx="1080120" cy="1024987"/>
          </a:xfrm>
          <a:prstGeom prst="rect">
            <a:avLst/>
          </a:prstGeom>
        </p:spPr>
      </p:pic>
      <p:pic>
        <p:nvPicPr>
          <p:cNvPr id="15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437112"/>
            <a:ext cx="1047389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9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isultati immagini per provette sang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4904"/>
            <a:ext cx="1830763" cy="1216150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/>
        </p:nvSpPr>
        <p:spPr>
          <a:xfrm>
            <a:off x="1835696" y="692696"/>
            <a:ext cx="46805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/>
              <a:t>Distrofico, Pallido</a:t>
            </a:r>
          </a:p>
          <a:p>
            <a:r>
              <a:rPr lang="it-IT" sz="3200" dirty="0" smtClean="0"/>
              <a:t>D</a:t>
            </a:r>
            <a:r>
              <a:rPr lang="it-IT" sz="3200" dirty="0" smtClean="0"/>
              <a:t>istensione addominale </a:t>
            </a:r>
          </a:p>
          <a:p>
            <a:r>
              <a:rPr lang="it-IT" sz="3200" dirty="0" smtClean="0"/>
              <a:t>Meno reattivo </a:t>
            </a:r>
          </a:p>
          <a:p>
            <a:r>
              <a:rPr lang="it-IT" sz="3200" dirty="0" smtClean="0"/>
              <a:t>P</a:t>
            </a:r>
            <a:r>
              <a:rPr lang="it-IT" sz="3200" dirty="0" smtClean="0"/>
              <a:t>eso </a:t>
            </a:r>
            <a:r>
              <a:rPr lang="it-IT" sz="3200" dirty="0" smtClean="0"/>
              <a:t>3830 </a:t>
            </a:r>
            <a:r>
              <a:rPr lang="it-IT" sz="3200" dirty="0" smtClean="0"/>
              <a:t>g</a:t>
            </a:r>
            <a:endParaRPr lang="it-IT" sz="3200" dirty="0"/>
          </a:p>
        </p:txBody>
      </p:sp>
      <p:sp>
        <p:nvSpPr>
          <p:cNvPr id="6" name="Rettangolo 5"/>
          <p:cNvSpPr/>
          <p:nvPr/>
        </p:nvSpPr>
        <p:spPr>
          <a:xfrm>
            <a:off x="2195736" y="2852936"/>
            <a:ext cx="5976664" cy="2554545"/>
          </a:xfrm>
          <a:prstGeom prst="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  <a:prstDash val="dashDot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it-IT" sz="3200" dirty="0" smtClean="0"/>
              <a:t> Anemia moderata</a:t>
            </a:r>
            <a:endParaRPr lang="it-IT" sz="3200" dirty="0" smtClean="0"/>
          </a:p>
          <a:p>
            <a:pPr>
              <a:buFont typeface="Wingdings" pitchFamily="2" charset="2"/>
              <a:buChar char="ü"/>
            </a:pPr>
            <a:r>
              <a:rPr lang="it-IT" sz="3200" dirty="0" smtClean="0"/>
              <a:t> Leucocitosi neutrofila</a:t>
            </a:r>
          </a:p>
          <a:p>
            <a:pPr>
              <a:buFont typeface="Wingdings" pitchFamily="2" charset="2"/>
              <a:buChar char="ü"/>
            </a:pPr>
            <a:r>
              <a:rPr lang="it-IT" sz="3200" dirty="0" smtClean="0"/>
              <a:t> </a:t>
            </a:r>
            <a:r>
              <a:rPr lang="it-IT" sz="3200" dirty="0" err="1" smtClean="0"/>
              <a:t>Piastrinosi</a:t>
            </a:r>
            <a:r>
              <a:rPr lang="it-IT" sz="3200" dirty="0" smtClean="0"/>
              <a:t> lieve</a:t>
            </a:r>
            <a:endParaRPr lang="it-IT" sz="3200" dirty="0" smtClean="0"/>
          </a:p>
          <a:p>
            <a:pPr>
              <a:buFont typeface="Wingdings" pitchFamily="2" charset="2"/>
              <a:buChar char="ü"/>
            </a:pPr>
            <a:r>
              <a:rPr lang="it-IT" sz="3200" dirty="0" smtClean="0"/>
              <a:t> Acidosi </a:t>
            </a:r>
            <a:r>
              <a:rPr lang="it-IT" sz="3200" dirty="0" smtClean="0"/>
              <a:t>metabolica </a:t>
            </a:r>
          </a:p>
          <a:p>
            <a:pPr>
              <a:buFont typeface="Wingdings" pitchFamily="2" charset="2"/>
              <a:buChar char="ü"/>
            </a:pPr>
            <a:r>
              <a:rPr lang="it-IT" sz="3200" dirty="0" smtClean="0"/>
              <a:t> </a:t>
            </a:r>
            <a:r>
              <a:rPr lang="it-IT" sz="3200" dirty="0" err="1" smtClean="0"/>
              <a:t>Metaemoglobinemia</a:t>
            </a:r>
            <a:r>
              <a:rPr lang="it-IT" sz="3200" dirty="0" smtClean="0"/>
              <a:t> </a:t>
            </a:r>
            <a:r>
              <a:rPr lang="it-IT" sz="3200" dirty="0" smtClean="0"/>
              <a:t>aumentata</a:t>
            </a:r>
            <a:endParaRPr lang="it-IT" sz="3200" dirty="0"/>
          </a:p>
        </p:txBody>
      </p:sp>
      <p:sp>
        <p:nvSpPr>
          <p:cNvPr id="7" name="Rettangolo 6"/>
          <p:cNvSpPr/>
          <p:nvPr/>
        </p:nvSpPr>
        <p:spPr>
          <a:xfrm>
            <a:off x="2915816" y="0"/>
            <a:ext cx="32960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 smtClean="0"/>
              <a:t>Alberto, 2 </a:t>
            </a:r>
            <a:r>
              <a:rPr lang="it-IT" sz="3600" b="1" dirty="0" smtClean="0"/>
              <a:t>mesi </a:t>
            </a:r>
            <a:r>
              <a:rPr lang="it-IT" sz="3600" b="1" dirty="0" smtClean="0"/>
              <a:t> </a:t>
            </a:r>
            <a:endParaRPr lang="it-IT" sz="3600" b="1" dirty="0"/>
          </a:p>
        </p:txBody>
      </p:sp>
      <p:pic>
        <p:nvPicPr>
          <p:cNvPr id="1026" name="Picture 2" descr="Immagine correla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8720" cy="908720"/>
          </a:xfrm>
          <a:prstGeom prst="rect">
            <a:avLst/>
          </a:prstGeom>
          <a:noFill/>
        </p:spPr>
      </p:pic>
      <p:sp>
        <p:nvSpPr>
          <p:cNvPr id="4" name="Rettangolo 3"/>
          <p:cNvSpPr/>
          <p:nvPr/>
        </p:nvSpPr>
        <p:spPr>
          <a:xfrm>
            <a:off x="6012160" y="1916832"/>
            <a:ext cx="2624443" cy="64633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Calo </a:t>
            </a:r>
            <a:r>
              <a:rPr lang="it-IT" sz="3600" b="1" dirty="0" smtClean="0">
                <a:solidFill>
                  <a:schemeClr val="bg1"/>
                </a:solidFill>
              </a:rPr>
              <a:t>del 9% </a:t>
            </a:r>
            <a:endParaRPr lang="it-IT" sz="36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Risultati immagini per reidratazione endovenos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445224"/>
            <a:ext cx="1547664" cy="1160748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1547664" y="5877272"/>
            <a:ext cx="4686860" cy="584775"/>
          </a:xfrm>
          <a:prstGeom prst="rect">
            <a:avLst/>
          </a:prstGeom>
          <a:solidFill>
            <a:srgbClr val="33CC33"/>
          </a:solidFill>
        </p:spPr>
        <p:txBody>
          <a:bodyPr wrap="none">
            <a:spAutoFit/>
          </a:bodyPr>
          <a:lstStyle/>
          <a:p>
            <a:r>
              <a:rPr lang="it-IT" sz="3200" b="1" dirty="0" smtClean="0">
                <a:solidFill>
                  <a:schemeClr val="bg1"/>
                </a:solidFill>
              </a:rPr>
              <a:t>Reidratazione </a:t>
            </a:r>
            <a:r>
              <a:rPr lang="it-IT" sz="3200" b="1" dirty="0" smtClean="0">
                <a:solidFill>
                  <a:schemeClr val="bg1"/>
                </a:solidFill>
              </a:rPr>
              <a:t>endovenosa</a:t>
            </a:r>
            <a:endParaRPr lang="it-IT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573016"/>
            <a:ext cx="91440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/>
              <a:t>Sospesa </a:t>
            </a:r>
            <a:r>
              <a:rPr lang="it-IT" sz="3200" b="1" dirty="0" smtClean="0"/>
              <a:t>l’alimentazione </a:t>
            </a:r>
            <a:r>
              <a:rPr lang="it-IT" sz="3200" b="1" dirty="0" smtClean="0"/>
              <a:t>orale </a:t>
            </a:r>
          </a:p>
          <a:p>
            <a:pPr algn="ctr"/>
            <a:r>
              <a:rPr lang="it-IT" sz="3200" b="1" dirty="0" smtClean="0"/>
              <a:t>Avviata Nutrizione </a:t>
            </a:r>
            <a:r>
              <a:rPr lang="it-IT" sz="3200" b="1" dirty="0" smtClean="0"/>
              <a:t>P</a:t>
            </a:r>
            <a:r>
              <a:rPr lang="it-IT" sz="3200" b="1" dirty="0" smtClean="0"/>
              <a:t>arenterale</a:t>
            </a:r>
            <a:endParaRPr lang="it-IT" sz="3200" b="1" dirty="0"/>
          </a:p>
        </p:txBody>
      </p:sp>
      <p:sp>
        <p:nvSpPr>
          <p:cNvPr id="7" name="Rettangolo 6"/>
          <p:cNvSpPr/>
          <p:nvPr/>
        </p:nvSpPr>
        <p:spPr>
          <a:xfrm>
            <a:off x="611560" y="548680"/>
            <a:ext cx="691276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it-IT" sz="3200" dirty="0" smtClean="0">
                <a:solidFill>
                  <a:prstClr val="black"/>
                </a:solidFill>
              </a:rPr>
              <a:t>Scarsa </a:t>
            </a:r>
            <a:r>
              <a:rPr lang="it-IT" sz="3200" dirty="0" smtClean="0">
                <a:solidFill>
                  <a:prstClr val="black"/>
                </a:solidFill>
              </a:rPr>
              <a:t>crescita ponderale </a:t>
            </a:r>
            <a:r>
              <a:rPr lang="it-IT" sz="3200" dirty="0" smtClean="0">
                <a:solidFill>
                  <a:prstClr val="black"/>
                </a:solidFill>
              </a:rPr>
              <a:t>dopo il 1°mese</a:t>
            </a:r>
            <a:endParaRPr lang="it-IT" sz="3200" dirty="0" smtClean="0">
              <a:solidFill>
                <a:prstClr val="black"/>
              </a:solidFill>
            </a:endParaRPr>
          </a:p>
        </p:txBody>
      </p:sp>
      <p:pic>
        <p:nvPicPr>
          <p:cNvPr id="8" name="Picture 8" descr="Immagine correla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844824"/>
            <a:ext cx="2052688" cy="1152128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2915816" y="0"/>
            <a:ext cx="3296095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it-IT" sz="3600" b="1" dirty="0" smtClean="0"/>
              <a:t>Alberto, 2 </a:t>
            </a:r>
            <a:r>
              <a:rPr lang="it-IT" sz="3600" b="1" dirty="0" smtClean="0"/>
              <a:t>mesi </a:t>
            </a:r>
            <a:r>
              <a:rPr lang="it-IT" sz="3600" b="1" dirty="0" smtClean="0"/>
              <a:t> </a:t>
            </a:r>
            <a:endParaRPr lang="it-IT" sz="3600" b="1" dirty="0"/>
          </a:p>
        </p:txBody>
      </p:sp>
      <p:sp>
        <p:nvSpPr>
          <p:cNvPr id="9" name="Rettangolo 8"/>
          <p:cNvSpPr/>
          <p:nvPr/>
        </p:nvSpPr>
        <p:spPr>
          <a:xfrm>
            <a:off x="0" y="1556792"/>
            <a:ext cx="58681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3200" dirty="0" smtClean="0"/>
              <a:t>V</a:t>
            </a:r>
            <a:r>
              <a:rPr lang="it-IT" sz="3200" dirty="0" smtClean="0"/>
              <a:t>omito </a:t>
            </a:r>
            <a:r>
              <a:rPr lang="it-IT" sz="3200" dirty="0" smtClean="0"/>
              <a:t>e </a:t>
            </a:r>
            <a:r>
              <a:rPr lang="it-IT" sz="3200" dirty="0" smtClean="0"/>
              <a:t>Diarrea </a:t>
            </a:r>
            <a:r>
              <a:rPr lang="it-IT" sz="3200" dirty="0" smtClean="0"/>
              <a:t>comparsi </a:t>
            </a:r>
            <a:endParaRPr lang="it-IT" sz="3200" dirty="0" smtClean="0"/>
          </a:p>
          <a:p>
            <a:pPr algn="ctr"/>
            <a:r>
              <a:rPr lang="it-IT" sz="3200" dirty="0" smtClean="0"/>
              <a:t>dopo l’avvio della Formula 1</a:t>
            </a:r>
            <a:endParaRPr lang="it-IT" sz="3200" dirty="0"/>
          </a:p>
        </p:txBody>
      </p:sp>
      <p:sp>
        <p:nvSpPr>
          <p:cNvPr id="10" name="Rettangolo 9"/>
          <p:cNvSpPr/>
          <p:nvPr/>
        </p:nvSpPr>
        <p:spPr>
          <a:xfrm>
            <a:off x="395536" y="2996952"/>
            <a:ext cx="52874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dirty="0" smtClean="0"/>
              <a:t>Disidratazione </a:t>
            </a:r>
            <a:r>
              <a:rPr lang="it-IT" sz="3200" dirty="0" smtClean="0"/>
              <a:t>e </a:t>
            </a:r>
            <a:r>
              <a:rPr lang="it-IT" sz="3200" dirty="0" smtClean="0"/>
              <a:t>Malnutrizione</a:t>
            </a:r>
            <a:endParaRPr lang="it-IT" sz="32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8388424" y="4221088"/>
            <a:ext cx="97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b="1" dirty="0" smtClean="0"/>
              <a:t>?</a:t>
            </a:r>
            <a:endParaRPr lang="it-IT" sz="9600" b="1" dirty="0"/>
          </a:p>
        </p:txBody>
      </p:sp>
      <p:sp>
        <p:nvSpPr>
          <p:cNvPr id="13" name="Croce 12"/>
          <p:cNvSpPr/>
          <p:nvPr/>
        </p:nvSpPr>
        <p:spPr>
          <a:xfrm>
            <a:off x="2699792" y="2564904"/>
            <a:ext cx="504056" cy="504056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0" y="5589240"/>
            <a:ext cx="9144000" cy="584775"/>
          </a:xfrm>
          <a:prstGeom prst="rect">
            <a:avLst/>
          </a:prstGeom>
          <a:solidFill>
            <a:srgbClr val="33CC33"/>
          </a:solidFill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Ripresa l’alimentazione </a:t>
            </a:r>
            <a:r>
              <a:rPr lang="it-IT" sz="3200" b="1" dirty="0" smtClean="0">
                <a:solidFill>
                  <a:schemeClr val="bg1"/>
                </a:solidFill>
              </a:rPr>
              <a:t>con </a:t>
            </a:r>
            <a:r>
              <a:rPr lang="it-IT" sz="3200" b="1" dirty="0" smtClean="0">
                <a:solidFill>
                  <a:schemeClr val="bg1"/>
                </a:solidFill>
              </a:rPr>
              <a:t>FORMULA IDROLISATA </a:t>
            </a:r>
            <a:endParaRPr lang="it-IT" sz="3200" b="1" dirty="0">
              <a:solidFill>
                <a:schemeClr val="bg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0" y="4725144"/>
            <a:ext cx="6840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 smtClean="0"/>
              <a:t>Scomparsa del vomito e delle </a:t>
            </a:r>
            <a:r>
              <a:rPr lang="it-IT" sz="3200" dirty="0" err="1" smtClean="0"/>
              <a:t>scariche…</a:t>
            </a:r>
            <a:r>
              <a:rPr lang="it-IT" sz="3200" dirty="0" smtClean="0"/>
              <a:t> </a:t>
            </a:r>
            <a:endParaRPr lang="it-IT" sz="32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660232" y="1124744"/>
            <a:ext cx="2160240" cy="58477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&lt; 5 g/</a:t>
            </a:r>
            <a:r>
              <a:rPr lang="it-IT" sz="3200" dirty="0" err="1" smtClean="0"/>
              <a:t>die</a:t>
            </a:r>
            <a:endParaRPr lang="it-IT" sz="3200" dirty="0"/>
          </a:p>
        </p:txBody>
      </p:sp>
      <p:pic>
        <p:nvPicPr>
          <p:cNvPr id="17410" name="Picture 2" descr="Risultati immagini per smile 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132856"/>
            <a:ext cx="3888433" cy="2592288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6372200" y="4581128"/>
            <a:ext cx="2160240" cy="830997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/>
              <a:t>FPIES</a:t>
            </a:r>
            <a:endParaRPr lang="it-IT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2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/>
      <p:bldP spid="12" grpId="0"/>
      <p:bldP spid="12" grpId="1"/>
      <p:bldP spid="13" grpId="0" animBg="1"/>
      <p:bldP spid="14" grpId="0" animBg="1"/>
      <p:bldP spid="16" grpId="0"/>
      <p:bldP spid="23" grpId="0" animBg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0" y="1412776"/>
            <a:ext cx="5220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Esiste la </a:t>
            </a:r>
            <a:r>
              <a:rPr lang="it-IT" sz="3600" b="1" dirty="0" smtClean="0"/>
              <a:t>FPIES Cronica</a:t>
            </a:r>
            <a:endParaRPr lang="it-IT" sz="3600" b="1" dirty="0"/>
          </a:p>
        </p:txBody>
      </p:sp>
      <p:sp>
        <p:nvSpPr>
          <p:cNvPr id="9" name="Rettangolo 8"/>
          <p:cNvSpPr/>
          <p:nvPr/>
        </p:nvSpPr>
        <p:spPr>
          <a:xfrm>
            <a:off x="323528" y="5085184"/>
            <a:ext cx="47525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 smtClean="0">
                <a:solidFill>
                  <a:prstClr val="black"/>
                </a:solidFill>
              </a:rPr>
              <a:t>Se avvio del latte </a:t>
            </a:r>
            <a:r>
              <a:rPr lang="it-IT" sz="3200" dirty="0" smtClean="0">
                <a:solidFill>
                  <a:prstClr val="black"/>
                </a:solidFill>
              </a:rPr>
              <a:t>di formula precocemente</a:t>
            </a:r>
            <a:endParaRPr lang="it-IT" sz="3200" dirty="0"/>
          </a:p>
        </p:txBody>
      </p:sp>
      <p:sp>
        <p:nvSpPr>
          <p:cNvPr id="10" name="Rettangolo 9"/>
          <p:cNvSpPr/>
          <p:nvPr/>
        </p:nvSpPr>
        <p:spPr>
          <a:xfrm>
            <a:off x="0" y="3068960"/>
            <a:ext cx="5436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dirty="0" smtClean="0">
                <a:solidFill>
                  <a:prstClr val="black"/>
                </a:solidFill>
              </a:rPr>
              <a:t>Sintomi </a:t>
            </a:r>
            <a:r>
              <a:rPr lang="it-IT" sz="3200" dirty="0" smtClean="0">
                <a:solidFill>
                  <a:prstClr val="black"/>
                </a:solidFill>
              </a:rPr>
              <a:t>subdoli, </a:t>
            </a:r>
            <a:r>
              <a:rPr lang="it-IT" sz="3200" dirty="0" smtClean="0">
                <a:solidFill>
                  <a:prstClr val="black"/>
                </a:solidFill>
              </a:rPr>
              <a:t>persistenti </a:t>
            </a:r>
          </a:p>
          <a:p>
            <a:pPr algn="ctr"/>
            <a:r>
              <a:rPr lang="it-IT" sz="3200" dirty="0" smtClean="0">
                <a:solidFill>
                  <a:prstClr val="black"/>
                </a:solidFill>
              </a:rPr>
              <a:t>che </a:t>
            </a:r>
            <a:r>
              <a:rPr lang="it-IT" sz="3200" dirty="0" smtClean="0">
                <a:solidFill>
                  <a:prstClr val="black"/>
                </a:solidFill>
              </a:rPr>
              <a:t>sfociano </a:t>
            </a:r>
            <a:endParaRPr lang="it-IT" sz="3200" dirty="0" smtClean="0">
              <a:solidFill>
                <a:prstClr val="black"/>
              </a:solidFill>
            </a:endParaRPr>
          </a:p>
          <a:p>
            <a:pPr algn="ctr"/>
            <a:r>
              <a:rPr lang="it-IT" sz="3200" dirty="0" smtClean="0">
                <a:solidFill>
                  <a:prstClr val="black"/>
                </a:solidFill>
              </a:rPr>
              <a:t>in </a:t>
            </a:r>
            <a:r>
              <a:rPr lang="it-IT" sz="3200" dirty="0" smtClean="0">
                <a:solidFill>
                  <a:prstClr val="black"/>
                </a:solidFill>
              </a:rPr>
              <a:t>una scarsa crescita</a:t>
            </a:r>
            <a:endParaRPr lang="it-IT" sz="32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323528" y="2204864"/>
            <a:ext cx="1800200" cy="5847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PENSACI</a:t>
            </a:r>
            <a:endParaRPr lang="it-IT" sz="3200" b="1" dirty="0"/>
          </a:p>
        </p:txBody>
      </p:sp>
      <p:pic>
        <p:nvPicPr>
          <p:cNvPr id="15" name="Immagine 14" descr="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899898"/>
            <a:ext cx="3923928" cy="5958101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3600" b="1" dirty="0" err="1" smtClean="0">
                <a:solidFill>
                  <a:srgbClr val="FF0000"/>
                </a:solidFill>
              </a:rPr>
              <a:t>Food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Protein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Induced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Enterocolitis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  <a:r>
              <a:rPr lang="it-IT" sz="3600" b="1" dirty="0" err="1" smtClean="0">
                <a:solidFill>
                  <a:srgbClr val="FF0000"/>
                </a:solidFill>
              </a:rPr>
              <a:t>Syndrome</a:t>
            </a:r>
            <a:r>
              <a:rPr lang="it-IT" sz="36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it-IT" sz="3600" b="1" dirty="0" smtClean="0">
                <a:solidFill>
                  <a:srgbClr val="FF0000"/>
                </a:solidFill>
              </a:rPr>
              <a:t>(FPIES)</a:t>
            </a:r>
            <a:endParaRPr lang="it-IT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30518</TotalTime>
  <Words>172</Words>
  <Application>Microsoft Office PowerPoint</Application>
  <PresentationFormat>Presentazione su schermo (4:3)</PresentationFormat>
  <Paragraphs>47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Francesca</dc:creator>
  <cp:lastModifiedBy>Francesca</cp:lastModifiedBy>
  <cp:revision>54</cp:revision>
  <dcterms:created xsi:type="dcterms:W3CDTF">2019-04-21T15:22:14Z</dcterms:created>
  <dcterms:modified xsi:type="dcterms:W3CDTF">2019-05-12T20:15:05Z</dcterms:modified>
</cp:coreProperties>
</file>