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2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50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3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92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6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91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99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0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97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6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68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88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484D-1EB8-4EBE-A157-6FE7B9B3C9A4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93FE-EC8C-41CB-91B4-16EA2FB794C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0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le giornate di medico e bambino r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2" y="0"/>
            <a:ext cx="5818358" cy="28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9637" y="3284984"/>
            <a:ext cx="6403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u="sng" dirty="0" smtClean="0">
                <a:solidFill>
                  <a:srgbClr val="00B050"/>
                </a:solidFill>
              </a:rPr>
              <a:t>QUELLI CHE IL CALCIO</a:t>
            </a:r>
            <a:endParaRPr lang="en-GB" sz="5400" b="1" u="sng" dirty="0">
              <a:solidFill>
                <a:srgbClr val="00B05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51972" y="6027003"/>
            <a:ext cx="319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Corrado Cristiana</a:t>
            </a:r>
          </a:p>
          <a:p>
            <a:r>
              <a:rPr lang="it-IT" sz="2400" i="1" dirty="0" smtClean="0"/>
              <a:t>Specializzanda di Trieste</a:t>
            </a:r>
            <a:endParaRPr lang="en-GB" sz="2400" i="1" dirty="0"/>
          </a:p>
        </p:txBody>
      </p:sp>
      <p:pic>
        <p:nvPicPr>
          <p:cNvPr id="1028" name="Picture 4" descr="Risultati immagini per ospedale santa maria degli angeli porden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t="25603" r="9520" b="25379"/>
          <a:stretch/>
        </p:blipFill>
        <p:spPr bwMode="auto">
          <a:xfrm>
            <a:off x="0" y="5970895"/>
            <a:ext cx="2674962" cy="88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16" y="5715487"/>
            <a:ext cx="1112912" cy="11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isultati immagini per calc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06" y="2806006"/>
            <a:ext cx="2464613" cy="161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4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395535" y="4201924"/>
            <a:ext cx="7645683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Fenobarbital</a:t>
            </a:r>
            <a:r>
              <a:rPr lang="it-IT" sz="2800" dirty="0" smtClean="0"/>
              <a:t> 20mg/kg + 2 rabbocchi 5mg/kg in 12h</a:t>
            </a:r>
            <a:endParaRPr lang="en-GB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51520" y="317847"/>
            <a:ext cx="195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Marco, 18 </a:t>
            </a:r>
            <a:r>
              <a:rPr lang="it-IT" sz="2400" dirty="0" err="1" smtClean="0"/>
              <a:t>gdv</a:t>
            </a:r>
            <a:endParaRPr lang="en-GB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059832" y="317846"/>
            <a:ext cx="570630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Scosse agli arti superiori e inferiori ricorrenti</a:t>
            </a:r>
            <a:endParaRPr lang="en-GB" sz="2400" dirty="0"/>
          </a:p>
        </p:txBody>
      </p:sp>
      <p:sp>
        <p:nvSpPr>
          <p:cNvPr id="6" name="Freccia a destra 5"/>
          <p:cNvSpPr/>
          <p:nvPr/>
        </p:nvSpPr>
        <p:spPr>
          <a:xfrm>
            <a:off x="2267744" y="433262"/>
            <a:ext cx="642202" cy="23083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95535" y="1046679"/>
            <a:ext cx="3206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APR: nella norma, GBS +</a:t>
            </a:r>
            <a:endParaRPr lang="en-GB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5535" y="1988840"/>
            <a:ext cx="6648230" cy="156966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Clonie</a:t>
            </a:r>
            <a:r>
              <a:rPr lang="it-IT" sz="2400" dirty="0" smtClean="0"/>
              <a:t> </a:t>
            </a:r>
            <a:r>
              <a:rPr lang="it-IT" sz="2400" dirty="0" err="1" smtClean="0"/>
              <a:t>emisoma</a:t>
            </a:r>
            <a:r>
              <a:rPr lang="it-IT" sz="2400" dirty="0" smtClean="0"/>
              <a:t> </a:t>
            </a:r>
            <a:r>
              <a:rPr lang="it-IT" sz="2400" dirty="0" err="1" smtClean="0"/>
              <a:t>sx</a:t>
            </a:r>
            <a:r>
              <a:rPr lang="it-IT" sz="2400" dirty="0" smtClean="0"/>
              <a:t> con tendenza alla diffusione a dx</a:t>
            </a:r>
          </a:p>
          <a:p>
            <a:r>
              <a:rPr lang="it-IT" sz="2400" dirty="0" smtClean="0"/>
              <a:t>Durata </a:t>
            </a:r>
            <a:r>
              <a:rPr lang="it-IT" sz="2400" dirty="0" err="1" smtClean="0"/>
              <a:t>max</a:t>
            </a:r>
            <a:r>
              <a:rPr lang="it-IT" sz="2400" dirty="0" smtClean="0"/>
              <a:t> 30-40s</a:t>
            </a:r>
          </a:p>
          <a:p>
            <a:r>
              <a:rPr lang="it-IT" sz="2400" dirty="0" smtClean="0"/>
              <a:t>Deviazione </a:t>
            </a:r>
            <a:r>
              <a:rPr lang="it-IT" sz="2400" dirty="0" smtClean="0"/>
              <a:t>capo e dello sguardo</a:t>
            </a:r>
            <a:endParaRPr lang="it-IT" sz="2400" dirty="0" smtClean="0"/>
          </a:p>
          <a:p>
            <a:r>
              <a:rPr lang="it-IT" sz="2400" dirty="0" smtClean="0"/>
              <a:t>Non febbre, EO nella norma</a:t>
            </a:r>
            <a:endParaRPr lang="en-GB" sz="2400" dirty="0"/>
          </a:p>
        </p:txBody>
      </p:sp>
      <p:pic>
        <p:nvPicPr>
          <p:cNvPr id="10" name="VID-20190512-WA000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21.43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792" y="0"/>
            <a:ext cx="3764767" cy="684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4" grpId="0" animBg="1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2" t="7414" r="2548"/>
          <a:stretch/>
        </p:blipFill>
        <p:spPr bwMode="auto">
          <a:xfrm>
            <a:off x="107504" y="0"/>
            <a:ext cx="5988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427984" y="908720"/>
            <a:ext cx="241386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ESAMI EMATICI</a:t>
            </a:r>
            <a:endParaRPr lang="en-GB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2000" y="4849996"/>
            <a:ext cx="3648884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RMN </a:t>
            </a:r>
            <a:r>
              <a:rPr lang="it-IT" sz="2800" dirty="0" err="1" smtClean="0"/>
              <a:t>seq</a:t>
            </a:r>
            <a:r>
              <a:rPr lang="it-IT" sz="2800" dirty="0" smtClean="0"/>
              <a:t>. angiografiche</a:t>
            </a:r>
            <a:endParaRPr lang="en-GB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557811" y="2994162"/>
            <a:ext cx="755913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EEG</a:t>
            </a:r>
            <a:endParaRPr lang="en-GB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72000" y="4201924"/>
            <a:ext cx="3362202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ECO </a:t>
            </a:r>
            <a:r>
              <a:rPr lang="it-IT" sz="2800" dirty="0" err="1" smtClean="0"/>
              <a:t>transfontanellare</a:t>
            </a:r>
            <a:endParaRPr lang="en-GB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72000" y="5498068"/>
            <a:ext cx="2008114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800" dirty="0" smtClean="0"/>
              <a:t>Rachicentesi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2857" r="11539" b="23000"/>
          <a:stretch/>
        </p:blipFill>
        <p:spPr bwMode="auto">
          <a:xfrm>
            <a:off x="8178838" y="4135654"/>
            <a:ext cx="597371" cy="58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2857" r="11539" b="23000"/>
          <a:stretch/>
        </p:blipFill>
        <p:spPr bwMode="auto">
          <a:xfrm>
            <a:off x="8416154" y="4725144"/>
            <a:ext cx="597371" cy="58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2857" r="11539" b="23000"/>
          <a:stretch/>
        </p:blipFill>
        <p:spPr bwMode="auto">
          <a:xfrm>
            <a:off x="6759784" y="5431798"/>
            <a:ext cx="597371" cy="58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99992" y="1582849"/>
            <a:ext cx="4572000" cy="830997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>
            <a:spAutoFit/>
          </a:bodyPr>
          <a:lstStyle/>
          <a:p>
            <a:r>
              <a:rPr lang="it-IT" sz="2400" dirty="0"/>
              <a:t>Ca tot 7,2 mg/dL, Ca </a:t>
            </a:r>
            <a:r>
              <a:rPr lang="it-IT" sz="2400" dirty="0" err="1"/>
              <a:t>ioniz</a:t>
            </a:r>
            <a:r>
              <a:rPr lang="it-IT" sz="2400" dirty="0"/>
              <a:t> all’EGA 0,94 </a:t>
            </a:r>
            <a:r>
              <a:rPr lang="it-IT" sz="2400" dirty="0" err="1"/>
              <a:t>mmol</a:t>
            </a:r>
            <a:r>
              <a:rPr lang="it-IT" sz="2400" dirty="0"/>
              <a:t>/L, Mg 1,6 mg/dL</a:t>
            </a:r>
            <a:endParaRPr lang="en-GB" sz="2400" dirty="0"/>
          </a:p>
        </p:txBody>
      </p:sp>
      <p:sp>
        <p:nvSpPr>
          <p:cNvPr id="14" name="Rettangolo 13"/>
          <p:cNvSpPr/>
          <p:nvPr/>
        </p:nvSpPr>
        <p:spPr>
          <a:xfrm>
            <a:off x="5508104" y="2655607"/>
            <a:ext cx="3549699" cy="1200329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 smtClean="0"/>
              <a:t>3 ep </a:t>
            </a:r>
            <a:r>
              <a:rPr lang="en-GB" sz="2400" dirty="0" err="1" smtClean="0"/>
              <a:t>critici</a:t>
            </a:r>
            <a:r>
              <a:rPr lang="en-GB" sz="2400" dirty="0" smtClean="0"/>
              <a:t> con </a:t>
            </a:r>
            <a:r>
              <a:rPr lang="en-GB" sz="2400" b="1" i="1" dirty="0" smtClean="0"/>
              <a:t>FOCALITA’ </a:t>
            </a:r>
            <a:r>
              <a:rPr lang="en-GB" sz="2400" dirty="0" err="1"/>
              <a:t>fronto</a:t>
            </a:r>
            <a:r>
              <a:rPr lang="en-GB" sz="2400" dirty="0"/>
              <a:t> </a:t>
            </a:r>
            <a:r>
              <a:rPr lang="en-GB" sz="2400" dirty="0" err="1"/>
              <a:t>centrale</a:t>
            </a:r>
            <a:r>
              <a:rPr lang="en-GB" sz="2400" dirty="0"/>
              <a:t> </a:t>
            </a:r>
            <a:r>
              <a:rPr lang="en-GB" sz="2400" dirty="0" smtClean="0"/>
              <a:t>dx con </a:t>
            </a:r>
            <a:r>
              <a:rPr lang="en-GB" sz="2400" dirty="0" err="1" smtClean="0"/>
              <a:t>diffusione</a:t>
            </a:r>
            <a:r>
              <a:rPr lang="en-GB" sz="2400" dirty="0" smtClean="0"/>
              <a:t> </a:t>
            </a:r>
            <a:r>
              <a:rPr lang="en-GB" sz="2400" dirty="0" err="1" smtClean="0"/>
              <a:t>controlat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3873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9459" y="620688"/>
            <a:ext cx="4975914" cy="46166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dirty="0" err="1" smtClean="0"/>
              <a:t>Supplementazione</a:t>
            </a:r>
            <a:r>
              <a:rPr lang="it-IT" sz="2400" dirty="0" smtClean="0"/>
              <a:t> Ca e Mn </a:t>
            </a:r>
            <a:r>
              <a:rPr lang="it-IT" sz="2400" dirty="0" err="1" smtClean="0"/>
              <a:t>ev</a:t>
            </a:r>
            <a:r>
              <a:rPr lang="it-IT" sz="2400" dirty="0" smtClean="0"/>
              <a:t> + vit. D </a:t>
            </a:r>
            <a:endParaRPr lang="en-GB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228184" y="619993"/>
            <a:ext cx="1867627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dirty="0" smtClean="0"/>
              <a:t>RISOLUZIONE</a:t>
            </a:r>
            <a:endParaRPr lang="en-GB" sz="2400" dirty="0"/>
          </a:p>
        </p:txBody>
      </p:sp>
      <p:sp>
        <p:nvSpPr>
          <p:cNvPr id="13" name="Freccia a destra 12"/>
          <p:cNvSpPr/>
          <p:nvPr/>
        </p:nvSpPr>
        <p:spPr>
          <a:xfrm>
            <a:off x="5362550" y="768199"/>
            <a:ext cx="576064" cy="23083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428906" y="5157192"/>
            <a:ext cx="8346772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/>
              <a:t>IPOPTH CON </a:t>
            </a:r>
            <a:r>
              <a:rPr lang="it-IT" sz="3600" b="1" i="1" dirty="0" err="1" smtClean="0"/>
              <a:t>IPOCa</a:t>
            </a:r>
            <a:r>
              <a:rPr lang="it-IT" sz="3600" b="1" i="1" dirty="0" smtClean="0"/>
              <a:t> da IPERPTH MATERNO</a:t>
            </a:r>
          </a:p>
          <a:p>
            <a:pPr algn="ctr"/>
            <a:r>
              <a:rPr lang="it-IT" sz="3600" b="1" i="1" dirty="0" smtClean="0"/>
              <a:t> secondario a ipovitaminosi D</a:t>
            </a:r>
            <a:endParaRPr lang="en-GB" sz="3600" b="1" i="1" dirty="0"/>
          </a:p>
        </p:txBody>
      </p:sp>
      <p:sp>
        <p:nvSpPr>
          <p:cNvPr id="4" name="Ovale 3"/>
          <p:cNvSpPr/>
          <p:nvPr/>
        </p:nvSpPr>
        <p:spPr>
          <a:xfrm>
            <a:off x="3059832" y="2096852"/>
            <a:ext cx="2655506" cy="226825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tx1"/>
                </a:solidFill>
              </a:rPr>
              <a:t>PTH</a:t>
            </a:r>
          </a:p>
          <a:p>
            <a:pPr algn="ctr"/>
            <a:r>
              <a:rPr lang="it-IT" sz="3600" dirty="0" smtClean="0">
                <a:solidFill>
                  <a:schemeClr val="tx1"/>
                </a:solidFill>
              </a:rPr>
              <a:t>VIT D</a:t>
            </a:r>
          </a:p>
          <a:p>
            <a:pPr algn="ctr"/>
            <a:r>
              <a:rPr lang="it-IT" sz="3600" dirty="0" smtClean="0">
                <a:solidFill>
                  <a:schemeClr val="tx1"/>
                </a:solidFill>
              </a:rPr>
              <a:t>Ca</a:t>
            </a:r>
          </a:p>
        </p:txBody>
      </p:sp>
      <p:pic>
        <p:nvPicPr>
          <p:cNvPr id="2050" name="Picture 2" descr="Risultati immagini per neona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4" r="11466"/>
          <a:stretch/>
        </p:blipFill>
        <p:spPr bwMode="auto">
          <a:xfrm>
            <a:off x="217261" y="2646544"/>
            <a:ext cx="1605625" cy="128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ccia in giù 14"/>
          <p:cNvSpPr/>
          <p:nvPr/>
        </p:nvSpPr>
        <p:spPr>
          <a:xfrm>
            <a:off x="2351389" y="2204864"/>
            <a:ext cx="50405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ccia in giù 16"/>
          <p:cNvSpPr/>
          <p:nvPr/>
        </p:nvSpPr>
        <p:spPr>
          <a:xfrm>
            <a:off x="2339752" y="2924944"/>
            <a:ext cx="50405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ccia in giù 17"/>
          <p:cNvSpPr/>
          <p:nvPr/>
        </p:nvSpPr>
        <p:spPr>
          <a:xfrm>
            <a:off x="2339752" y="3645024"/>
            <a:ext cx="50405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ccia in giù 19"/>
          <p:cNvSpPr/>
          <p:nvPr/>
        </p:nvSpPr>
        <p:spPr>
          <a:xfrm rot="10800000">
            <a:off x="5933628" y="2276872"/>
            <a:ext cx="50405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ccia in giù 20"/>
          <p:cNvSpPr/>
          <p:nvPr/>
        </p:nvSpPr>
        <p:spPr>
          <a:xfrm>
            <a:off x="5933628" y="2996952"/>
            <a:ext cx="504056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bidirezionale orizzontale 15"/>
          <p:cNvSpPr/>
          <p:nvPr/>
        </p:nvSpPr>
        <p:spPr>
          <a:xfrm>
            <a:off x="5868144" y="3627425"/>
            <a:ext cx="720080" cy="449647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 descr="Risultati immagini per maternitÃ 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74511"/>
            <a:ext cx="2287176" cy="128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1158" y="585554"/>
            <a:ext cx="5144613" cy="120032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dirty="0" smtClean="0"/>
              <a:t>Crisi epilettiche neonatali?</a:t>
            </a:r>
          </a:p>
          <a:p>
            <a:r>
              <a:rPr lang="it-IT" sz="3600" dirty="0" smtClean="0"/>
              <a:t>(anche se FOCALI)</a:t>
            </a:r>
            <a:endParaRPr lang="en-GB" sz="3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86084" y="3356992"/>
            <a:ext cx="8601322" cy="523220"/>
          </a:xfrm>
          <a:prstGeom prst="rect">
            <a:avLst/>
          </a:prstGeom>
          <a:solidFill>
            <a:srgbClr val="7DDDFF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002060"/>
                </a:solidFill>
              </a:rPr>
              <a:t>ESCLUDI </a:t>
            </a:r>
            <a:r>
              <a:rPr lang="it-IT" sz="2800" b="1" i="1" dirty="0" smtClean="0">
                <a:solidFill>
                  <a:srgbClr val="002060"/>
                </a:solidFill>
              </a:rPr>
              <a:t>INFEZIONI, CONTROLLA </a:t>
            </a:r>
            <a:r>
              <a:rPr lang="it-IT" sz="2800" b="1" i="1" dirty="0">
                <a:solidFill>
                  <a:srgbClr val="002060"/>
                </a:solidFill>
              </a:rPr>
              <a:t>CALCIO E </a:t>
            </a:r>
            <a:r>
              <a:rPr lang="it-IT" sz="2800" b="1" i="1" dirty="0" smtClean="0">
                <a:solidFill>
                  <a:srgbClr val="002060"/>
                </a:solidFill>
              </a:rPr>
              <a:t>GLUCOSIO </a:t>
            </a:r>
          </a:p>
        </p:txBody>
      </p:sp>
      <p:sp>
        <p:nvSpPr>
          <p:cNvPr id="6" name="AutoShape 2" descr="Risultati immagini per punto di do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Risultati immagini per punto di do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Risultati immagini per punto di domand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717"/>
            <a:ext cx="3315818" cy="25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91158" y="4581128"/>
            <a:ext cx="8601322" cy="954107"/>
          </a:xfrm>
          <a:prstGeom prst="rect">
            <a:avLst/>
          </a:prstGeom>
          <a:solidFill>
            <a:srgbClr val="7DDDFF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002060"/>
                </a:solidFill>
              </a:rPr>
              <a:t>SE TROVI </a:t>
            </a:r>
            <a:r>
              <a:rPr lang="it-IT" sz="2800" b="1" i="1" dirty="0" smtClean="0">
                <a:solidFill>
                  <a:srgbClr val="002060"/>
                </a:solidFill>
              </a:rPr>
              <a:t>IPOCALCEMIA, ricordati del </a:t>
            </a:r>
            <a:r>
              <a:rPr lang="it-IT" sz="2800" b="1" i="1" dirty="0">
                <a:solidFill>
                  <a:srgbClr val="002060"/>
                </a:solidFill>
              </a:rPr>
              <a:t>MAGNESIO </a:t>
            </a:r>
            <a:r>
              <a:rPr lang="it-IT" sz="2800" b="1" i="1" dirty="0" smtClean="0">
                <a:solidFill>
                  <a:srgbClr val="002060"/>
                </a:solidFill>
              </a:rPr>
              <a:t>E CONTROLLA </a:t>
            </a:r>
            <a:r>
              <a:rPr lang="it-IT" sz="2800" b="1" i="1" dirty="0">
                <a:solidFill>
                  <a:srgbClr val="002060"/>
                </a:solidFill>
              </a:rPr>
              <a:t>ANCHE LA MAMMA!</a:t>
            </a:r>
            <a:endParaRPr lang="en-GB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148</Words>
  <Application>Microsoft Office PowerPoint</Application>
  <PresentationFormat>Presentazione su schermo (4:3)</PresentationFormat>
  <Paragraphs>29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Cristiana Corrado</dc:creator>
  <cp:lastModifiedBy>Cristiana Corrado</cp:lastModifiedBy>
  <cp:revision>30</cp:revision>
  <dcterms:created xsi:type="dcterms:W3CDTF">2019-05-12T08:57:39Z</dcterms:created>
  <dcterms:modified xsi:type="dcterms:W3CDTF">2019-05-13T17:54:52Z</dcterms:modified>
</cp:coreProperties>
</file>