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7" r:id="rId3"/>
    <p:sldId id="258" r:id="rId4"/>
    <p:sldId id="259" r:id="rId5"/>
    <p:sldId id="262" r:id="rId6"/>
    <p:sldId id="260" r:id="rId7"/>
    <p:sldId id="261" r:id="rId8"/>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3977" autoAdjust="0"/>
  </p:normalViewPr>
  <p:slideViewPr>
    <p:cSldViewPr>
      <p:cViewPr varScale="1">
        <p:scale>
          <a:sx n="68" d="100"/>
          <a:sy n="68" d="100"/>
        </p:scale>
        <p:origin x="-888"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it-IT" altLang="it-IT"/>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it-IT" altLang="it-IT"/>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it-IT" altLang="it-IT"/>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6F0E10B0-9435-4D9C-93B4-C48990F0402C}" type="slidenum">
              <a:rPr lang="it-IT" altLang="it-IT"/>
              <a:pPr/>
              <a:t>‹N›</a:t>
            </a:fld>
            <a:endParaRPr lang="it-IT" altLang="it-IT"/>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7F8C49-C1D1-4887-B04E-35B7C985A6E4}" type="slidenum">
              <a:rPr lang="it-IT" altLang="it-IT"/>
              <a:pPr/>
              <a:t>1</a:t>
            </a:fld>
            <a:endParaRPr lang="it-IT" altLang="it-IT"/>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pPr>
              <a:lnSpc>
                <a:spcPct val="90000"/>
              </a:lnSpc>
            </a:pPr>
            <a:r>
              <a:rPr lang="it-IT" altLang="it-IT" sz="1000"/>
              <a:t>E. ha 15 anni. Il diabete è esordito quando ne aveva 7. Ormai la famiglia lo sa gestire bene. Da qualche anno ha anche avuto il microinfusore. Hanno il numero di telefono privato della diabetologa, così per le urgenze sono facilmente in contatto. Una domenica la mamma comincia a tempestarla di messaggi whatsapp per delle ipoglicemie che sembrano praticamente incorreggibili, di 15 grammi in 15 grammi di zucchero fino a notte fonda. Il giorno dopo viene in ospedale per un controllo diabetologico, portata da mamma e papà. Arriva astenica, un po’ sudata, vorrebbe dormire. La glicemia a casa al mattino era buona 127 mg/dL. Glie la misuriamo: 31 mg/dL! Cominciamo a correggerla per bocca, mezzo succo: 37, altro mezzo 41, tre bustine di zucchero 47.. Allora la portiamo in pronto soccorso e cominciamo un bolo di soluzione glucosata al 10% (2ml/kg). Intanto dallo scarico dei dati del microinfusore sembra tutto regolare, l’insulina viene sospesa quando è in ipoglicemia e il tutto funziona secondo le impostazioni. Dopo qualche ora di infusione la glicemia torna a valori normali, E. sta bene è vivace e contenta, ha la mamma e il papà accanto a se. Abbiamo il nostro sospetto, ma i genitori sono allarmati perché una zia materna ha da poco avuto una diagnosi di insulinoma. Facciamo 2 esami: dosiamo l’insulina e il C peptide, nulla di più. L’insulinemia è 1369 mUI/L, il c-peptide indosabile. È esogena! Ma certo, cos’altro poteva essere, i genitori da poco hanno concluso la loro relazione, il papà è andato a vivere altrove e la ragazza è divisa tra i due a settimane alterne. Chiamiamo il NPI e parliamo da soli con la ragazza che, serafica, confessa. “È vero ho fatto dei boli di Lantus per procurarmi l’ipoglicemia, lo so che è una pazzia, ma non ho paura.” E. continua, “lo faccio da quando avevo 8 anni così in quella mezz’ora ho finalmente tutta l’attenzione di mamma e papà per me”. L’ipoglicemia fittizia è stata raramente descritta negli adolescenti diabetici, tuttavia è noto che questi pazienti sviluppano più frequentemente comorbilità di tipo psichiatrico tra cui in particolare è stata descritta la depressione. La causa dell’ipoglicemia pone spesso un problema diagnostico poiché nella maggior parte dei casi questa può essere “normalmente” osservata nei pazienti diabetici. Ma se la gestione dell’insulina è scorretta l’ipoglicemia può essere molto grave e pericolosa per la vita e le sequele neurologiche, è pertanto ancora più importante stare attenti a carpire i segnali di una problematica psichiatrica sottostante.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it-IT"/>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it-IT"/>
          </a:p>
        </p:txBody>
      </p:sp>
      <p:sp>
        <p:nvSpPr>
          <p:cNvPr id="4" name="Date Placeholder 3"/>
          <p:cNvSpPr>
            <a:spLocks noGrp="1"/>
          </p:cNvSpPr>
          <p:nvPr>
            <p:ph type="dt" sz="half" idx="10"/>
          </p:nvPr>
        </p:nvSpPr>
        <p:spPr/>
        <p:txBody>
          <a:bodyPr/>
          <a:lstStyle>
            <a:lvl1pPr>
              <a:defRPr/>
            </a:lvl1pPr>
          </a:lstStyle>
          <a:p>
            <a:endParaRPr lang="it-IT" altLang="it-IT"/>
          </a:p>
        </p:txBody>
      </p:sp>
      <p:sp>
        <p:nvSpPr>
          <p:cNvPr id="5" name="Footer Placeholder 4"/>
          <p:cNvSpPr>
            <a:spLocks noGrp="1"/>
          </p:cNvSpPr>
          <p:nvPr>
            <p:ph type="ftr" sz="quarter" idx="11"/>
          </p:nvPr>
        </p:nvSpPr>
        <p:spPr/>
        <p:txBody>
          <a:bodyPr/>
          <a:lstStyle>
            <a:lvl1pPr>
              <a:defRPr/>
            </a:lvl1pPr>
          </a:lstStyle>
          <a:p>
            <a:endParaRPr lang="it-IT" altLang="it-IT"/>
          </a:p>
        </p:txBody>
      </p:sp>
      <p:sp>
        <p:nvSpPr>
          <p:cNvPr id="6" name="Slide Number Placeholder 5"/>
          <p:cNvSpPr>
            <a:spLocks noGrp="1"/>
          </p:cNvSpPr>
          <p:nvPr>
            <p:ph type="sldNum" sz="quarter" idx="12"/>
          </p:nvPr>
        </p:nvSpPr>
        <p:spPr/>
        <p:txBody>
          <a:bodyPr/>
          <a:lstStyle>
            <a:lvl1pPr>
              <a:defRPr/>
            </a:lvl1pPr>
          </a:lstStyle>
          <a:p>
            <a:fld id="{553F1F7C-424D-4E2A-8155-FEBEC548C4FB}" type="slidenum">
              <a:rPr lang="it-IT" altLang="it-IT"/>
              <a:pPr/>
              <a:t>‹N›</a:t>
            </a:fld>
            <a:endParaRPr lang="it-IT" altLang="it-IT"/>
          </a:p>
        </p:txBody>
      </p:sp>
    </p:spTree>
    <p:extLst>
      <p:ext uri="{BB962C8B-B14F-4D97-AF65-F5344CB8AC3E}">
        <p14:creationId xmlns:p14="http://schemas.microsoft.com/office/powerpoint/2010/main" xmlns="" val="372489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lvl1pPr>
              <a:defRPr/>
            </a:lvl1pPr>
          </a:lstStyle>
          <a:p>
            <a:endParaRPr lang="it-IT" altLang="it-IT"/>
          </a:p>
        </p:txBody>
      </p:sp>
      <p:sp>
        <p:nvSpPr>
          <p:cNvPr id="5" name="Footer Placeholder 4"/>
          <p:cNvSpPr>
            <a:spLocks noGrp="1"/>
          </p:cNvSpPr>
          <p:nvPr>
            <p:ph type="ftr" sz="quarter" idx="11"/>
          </p:nvPr>
        </p:nvSpPr>
        <p:spPr/>
        <p:txBody>
          <a:bodyPr/>
          <a:lstStyle>
            <a:lvl1pPr>
              <a:defRPr/>
            </a:lvl1pPr>
          </a:lstStyle>
          <a:p>
            <a:endParaRPr lang="it-IT" altLang="it-IT"/>
          </a:p>
        </p:txBody>
      </p:sp>
      <p:sp>
        <p:nvSpPr>
          <p:cNvPr id="6" name="Slide Number Placeholder 5"/>
          <p:cNvSpPr>
            <a:spLocks noGrp="1"/>
          </p:cNvSpPr>
          <p:nvPr>
            <p:ph type="sldNum" sz="quarter" idx="12"/>
          </p:nvPr>
        </p:nvSpPr>
        <p:spPr/>
        <p:txBody>
          <a:bodyPr/>
          <a:lstStyle>
            <a:lvl1pPr>
              <a:defRPr/>
            </a:lvl1pPr>
          </a:lstStyle>
          <a:p>
            <a:fld id="{5446FC53-7430-4741-A29F-9299D7849DE1}" type="slidenum">
              <a:rPr lang="it-IT" altLang="it-IT"/>
              <a:pPr/>
              <a:t>‹N›</a:t>
            </a:fld>
            <a:endParaRPr lang="it-IT" altLang="it-IT"/>
          </a:p>
        </p:txBody>
      </p:sp>
    </p:spTree>
    <p:extLst>
      <p:ext uri="{BB962C8B-B14F-4D97-AF65-F5344CB8AC3E}">
        <p14:creationId xmlns:p14="http://schemas.microsoft.com/office/powerpoint/2010/main" xmlns="" val="1102393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t-IT"/>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lvl1pPr>
              <a:defRPr/>
            </a:lvl1pPr>
          </a:lstStyle>
          <a:p>
            <a:endParaRPr lang="it-IT" altLang="it-IT"/>
          </a:p>
        </p:txBody>
      </p:sp>
      <p:sp>
        <p:nvSpPr>
          <p:cNvPr id="5" name="Footer Placeholder 4"/>
          <p:cNvSpPr>
            <a:spLocks noGrp="1"/>
          </p:cNvSpPr>
          <p:nvPr>
            <p:ph type="ftr" sz="quarter" idx="11"/>
          </p:nvPr>
        </p:nvSpPr>
        <p:spPr/>
        <p:txBody>
          <a:bodyPr/>
          <a:lstStyle>
            <a:lvl1pPr>
              <a:defRPr/>
            </a:lvl1pPr>
          </a:lstStyle>
          <a:p>
            <a:endParaRPr lang="it-IT" altLang="it-IT"/>
          </a:p>
        </p:txBody>
      </p:sp>
      <p:sp>
        <p:nvSpPr>
          <p:cNvPr id="6" name="Slide Number Placeholder 5"/>
          <p:cNvSpPr>
            <a:spLocks noGrp="1"/>
          </p:cNvSpPr>
          <p:nvPr>
            <p:ph type="sldNum" sz="quarter" idx="12"/>
          </p:nvPr>
        </p:nvSpPr>
        <p:spPr/>
        <p:txBody>
          <a:bodyPr/>
          <a:lstStyle>
            <a:lvl1pPr>
              <a:defRPr/>
            </a:lvl1pPr>
          </a:lstStyle>
          <a:p>
            <a:fld id="{4332B938-F429-40B3-8301-CC95FEFADD58}" type="slidenum">
              <a:rPr lang="it-IT" altLang="it-IT"/>
              <a:pPr/>
              <a:t>‹N›</a:t>
            </a:fld>
            <a:endParaRPr lang="it-IT" altLang="it-IT"/>
          </a:p>
        </p:txBody>
      </p:sp>
    </p:spTree>
    <p:extLst>
      <p:ext uri="{BB962C8B-B14F-4D97-AF65-F5344CB8AC3E}">
        <p14:creationId xmlns:p14="http://schemas.microsoft.com/office/powerpoint/2010/main" xmlns="" val="331056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lvl1pPr>
              <a:defRPr/>
            </a:lvl1pPr>
          </a:lstStyle>
          <a:p>
            <a:endParaRPr lang="it-IT" altLang="it-IT"/>
          </a:p>
        </p:txBody>
      </p:sp>
      <p:sp>
        <p:nvSpPr>
          <p:cNvPr id="5" name="Footer Placeholder 4"/>
          <p:cNvSpPr>
            <a:spLocks noGrp="1"/>
          </p:cNvSpPr>
          <p:nvPr>
            <p:ph type="ftr" sz="quarter" idx="11"/>
          </p:nvPr>
        </p:nvSpPr>
        <p:spPr/>
        <p:txBody>
          <a:bodyPr/>
          <a:lstStyle>
            <a:lvl1pPr>
              <a:defRPr/>
            </a:lvl1pPr>
          </a:lstStyle>
          <a:p>
            <a:endParaRPr lang="it-IT" altLang="it-IT"/>
          </a:p>
        </p:txBody>
      </p:sp>
      <p:sp>
        <p:nvSpPr>
          <p:cNvPr id="6" name="Slide Number Placeholder 5"/>
          <p:cNvSpPr>
            <a:spLocks noGrp="1"/>
          </p:cNvSpPr>
          <p:nvPr>
            <p:ph type="sldNum" sz="quarter" idx="12"/>
          </p:nvPr>
        </p:nvSpPr>
        <p:spPr/>
        <p:txBody>
          <a:bodyPr/>
          <a:lstStyle>
            <a:lvl1pPr>
              <a:defRPr/>
            </a:lvl1pPr>
          </a:lstStyle>
          <a:p>
            <a:fld id="{C972E1EF-6F68-4D64-B621-7105EC735ABE}" type="slidenum">
              <a:rPr lang="it-IT" altLang="it-IT"/>
              <a:pPr/>
              <a:t>‹N›</a:t>
            </a:fld>
            <a:endParaRPr lang="it-IT" altLang="it-IT"/>
          </a:p>
        </p:txBody>
      </p:sp>
    </p:spTree>
    <p:extLst>
      <p:ext uri="{BB962C8B-B14F-4D97-AF65-F5344CB8AC3E}">
        <p14:creationId xmlns:p14="http://schemas.microsoft.com/office/powerpoint/2010/main" xmlns="" val="3377539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it-IT"/>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endParaRPr lang="it-IT" altLang="it-IT"/>
          </a:p>
        </p:txBody>
      </p:sp>
      <p:sp>
        <p:nvSpPr>
          <p:cNvPr id="5" name="Footer Placeholder 4"/>
          <p:cNvSpPr>
            <a:spLocks noGrp="1"/>
          </p:cNvSpPr>
          <p:nvPr>
            <p:ph type="ftr" sz="quarter" idx="11"/>
          </p:nvPr>
        </p:nvSpPr>
        <p:spPr/>
        <p:txBody>
          <a:bodyPr/>
          <a:lstStyle>
            <a:lvl1pPr>
              <a:defRPr/>
            </a:lvl1pPr>
          </a:lstStyle>
          <a:p>
            <a:endParaRPr lang="it-IT" altLang="it-IT"/>
          </a:p>
        </p:txBody>
      </p:sp>
      <p:sp>
        <p:nvSpPr>
          <p:cNvPr id="6" name="Slide Number Placeholder 5"/>
          <p:cNvSpPr>
            <a:spLocks noGrp="1"/>
          </p:cNvSpPr>
          <p:nvPr>
            <p:ph type="sldNum" sz="quarter" idx="12"/>
          </p:nvPr>
        </p:nvSpPr>
        <p:spPr/>
        <p:txBody>
          <a:bodyPr/>
          <a:lstStyle>
            <a:lvl1pPr>
              <a:defRPr/>
            </a:lvl1pPr>
          </a:lstStyle>
          <a:p>
            <a:fld id="{A0F2CE0D-57F7-4A55-9341-EB4EC6E457E5}" type="slidenum">
              <a:rPr lang="it-IT" altLang="it-IT"/>
              <a:pPr/>
              <a:t>‹N›</a:t>
            </a:fld>
            <a:endParaRPr lang="it-IT" altLang="it-IT"/>
          </a:p>
        </p:txBody>
      </p:sp>
    </p:spTree>
    <p:extLst>
      <p:ext uri="{BB962C8B-B14F-4D97-AF65-F5344CB8AC3E}">
        <p14:creationId xmlns:p14="http://schemas.microsoft.com/office/powerpoint/2010/main" xmlns="" val="2329315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sz="half" idx="1"/>
          </p:nvPr>
        </p:nvSpPr>
        <p:spPr>
          <a:xfrm>
            <a:off x="457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Content Placeholder 3"/>
          <p:cNvSpPr>
            <a:spLocks noGrp="1"/>
          </p:cNvSpPr>
          <p:nvPr>
            <p:ph sz="half" idx="2"/>
          </p:nvPr>
        </p:nvSpPr>
        <p:spPr>
          <a:xfrm>
            <a:off x="4648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Date Placeholder 4"/>
          <p:cNvSpPr>
            <a:spLocks noGrp="1"/>
          </p:cNvSpPr>
          <p:nvPr>
            <p:ph type="dt" sz="half" idx="10"/>
          </p:nvPr>
        </p:nvSpPr>
        <p:spPr/>
        <p:txBody>
          <a:bodyPr/>
          <a:lstStyle>
            <a:lvl1pPr>
              <a:defRPr/>
            </a:lvl1pPr>
          </a:lstStyle>
          <a:p>
            <a:endParaRPr lang="it-IT" altLang="it-IT"/>
          </a:p>
        </p:txBody>
      </p:sp>
      <p:sp>
        <p:nvSpPr>
          <p:cNvPr id="6" name="Footer Placeholder 5"/>
          <p:cNvSpPr>
            <a:spLocks noGrp="1"/>
          </p:cNvSpPr>
          <p:nvPr>
            <p:ph type="ftr" sz="quarter" idx="11"/>
          </p:nvPr>
        </p:nvSpPr>
        <p:spPr/>
        <p:txBody>
          <a:bodyPr/>
          <a:lstStyle>
            <a:lvl1pPr>
              <a:defRPr/>
            </a:lvl1pPr>
          </a:lstStyle>
          <a:p>
            <a:endParaRPr lang="it-IT" altLang="it-IT"/>
          </a:p>
        </p:txBody>
      </p:sp>
      <p:sp>
        <p:nvSpPr>
          <p:cNvPr id="7" name="Slide Number Placeholder 6"/>
          <p:cNvSpPr>
            <a:spLocks noGrp="1"/>
          </p:cNvSpPr>
          <p:nvPr>
            <p:ph type="sldNum" sz="quarter" idx="12"/>
          </p:nvPr>
        </p:nvSpPr>
        <p:spPr/>
        <p:txBody>
          <a:bodyPr/>
          <a:lstStyle>
            <a:lvl1pPr>
              <a:defRPr/>
            </a:lvl1pPr>
          </a:lstStyle>
          <a:p>
            <a:fld id="{632B2E70-9114-4AAB-9D64-9A6823BABEA5}" type="slidenum">
              <a:rPr lang="it-IT" altLang="it-IT"/>
              <a:pPr/>
              <a:t>‹N›</a:t>
            </a:fld>
            <a:endParaRPr lang="it-IT" altLang="it-IT"/>
          </a:p>
        </p:txBody>
      </p:sp>
    </p:spTree>
    <p:extLst>
      <p:ext uri="{BB962C8B-B14F-4D97-AF65-F5344CB8AC3E}">
        <p14:creationId xmlns:p14="http://schemas.microsoft.com/office/powerpoint/2010/main" xmlns="" val="380207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it-IT"/>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7" name="Date Placeholder 6"/>
          <p:cNvSpPr>
            <a:spLocks noGrp="1"/>
          </p:cNvSpPr>
          <p:nvPr>
            <p:ph type="dt" sz="half" idx="10"/>
          </p:nvPr>
        </p:nvSpPr>
        <p:spPr/>
        <p:txBody>
          <a:bodyPr/>
          <a:lstStyle>
            <a:lvl1pPr>
              <a:defRPr/>
            </a:lvl1pPr>
          </a:lstStyle>
          <a:p>
            <a:endParaRPr lang="it-IT" altLang="it-IT"/>
          </a:p>
        </p:txBody>
      </p:sp>
      <p:sp>
        <p:nvSpPr>
          <p:cNvPr id="8" name="Footer Placeholder 7"/>
          <p:cNvSpPr>
            <a:spLocks noGrp="1"/>
          </p:cNvSpPr>
          <p:nvPr>
            <p:ph type="ftr" sz="quarter" idx="11"/>
          </p:nvPr>
        </p:nvSpPr>
        <p:spPr/>
        <p:txBody>
          <a:bodyPr/>
          <a:lstStyle>
            <a:lvl1pPr>
              <a:defRPr/>
            </a:lvl1pPr>
          </a:lstStyle>
          <a:p>
            <a:endParaRPr lang="it-IT" altLang="it-IT"/>
          </a:p>
        </p:txBody>
      </p:sp>
      <p:sp>
        <p:nvSpPr>
          <p:cNvPr id="9" name="Slide Number Placeholder 8"/>
          <p:cNvSpPr>
            <a:spLocks noGrp="1"/>
          </p:cNvSpPr>
          <p:nvPr>
            <p:ph type="sldNum" sz="quarter" idx="12"/>
          </p:nvPr>
        </p:nvSpPr>
        <p:spPr/>
        <p:txBody>
          <a:bodyPr/>
          <a:lstStyle>
            <a:lvl1pPr>
              <a:defRPr/>
            </a:lvl1pPr>
          </a:lstStyle>
          <a:p>
            <a:fld id="{744A4DD2-DEE4-4140-8C5E-3E41927560BF}" type="slidenum">
              <a:rPr lang="it-IT" altLang="it-IT"/>
              <a:pPr/>
              <a:t>‹N›</a:t>
            </a:fld>
            <a:endParaRPr lang="it-IT" altLang="it-IT"/>
          </a:p>
        </p:txBody>
      </p:sp>
    </p:spTree>
    <p:extLst>
      <p:ext uri="{BB962C8B-B14F-4D97-AF65-F5344CB8AC3E}">
        <p14:creationId xmlns:p14="http://schemas.microsoft.com/office/powerpoint/2010/main" xmlns="" val="3572507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Date Placeholder 2"/>
          <p:cNvSpPr>
            <a:spLocks noGrp="1"/>
          </p:cNvSpPr>
          <p:nvPr>
            <p:ph type="dt" sz="half" idx="10"/>
          </p:nvPr>
        </p:nvSpPr>
        <p:spPr/>
        <p:txBody>
          <a:bodyPr/>
          <a:lstStyle>
            <a:lvl1pPr>
              <a:defRPr/>
            </a:lvl1pPr>
          </a:lstStyle>
          <a:p>
            <a:endParaRPr lang="it-IT" altLang="it-IT"/>
          </a:p>
        </p:txBody>
      </p:sp>
      <p:sp>
        <p:nvSpPr>
          <p:cNvPr id="4" name="Footer Placeholder 3"/>
          <p:cNvSpPr>
            <a:spLocks noGrp="1"/>
          </p:cNvSpPr>
          <p:nvPr>
            <p:ph type="ftr" sz="quarter" idx="11"/>
          </p:nvPr>
        </p:nvSpPr>
        <p:spPr/>
        <p:txBody>
          <a:bodyPr/>
          <a:lstStyle>
            <a:lvl1pPr>
              <a:defRPr/>
            </a:lvl1pPr>
          </a:lstStyle>
          <a:p>
            <a:endParaRPr lang="it-IT" altLang="it-IT"/>
          </a:p>
        </p:txBody>
      </p:sp>
      <p:sp>
        <p:nvSpPr>
          <p:cNvPr id="5" name="Slide Number Placeholder 4"/>
          <p:cNvSpPr>
            <a:spLocks noGrp="1"/>
          </p:cNvSpPr>
          <p:nvPr>
            <p:ph type="sldNum" sz="quarter" idx="12"/>
          </p:nvPr>
        </p:nvSpPr>
        <p:spPr/>
        <p:txBody>
          <a:bodyPr/>
          <a:lstStyle>
            <a:lvl1pPr>
              <a:defRPr/>
            </a:lvl1pPr>
          </a:lstStyle>
          <a:p>
            <a:fld id="{C2C0CDB2-7785-47FA-8B23-11D1B06973A4}" type="slidenum">
              <a:rPr lang="it-IT" altLang="it-IT"/>
              <a:pPr/>
              <a:t>‹N›</a:t>
            </a:fld>
            <a:endParaRPr lang="it-IT" altLang="it-IT"/>
          </a:p>
        </p:txBody>
      </p:sp>
    </p:spTree>
    <p:extLst>
      <p:ext uri="{BB962C8B-B14F-4D97-AF65-F5344CB8AC3E}">
        <p14:creationId xmlns:p14="http://schemas.microsoft.com/office/powerpoint/2010/main" xmlns="" val="1815038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it-IT" altLang="it-IT"/>
          </a:p>
        </p:txBody>
      </p:sp>
      <p:sp>
        <p:nvSpPr>
          <p:cNvPr id="3" name="Footer Placeholder 2"/>
          <p:cNvSpPr>
            <a:spLocks noGrp="1"/>
          </p:cNvSpPr>
          <p:nvPr>
            <p:ph type="ftr" sz="quarter" idx="11"/>
          </p:nvPr>
        </p:nvSpPr>
        <p:spPr/>
        <p:txBody>
          <a:bodyPr/>
          <a:lstStyle>
            <a:lvl1pPr>
              <a:defRPr/>
            </a:lvl1pPr>
          </a:lstStyle>
          <a:p>
            <a:endParaRPr lang="it-IT" altLang="it-IT"/>
          </a:p>
        </p:txBody>
      </p:sp>
      <p:sp>
        <p:nvSpPr>
          <p:cNvPr id="4" name="Slide Number Placeholder 3"/>
          <p:cNvSpPr>
            <a:spLocks noGrp="1"/>
          </p:cNvSpPr>
          <p:nvPr>
            <p:ph type="sldNum" sz="quarter" idx="12"/>
          </p:nvPr>
        </p:nvSpPr>
        <p:spPr/>
        <p:txBody>
          <a:bodyPr/>
          <a:lstStyle>
            <a:lvl1pPr>
              <a:defRPr/>
            </a:lvl1pPr>
          </a:lstStyle>
          <a:p>
            <a:fld id="{97F139FC-17F6-411E-8212-690E9D4647F3}" type="slidenum">
              <a:rPr lang="it-IT" altLang="it-IT"/>
              <a:pPr/>
              <a:t>‹N›</a:t>
            </a:fld>
            <a:endParaRPr lang="it-IT" altLang="it-IT"/>
          </a:p>
        </p:txBody>
      </p:sp>
    </p:spTree>
    <p:extLst>
      <p:ext uri="{BB962C8B-B14F-4D97-AF65-F5344CB8AC3E}">
        <p14:creationId xmlns:p14="http://schemas.microsoft.com/office/powerpoint/2010/main" xmlns="" val="359890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it-IT"/>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it-IT" altLang="it-IT"/>
          </a:p>
        </p:txBody>
      </p:sp>
      <p:sp>
        <p:nvSpPr>
          <p:cNvPr id="6" name="Footer Placeholder 5"/>
          <p:cNvSpPr>
            <a:spLocks noGrp="1"/>
          </p:cNvSpPr>
          <p:nvPr>
            <p:ph type="ftr" sz="quarter" idx="11"/>
          </p:nvPr>
        </p:nvSpPr>
        <p:spPr/>
        <p:txBody>
          <a:bodyPr/>
          <a:lstStyle>
            <a:lvl1pPr>
              <a:defRPr/>
            </a:lvl1pPr>
          </a:lstStyle>
          <a:p>
            <a:endParaRPr lang="it-IT" altLang="it-IT"/>
          </a:p>
        </p:txBody>
      </p:sp>
      <p:sp>
        <p:nvSpPr>
          <p:cNvPr id="7" name="Slide Number Placeholder 6"/>
          <p:cNvSpPr>
            <a:spLocks noGrp="1"/>
          </p:cNvSpPr>
          <p:nvPr>
            <p:ph type="sldNum" sz="quarter" idx="12"/>
          </p:nvPr>
        </p:nvSpPr>
        <p:spPr/>
        <p:txBody>
          <a:bodyPr/>
          <a:lstStyle>
            <a:lvl1pPr>
              <a:defRPr/>
            </a:lvl1pPr>
          </a:lstStyle>
          <a:p>
            <a:fld id="{B3AF1ED8-FF7C-44DC-97FA-EC1710F0094E}" type="slidenum">
              <a:rPr lang="it-IT" altLang="it-IT"/>
              <a:pPr/>
              <a:t>‹N›</a:t>
            </a:fld>
            <a:endParaRPr lang="it-IT" altLang="it-IT"/>
          </a:p>
        </p:txBody>
      </p:sp>
    </p:spTree>
    <p:extLst>
      <p:ext uri="{BB962C8B-B14F-4D97-AF65-F5344CB8AC3E}">
        <p14:creationId xmlns:p14="http://schemas.microsoft.com/office/powerpoint/2010/main" xmlns="" val="3346990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it-IT"/>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it-IT" altLang="it-IT"/>
          </a:p>
        </p:txBody>
      </p:sp>
      <p:sp>
        <p:nvSpPr>
          <p:cNvPr id="6" name="Footer Placeholder 5"/>
          <p:cNvSpPr>
            <a:spLocks noGrp="1"/>
          </p:cNvSpPr>
          <p:nvPr>
            <p:ph type="ftr" sz="quarter" idx="11"/>
          </p:nvPr>
        </p:nvSpPr>
        <p:spPr/>
        <p:txBody>
          <a:bodyPr/>
          <a:lstStyle>
            <a:lvl1pPr>
              <a:defRPr/>
            </a:lvl1pPr>
          </a:lstStyle>
          <a:p>
            <a:endParaRPr lang="it-IT" altLang="it-IT"/>
          </a:p>
        </p:txBody>
      </p:sp>
      <p:sp>
        <p:nvSpPr>
          <p:cNvPr id="7" name="Slide Number Placeholder 6"/>
          <p:cNvSpPr>
            <a:spLocks noGrp="1"/>
          </p:cNvSpPr>
          <p:nvPr>
            <p:ph type="sldNum" sz="quarter" idx="12"/>
          </p:nvPr>
        </p:nvSpPr>
        <p:spPr/>
        <p:txBody>
          <a:bodyPr/>
          <a:lstStyle>
            <a:lvl1pPr>
              <a:defRPr/>
            </a:lvl1pPr>
          </a:lstStyle>
          <a:p>
            <a:fld id="{0791DF15-C77D-44E1-B1F9-98EA6F96D418}" type="slidenum">
              <a:rPr lang="it-IT" altLang="it-IT"/>
              <a:pPr/>
              <a:t>‹N›</a:t>
            </a:fld>
            <a:endParaRPr lang="it-IT" altLang="it-IT"/>
          </a:p>
        </p:txBody>
      </p:sp>
    </p:spTree>
    <p:extLst>
      <p:ext uri="{BB962C8B-B14F-4D97-AF65-F5344CB8AC3E}">
        <p14:creationId xmlns:p14="http://schemas.microsoft.com/office/powerpoint/2010/main" xmlns="" val="1177009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it-IT" altLang="it-IT"/>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it-IT" altLang="it-IT"/>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8D7390CE-766F-4F95-B317-97CAB5FBDC60}" type="slidenum">
              <a:rPr lang="it-IT" altLang="it-IT"/>
              <a:pPr/>
              <a:t>‹N›</a:t>
            </a:fld>
            <a:endParaRPr lang="it-IT" alt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gif"/><Relationship Id="rId5" Type="http://schemas.openxmlformats.org/officeDocument/2006/relationships/image" Target="../media/image5.gif"/><Relationship Id="rId10" Type="http://schemas.openxmlformats.org/officeDocument/2006/relationships/image" Target="../media/image10.gif"/><Relationship Id="rId4" Type="http://schemas.openxmlformats.org/officeDocument/2006/relationships/image" Target="../media/image4.png"/><Relationship Id="rId9" Type="http://schemas.openxmlformats.org/officeDocument/2006/relationships/image" Target="../media/image9.gif"/></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15.pn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187450" y="333375"/>
            <a:ext cx="6875463" cy="2114550"/>
          </a:xfrm>
          <a:prstGeom prst="rect">
            <a:avLst/>
          </a:prstGeom>
          <a:noFill/>
          <a:extLst>
            <a:ext uri="{909E8E84-426E-40DD-AFC4-6F175D3DCCD1}">
              <a14:hiddenFill xmlns:a14="http://schemas.microsoft.com/office/drawing/2010/main" xmlns="">
                <a:solidFill>
                  <a:srgbClr val="FFFFFF"/>
                </a:solidFill>
              </a14:hiddenFill>
            </a:ext>
          </a:extLst>
        </p:spPr>
      </p:pic>
      <p:sp>
        <p:nvSpPr>
          <p:cNvPr id="2053" name="Text Box 5"/>
          <p:cNvSpPr txBox="1">
            <a:spLocks noChangeArrowheads="1"/>
          </p:cNvSpPr>
          <p:nvPr/>
        </p:nvSpPr>
        <p:spPr bwMode="auto">
          <a:xfrm>
            <a:off x="2268538" y="2852738"/>
            <a:ext cx="4464050" cy="579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it-IT" altLang="it-IT" sz="3200" b="1">
                <a:latin typeface="Garamond" panose="02020404030301010803" pitchFamily="18" charset="0"/>
              </a:rPr>
              <a:t>Un’ipoglicemia da matti</a:t>
            </a:r>
          </a:p>
        </p:txBody>
      </p:sp>
      <p:sp>
        <p:nvSpPr>
          <p:cNvPr id="2054" name="Text Box 6"/>
          <p:cNvSpPr txBox="1">
            <a:spLocks noChangeArrowheads="1"/>
          </p:cNvSpPr>
          <p:nvPr/>
        </p:nvSpPr>
        <p:spPr bwMode="auto">
          <a:xfrm>
            <a:off x="4679950" y="6278563"/>
            <a:ext cx="4464050" cy="623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r">
              <a:spcBef>
                <a:spcPct val="50000"/>
              </a:spcBef>
            </a:pPr>
            <a:r>
              <a:rPr lang="it-IT" altLang="it-IT" sz="1400" b="1">
                <a:latin typeface="Garamond" panose="02020404030301010803" pitchFamily="18" charset="0"/>
              </a:rPr>
              <a:t>Dott.ssa Mariasole Conte</a:t>
            </a:r>
          </a:p>
          <a:p>
            <a:pPr algn="r">
              <a:spcBef>
                <a:spcPct val="50000"/>
              </a:spcBef>
            </a:pPr>
            <a:r>
              <a:rPr lang="it-IT" altLang="it-IT" sz="1400" b="1">
                <a:latin typeface="Garamond" panose="02020404030301010803" pitchFamily="18" charset="0"/>
              </a:rPr>
              <a:t>Università di Trieste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p:cNvSpPr>
            <a:spLocks noChangeArrowheads="1"/>
          </p:cNvSpPr>
          <p:nvPr/>
        </p:nvSpPr>
        <p:spPr bwMode="auto">
          <a:xfrm>
            <a:off x="179388" y="188913"/>
            <a:ext cx="76390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it-IT" altLang="it-IT" sz="2400" dirty="0">
                <a:latin typeface="Garamond" panose="02020404030301010803" pitchFamily="18" charset="0"/>
              </a:rPr>
              <a:t>E. ha 15 anni. Il diabete di tipo 1 è esordito quando ne aveva 7.</a:t>
            </a:r>
          </a:p>
        </p:txBody>
      </p:sp>
      <p:sp>
        <p:nvSpPr>
          <p:cNvPr id="5130" name="AutoShape 10" descr="Image result for family and docto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a:lstStyle/>
          <a:p>
            <a:endParaRPr lang="it-IT"/>
          </a:p>
        </p:txBody>
      </p:sp>
      <p:sp>
        <p:nvSpPr>
          <p:cNvPr id="5132" name="AutoShape 12" descr="Image result for family and docto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a:lstStyle/>
          <a:p>
            <a:endParaRPr lang="it-IT"/>
          </a:p>
        </p:txBody>
      </p:sp>
      <p:sp>
        <p:nvSpPr>
          <p:cNvPr id="5134" name="AutoShape 14" descr="Image result for family and docto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a:lstStyle/>
          <a:p>
            <a:endParaRPr lang="it-IT"/>
          </a:p>
        </p:txBody>
      </p:sp>
      <p:sp>
        <p:nvSpPr>
          <p:cNvPr id="5136" name="AutoShape 16" descr="Image result for family and docto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a:lstStyle/>
          <a:p>
            <a:endParaRPr lang="it-IT"/>
          </a:p>
        </p:txBody>
      </p:sp>
      <p:pic>
        <p:nvPicPr>
          <p:cNvPr id="5137" name="Picture 17"/>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50825" y="692150"/>
            <a:ext cx="4105275" cy="2566988"/>
          </a:xfrm>
          <a:prstGeom prst="rect">
            <a:avLst/>
          </a:prstGeom>
          <a:noFill/>
          <a:extLst>
            <a:ext uri="{909E8E84-426E-40DD-AFC4-6F175D3DCCD1}">
              <a14:hiddenFill xmlns:a14="http://schemas.microsoft.com/office/drawing/2010/main" xmlns="">
                <a:solidFill>
                  <a:srgbClr val="FFFFFF"/>
                </a:solidFill>
              </a14:hiddenFill>
            </a:ext>
          </a:extLst>
        </p:spPr>
      </p:pic>
      <p:pic>
        <p:nvPicPr>
          <p:cNvPr id="5140" name="Picture 20"/>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258888" y="4279900"/>
            <a:ext cx="5448300" cy="2578100"/>
          </a:xfrm>
          <a:prstGeom prst="rect">
            <a:avLst/>
          </a:prstGeom>
          <a:noFill/>
          <a:extLst>
            <a:ext uri="{909E8E84-426E-40DD-AFC4-6F175D3DCCD1}">
              <a14:hiddenFill xmlns:a14="http://schemas.microsoft.com/office/drawing/2010/main" xmlns="">
                <a:solidFill>
                  <a:srgbClr val="FFFFFF"/>
                </a:solidFill>
              </a14:hiddenFill>
            </a:ext>
          </a:extLst>
        </p:spPr>
      </p:pic>
      <p:pic>
        <p:nvPicPr>
          <p:cNvPr id="5141" name="Picture 2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674212" y="3042444"/>
            <a:ext cx="2619375" cy="1743075"/>
          </a:xfrm>
          <a:prstGeom prst="rect">
            <a:avLst/>
          </a:prstGeom>
          <a:noFill/>
          <a:extLst>
            <a:ext uri="{909E8E84-426E-40DD-AFC4-6F175D3DCCD1}">
              <a14:hiddenFill xmlns:a14="http://schemas.microsoft.com/office/drawing/2010/main" xmlns="">
                <a:solidFill>
                  <a:srgbClr val="FFFFFF"/>
                </a:solidFill>
              </a14:hiddenFill>
            </a:ext>
          </a:extLst>
        </p:spPr>
      </p:pic>
      <p:pic>
        <p:nvPicPr>
          <p:cNvPr id="5128" name="Picture 8" descr="Image result for telefono gif"/>
          <p:cNvPicPr>
            <a:picLocks noChangeAspect="1" noChangeArrowheads="1" noCrop="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 y="2997201"/>
            <a:ext cx="1258888" cy="1258888"/>
          </a:xfrm>
          <a:prstGeom prst="rect">
            <a:avLst/>
          </a:prstGeom>
          <a:noFill/>
          <a:extLst>
            <a:ext uri="{909E8E84-426E-40DD-AFC4-6F175D3DCCD1}">
              <a14:hiddenFill xmlns:a14="http://schemas.microsoft.com/office/drawing/2010/main" xmlns="">
                <a:solidFill>
                  <a:srgbClr val="FFFFFF"/>
                </a:solidFill>
              </a14:hiddenFill>
            </a:ext>
          </a:extLst>
        </p:spPr>
      </p:pic>
      <p:pic>
        <p:nvPicPr>
          <p:cNvPr id="5144" name="Picture 24"/>
          <p:cNvPicPr>
            <a:picLocks noChangeAspect="1" noChangeArrowheads="1"/>
          </p:cNvPicPr>
          <p:nvPr/>
        </p:nvPicPr>
        <p:blipFill>
          <a:blip r:embed="rId6" cstate="print">
            <a:clrChange>
              <a:clrFrom>
                <a:srgbClr val="878A8F"/>
              </a:clrFrom>
              <a:clrTo>
                <a:srgbClr val="878A8F">
                  <a:alpha val="0"/>
                </a:srgbClr>
              </a:clrTo>
            </a:clrChange>
            <a:extLst>
              <a:ext uri="{28A0092B-C50C-407E-A947-70E740481C1C}">
                <a14:useLocalDpi xmlns:a14="http://schemas.microsoft.com/office/drawing/2010/main" xmlns="" val="0"/>
              </a:ext>
            </a:extLst>
          </a:blip>
          <a:srcRect/>
          <a:stretch>
            <a:fillRect/>
          </a:stretch>
        </p:blipFill>
        <p:spPr bwMode="auto">
          <a:xfrm>
            <a:off x="7236296" y="4925528"/>
            <a:ext cx="1701800" cy="1773238"/>
          </a:xfrm>
          <a:prstGeom prst="rect">
            <a:avLst/>
          </a:prstGeom>
          <a:noFill/>
          <a:extLst>
            <a:ext uri="{909E8E84-426E-40DD-AFC4-6F175D3DCCD1}">
              <a14:hiddenFill xmlns:a14="http://schemas.microsoft.com/office/drawing/2010/main" xmlns="">
                <a:solidFill>
                  <a:srgbClr val="FFFFFF"/>
                </a:solidFill>
              </a14:hiddenFill>
            </a:ext>
          </a:extLst>
        </p:spPr>
      </p:pic>
      <p:sp>
        <p:nvSpPr>
          <p:cNvPr id="5145" name="Text Box 25"/>
          <p:cNvSpPr txBox="1">
            <a:spLocks noChangeArrowheads="1"/>
          </p:cNvSpPr>
          <p:nvPr/>
        </p:nvSpPr>
        <p:spPr bwMode="auto">
          <a:xfrm>
            <a:off x="7895109" y="5357328"/>
            <a:ext cx="574675" cy="579438"/>
          </a:xfrm>
          <a:prstGeom prst="rect">
            <a:avLst/>
          </a:prstGeom>
          <a:solidFill>
            <a:srgbClr val="99CCFF">
              <a:alpha val="75000"/>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it-IT" altLang="it-IT" sz="3200" b="1" dirty="0">
                <a:solidFill>
                  <a:srgbClr val="FF3300"/>
                </a:solidFill>
                <a:latin typeface="Garamond" panose="02020404030301010803" pitchFamily="18" charset="0"/>
              </a:rPr>
              <a:t>45</a:t>
            </a:r>
          </a:p>
        </p:txBody>
      </p:sp>
      <p:pic>
        <p:nvPicPr>
          <p:cNvPr id="5146" name="Picture 26" descr="Image result for microinfusore"/>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4753337" y="645504"/>
            <a:ext cx="1920875" cy="2657475"/>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8" descr="Image result for telefono gif"/>
          <p:cNvPicPr>
            <a:picLocks noChangeAspect="1" noChangeArrowheads="1" noCrop="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988475" y="2697956"/>
            <a:ext cx="1122363" cy="1122363"/>
          </a:xfrm>
          <a:prstGeom prst="rect">
            <a:avLst/>
          </a:prstGeom>
          <a:noFill/>
          <a:extLst>
            <a:ext uri="{909E8E84-426E-40DD-AFC4-6F175D3DCCD1}">
              <a14:hiddenFill xmlns:a14="http://schemas.microsoft.com/office/drawing/2010/main" xmlns="">
                <a:solidFill>
                  <a:srgbClr val="FFFFFF"/>
                </a:solidFill>
              </a14:hiddenFill>
            </a:ext>
          </a:extLst>
        </p:spPr>
      </p:pic>
      <p:pic>
        <p:nvPicPr>
          <p:cNvPr id="20" name="Picture 8" descr="Image result for telefono gif"/>
          <p:cNvPicPr>
            <a:picLocks noChangeAspect="1" noChangeArrowheads="1" noCrop="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1981562" y="3206750"/>
            <a:ext cx="1033463" cy="1033463"/>
          </a:xfrm>
          <a:prstGeom prst="rect">
            <a:avLst/>
          </a:prstGeom>
          <a:noFill/>
          <a:extLst>
            <a:ext uri="{909E8E84-426E-40DD-AFC4-6F175D3DCCD1}">
              <a14:hiddenFill xmlns:a14="http://schemas.microsoft.com/office/drawing/2010/main" xmlns="">
                <a:solidFill>
                  <a:srgbClr val="FFFFFF"/>
                </a:solidFill>
              </a14:hiddenFill>
            </a:ext>
          </a:extLst>
        </p:spPr>
      </p:pic>
      <p:pic>
        <p:nvPicPr>
          <p:cNvPr id="21" name="Picture 8" descr="Image result for telefono gif"/>
          <p:cNvPicPr>
            <a:picLocks noChangeAspect="1" noChangeArrowheads="1" noCrop="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2943320" y="2889897"/>
            <a:ext cx="1092862" cy="1092862"/>
          </a:xfrm>
          <a:prstGeom prst="rect">
            <a:avLst/>
          </a:prstGeom>
          <a:noFill/>
          <a:extLst>
            <a:ext uri="{909E8E84-426E-40DD-AFC4-6F175D3DCCD1}">
              <a14:hiddenFill xmlns:a14="http://schemas.microsoft.com/office/drawing/2010/main" xmlns="">
                <a:solidFill>
                  <a:srgbClr val="FFFFFF"/>
                </a:solidFill>
              </a14:hiddenFill>
            </a:ext>
          </a:extLst>
        </p:spPr>
      </p:pic>
      <p:pic>
        <p:nvPicPr>
          <p:cNvPr id="22" name="Picture 8" descr="Image result for telefono gif"/>
          <p:cNvPicPr>
            <a:picLocks noChangeAspect="1" noChangeArrowheads="1" noCrop="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3811049" y="3206750"/>
            <a:ext cx="1282701" cy="1282701"/>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5140"/>
                                        </p:tgtEl>
                                        <p:attrNameLst>
                                          <p:attrName>style.visibility</p:attrName>
                                        </p:attrNameLst>
                                      </p:cBhvr>
                                      <p:to>
                                        <p:strVal val="visible"/>
                                      </p:to>
                                    </p:set>
                                    <p:anim calcmode="lin" valueType="num">
                                      <p:cBhvr additive="base">
                                        <p:cTn id="35" dur="500" fill="hold"/>
                                        <p:tgtEl>
                                          <p:spTgt spid="5140"/>
                                        </p:tgtEl>
                                        <p:attrNameLst>
                                          <p:attrName>ppt_x</p:attrName>
                                        </p:attrNameLst>
                                      </p:cBhvr>
                                      <p:tavLst>
                                        <p:tav tm="0">
                                          <p:val>
                                            <p:strVal val="#ppt_x"/>
                                          </p:val>
                                        </p:tav>
                                        <p:tav tm="100000">
                                          <p:val>
                                            <p:strVal val="#ppt_x"/>
                                          </p:val>
                                        </p:tav>
                                      </p:tavLst>
                                    </p:anim>
                                    <p:anim calcmode="lin" valueType="num">
                                      <p:cBhvr additive="base">
                                        <p:cTn id="36" dur="500" fill="hold"/>
                                        <p:tgtEl>
                                          <p:spTgt spid="5140"/>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14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514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1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AutoShape 3" descr="Image result for family and docto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a:lstStyle/>
          <a:p>
            <a:endParaRPr lang="it-IT"/>
          </a:p>
        </p:txBody>
      </p:sp>
      <p:sp>
        <p:nvSpPr>
          <p:cNvPr id="7176" name="AutoShape 8" descr="Image result for fruit juice"/>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a:lstStyle/>
          <a:p>
            <a:endParaRPr lang="it-IT"/>
          </a:p>
        </p:txBody>
      </p:sp>
      <p:sp>
        <p:nvSpPr>
          <p:cNvPr id="7178" name="AutoShape 10" descr="Image result for correct hypoglicemia in diabetes"/>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a:lstStyle/>
          <a:p>
            <a:endParaRPr lang="it-IT"/>
          </a:p>
        </p:txBody>
      </p:sp>
      <p:sp>
        <p:nvSpPr>
          <p:cNvPr id="7185" name="Rectangle 17"/>
          <p:cNvSpPr>
            <a:spLocks noChangeArrowheads="1"/>
          </p:cNvSpPr>
          <p:nvPr/>
        </p:nvSpPr>
        <p:spPr bwMode="auto">
          <a:xfrm>
            <a:off x="179388" y="188913"/>
            <a:ext cx="8640762" cy="12003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it-IT" altLang="it-IT" sz="2400" dirty="0">
                <a:latin typeface="Garamond" panose="02020404030301010803" pitchFamily="18" charset="0"/>
              </a:rPr>
              <a:t>Nonostante le correzioni, di 15 grammi in 15 grammi di </a:t>
            </a:r>
            <a:r>
              <a:rPr lang="it-IT" altLang="it-IT" sz="2400" dirty="0" smtClean="0">
                <a:latin typeface="Garamond" panose="02020404030301010803" pitchFamily="18" charset="0"/>
              </a:rPr>
              <a:t>zucchero </a:t>
            </a:r>
            <a:r>
              <a:rPr lang="it-IT" altLang="it-IT" sz="2400" dirty="0">
                <a:latin typeface="Garamond" panose="02020404030301010803" pitchFamily="18" charset="0"/>
              </a:rPr>
              <a:t>le glicemie sono sempre basse: 31mg/</a:t>
            </a:r>
            <a:r>
              <a:rPr lang="it-IT" altLang="it-IT" sz="2400" dirty="0" err="1">
                <a:latin typeface="Garamond" panose="02020404030301010803" pitchFamily="18" charset="0"/>
              </a:rPr>
              <a:t>dL</a:t>
            </a:r>
            <a:r>
              <a:rPr lang="it-IT" altLang="it-IT" sz="2400" dirty="0">
                <a:latin typeface="Garamond" panose="02020404030301010803" pitchFamily="18" charset="0"/>
              </a:rPr>
              <a:t>.. Poi 37.. Poi 41..  Poi finiscono le telefonate e vanno tutti a letto.</a:t>
            </a:r>
          </a:p>
        </p:txBody>
      </p:sp>
      <p:pic>
        <p:nvPicPr>
          <p:cNvPr id="7187" name="Picture 19" descr="Risultati immagini per notte giorno"/>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7950" y="2205038"/>
            <a:ext cx="9432925" cy="4652962"/>
          </a:xfrm>
          <a:prstGeom prst="rect">
            <a:avLst/>
          </a:prstGeom>
          <a:noFill/>
          <a:extLst>
            <a:ext uri="{909E8E84-426E-40DD-AFC4-6F175D3DCCD1}">
              <a14:hiddenFill xmlns:a14="http://schemas.microsoft.com/office/drawing/2010/main" xmlns="">
                <a:solidFill>
                  <a:srgbClr val="FFFFFF"/>
                </a:solidFill>
              </a14:hiddenFill>
            </a:ext>
          </a:extLst>
        </p:spPr>
      </p:pic>
      <p:sp>
        <p:nvSpPr>
          <p:cNvPr id="7188" name="Rectangle 20"/>
          <p:cNvSpPr>
            <a:spLocks noChangeArrowheads="1"/>
          </p:cNvSpPr>
          <p:nvPr/>
        </p:nvSpPr>
        <p:spPr bwMode="auto">
          <a:xfrm>
            <a:off x="250825" y="1427163"/>
            <a:ext cx="270827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it-IT" altLang="it-IT" sz="2400" dirty="0">
                <a:latin typeface="Garamond" panose="02020404030301010803" pitchFamily="18" charset="0"/>
              </a:rPr>
              <a:t>…calma apparente…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188"/>
                                        </p:tgtEl>
                                        <p:attrNameLst>
                                          <p:attrName>style.visibility</p:attrName>
                                        </p:attrNameLst>
                                      </p:cBhvr>
                                      <p:to>
                                        <p:strVal val="visible"/>
                                      </p:to>
                                    </p:set>
                                    <p:anim calcmode="lin" valueType="num">
                                      <p:cBhvr additive="base">
                                        <p:cTn id="7" dur="500" fill="hold"/>
                                        <p:tgtEl>
                                          <p:spTgt spid="7188"/>
                                        </p:tgtEl>
                                        <p:attrNameLst>
                                          <p:attrName>ppt_x</p:attrName>
                                        </p:attrNameLst>
                                      </p:cBhvr>
                                      <p:tavLst>
                                        <p:tav tm="0">
                                          <p:val>
                                            <p:strVal val="0-#ppt_w/2"/>
                                          </p:val>
                                        </p:tav>
                                        <p:tav tm="100000">
                                          <p:val>
                                            <p:strVal val="#ppt_x"/>
                                          </p:val>
                                        </p:tav>
                                      </p:tavLst>
                                    </p:anim>
                                    <p:anim calcmode="lin" valueType="num">
                                      <p:cBhvr additive="base">
                                        <p:cTn id="8" dur="500" fill="hold"/>
                                        <p:tgtEl>
                                          <p:spTgt spid="718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7187"/>
                                        </p:tgtEl>
                                        <p:attrNameLst>
                                          <p:attrName>style.visibility</p:attrName>
                                        </p:attrNameLst>
                                      </p:cBhvr>
                                      <p:to>
                                        <p:strVal val="visible"/>
                                      </p:to>
                                    </p:set>
                                    <p:animEffect transition="in" filter="randombar(horizontal)">
                                      <p:cBhvr>
                                        <p:cTn id="13" dur="500"/>
                                        <p:tgtEl>
                                          <p:spTgt spid="7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73" name="Picture 29"/>
          <p:cNvPicPr>
            <a:picLocks noChangeAspect="1" noChangeArrowheads="1"/>
          </p:cNvPicPr>
          <p:nvPr/>
        </p:nvPicPr>
        <p:blipFill>
          <a:blip r:embed="rId2" cstate="print">
            <a:clrChange>
              <a:clrFrom>
                <a:srgbClr val="878A8F"/>
              </a:clrFrom>
              <a:clrTo>
                <a:srgbClr val="878A8F">
                  <a:alpha val="0"/>
                </a:srgbClr>
              </a:clrTo>
            </a:clrChange>
            <a:extLst>
              <a:ext uri="{28A0092B-C50C-407E-A947-70E740481C1C}">
                <a14:useLocalDpi xmlns:a14="http://schemas.microsoft.com/office/drawing/2010/main" xmlns="" val="0"/>
              </a:ext>
            </a:extLst>
          </a:blip>
          <a:srcRect/>
          <a:stretch>
            <a:fillRect/>
          </a:stretch>
        </p:blipFill>
        <p:spPr bwMode="auto">
          <a:xfrm>
            <a:off x="5580063" y="4797425"/>
            <a:ext cx="1701800" cy="1773238"/>
          </a:xfrm>
          <a:prstGeom prst="rect">
            <a:avLst/>
          </a:prstGeom>
          <a:noFill/>
          <a:extLst>
            <a:ext uri="{909E8E84-426E-40DD-AFC4-6F175D3DCCD1}">
              <a14:hiddenFill xmlns:a14="http://schemas.microsoft.com/office/drawing/2010/main" xmlns="">
                <a:solidFill>
                  <a:srgbClr val="FFFFFF"/>
                </a:solidFill>
              </a14:hiddenFill>
            </a:ext>
          </a:extLst>
        </p:spPr>
      </p:pic>
      <p:pic>
        <p:nvPicPr>
          <p:cNvPr id="6148" name="Picture 4" descr="Immagine correlata"/>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308850" y="620713"/>
            <a:ext cx="1106488" cy="1225550"/>
          </a:xfrm>
          <a:prstGeom prst="rect">
            <a:avLst/>
          </a:prstGeom>
          <a:noFill/>
          <a:extLst>
            <a:ext uri="{909E8E84-426E-40DD-AFC4-6F175D3DCCD1}">
              <a14:hiddenFill xmlns:a14="http://schemas.microsoft.com/office/drawing/2010/main" xmlns="">
                <a:solidFill>
                  <a:srgbClr val="FFFFFF"/>
                </a:solidFill>
              </a14:hiddenFill>
            </a:ext>
          </a:extLst>
        </p:spPr>
      </p:pic>
      <p:sp>
        <p:nvSpPr>
          <p:cNvPr id="6149" name="Rectangle 5"/>
          <p:cNvSpPr>
            <a:spLocks noChangeArrowheads="1"/>
          </p:cNvSpPr>
          <p:nvPr/>
        </p:nvSpPr>
        <p:spPr bwMode="auto">
          <a:xfrm>
            <a:off x="179388" y="188913"/>
            <a:ext cx="7562850" cy="822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it-IT" altLang="it-IT" sz="2400">
                <a:latin typeface="Garamond" panose="02020404030301010803" pitchFamily="18" charset="0"/>
              </a:rPr>
              <a:t>La mattina dopo al risveglio la glicemia è 127 mg/dL!! Ottimo.</a:t>
            </a:r>
          </a:p>
          <a:p>
            <a:r>
              <a:rPr lang="it-IT" altLang="it-IT" sz="2400">
                <a:latin typeface="Garamond" panose="02020404030301010803" pitchFamily="18" charset="0"/>
              </a:rPr>
              <a:t>Però le diciamo di venire in ospedale lo stesso per parlare</a:t>
            </a:r>
          </a:p>
        </p:txBody>
      </p:sp>
      <p:sp>
        <p:nvSpPr>
          <p:cNvPr id="6150" name="Rectangle 6"/>
          <p:cNvSpPr>
            <a:spLocks noChangeArrowheads="1"/>
          </p:cNvSpPr>
          <p:nvPr/>
        </p:nvSpPr>
        <p:spPr bwMode="auto">
          <a:xfrm>
            <a:off x="179388" y="1989138"/>
            <a:ext cx="8713787" cy="822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it-IT" altLang="it-IT" sz="2400" dirty="0">
                <a:latin typeface="Garamond" panose="02020404030301010803" pitchFamily="18" charset="0"/>
              </a:rPr>
              <a:t>È fiacca e stanca, ha sonno, ha fame, si appisola sulla scrivania mentre cerchiamo di capire cosa sia successo e allora le rimisuriamo la glicemia</a:t>
            </a:r>
          </a:p>
        </p:txBody>
      </p:sp>
      <p:pic>
        <p:nvPicPr>
          <p:cNvPr id="6152" name="Picture 8" descr="Risultati immagini per dormire sul banco"/>
          <p:cNvPicPr>
            <a:picLocks noChangeAspect="1" noChangeArrowheads="1"/>
          </p:cNvPicPr>
          <p:nvPr/>
        </p:nvPicPr>
        <p:blipFill>
          <a:blip r:embed="rId4">
            <a:extLst>
              <a:ext uri="{28A0092B-C50C-407E-A947-70E740481C1C}">
                <a14:useLocalDpi xmlns:a14="http://schemas.microsoft.com/office/drawing/2010/main" xmlns="" val="0"/>
              </a:ext>
            </a:extLst>
          </a:blip>
          <a:srcRect b="25394"/>
          <a:stretch>
            <a:fillRect/>
          </a:stretch>
        </p:blipFill>
        <p:spPr bwMode="auto">
          <a:xfrm>
            <a:off x="107950" y="2852738"/>
            <a:ext cx="2808288" cy="1435100"/>
          </a:xfrm>
          <a:prstGeom prst="rect">
            <a:avLst/>
          </a:prstGeom>
          <a:noFill/>
          <a:extLst>
            <a:ext uri="{909E8E84-426E-40DD-AFC4-6F175D3DCCD1}">
              <a14:hiddenFill xmlns:a14="http://schemas.microsoft.com/office/drawing/2010/main" xmlns="">
                <a:solidFill>
                  <a:srgbClr val="FFFFFF"/>
                </a:solidFill>
              </a14:hiddenFill>
            </a:ext>
          </a:extLst>
        </p:spPr>
      </p:pic>
      <p:pic>
        <p:nvPicPr>
          <p:cNvPr id="6154" name="Picture 10"/>
          <p:cNvPicPr>
            <a:picLocks noChangeAspect="1" noChangeArrowheads="1"/>
          </p:cNvPicPr>
          <p:nvPr/>
        </p:nvPicPr>
        <p:blipFill>
          <a:blip r:embed="rId2" cstate="print">
            <a:clrChange>
              <a:clrFrom>
                <a:srgbClr val="878A8F"/>
              </a:clrFrom>
              <a:clrTo>
                <a:srgbClr val="878A8F">
                  <a:alpha val="0"/>
                </a:srgbClr>
              </a:clrTo>
            </a:clrChange>
            <a:extLst>
              <a:ext uri="{28A0092B-C50C-407E-A947-70E740481C1C}">
                <a14:useLocalDpi xmlns:a14="http://schemas.microsoft.com/office/drawing/2010/main" xmlns="" val="0"/>
              </a:ext>
            </a:extLst>
          </a:blip>
          <a:srcRect/>
          <a:stretch>
            <a:fillRect/>
          </a:stretch>
        </p:blipFill>
        <p:spPr bwMode="auto">
          <a:xfrm>
            <a:off x="7442200" y="2924175"/>
            <a:ext cx="1701800" cy="1773238"/>
          </a:xfrm>
          <a:prstGeom prst="rect">
            <a:avLst/>
          </a:prstGeom>
          <a:noFill/>
          <a:extLst>
            <a:ext uri="{909E8E84-426E-40DD-AFC4-6F175D3DCCD1}">
              <a14:hiddenFill xmlns:a14="http://schemas.microsoft.com/office/drawing/2010/main" xmlns="">
                <a:solidFill>
                  <a:srgbClr val="FFFFFF"/>
                </a:solidFill>
              </a14:hiddenFill>
            </a:ext>
          </a:extLst>
        </p:spPr>
      </p:pic>
      <p:sp>
        <p:nvSpPr>
          <p:cNvPr id="6157" name="Text Box 13"/>
          <p:cNvSpPr txBox="1">
            <a:spLocks noChangeArrowheads="1"/>
          </p:cNvSpPr>
          <p:nvPr/>
        </p:nvSpPr>
        <p:spPr bwMode="auto">
          <a:xfrm>
            <a:off x="8101013" y="3357563"/>
            <a:ext cx="574675" cy="579437"/>
          </a:xfrm>
          <a:prstGeom prst="rect">
            <a:avLst/>
          </a:prstGeom>
          <a:solidFill>
            <a:srgbClr val="99CCFF">
              <a:alpha val="75000"/>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it-IT" altLang="it-IT" sz="3200" b="1">
                <a:solidFill>
                  <a:srgbClr val="FF3300"/>
                </a:solidFill>
                <a:latin typeface="Garamond" panose="02020404030301010803" pitchFamily="18" charset="0"/>
              </a:rPr>
              <a:t>31</a:t>
            </a:r>
          </a:p>
        </p:txBody>
      </p:sp>
      <p:sp>
        <p:nvSpPr>
          <p:cNvPr id="6159" name="Text Box 15"/>
          <p:cNvSpPr txBox="1">
            <a:spLocks noChangeArrowheads="1"/>
          </p:cNvSpPr>
          <p:nvPr/>
        </p:nvSpPr>
        <p:spPr bwMode="auto">
          <a:xfrm>
            <a:off x="6227763" y="5229225"/>
            <a:ext cx="574675" cy="579438"/>
          </a:xfrm>
          <a:prstGeom prst="rect">
            <a:avLst/>
          </a:prstGeom>
          <a:solidFill>
            <a:srgbClr val="99CCFF">
              <a:alpha val="75000"/>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it-IT" altLang="it-IT" sz="3200" b="1">
                <a:solidFill>
                  <a:srgbClr val="FF3300"/>
                </a:solidFill>
                <a:latin typeface="Garamond" panose="02020404030301010803" pitchFamily="18" charset="0"/>
              </a:rPr>
              <a:t>37</a:t>
            </a:r>
          </a:p>
        </p:txBody>
      </p:sp>
      <p:pic>
        <p:nvPicPr>
          <p:cNvPr id="6164" name="Picture 20"/>
          <p:cNvPicPr>
            <a:picLocks noChangeAspect="1" noChangeArrowheads="1"/>
          </p:cNvPicPr>
          <p:nvPr/>
        </p:nvPicPr>
        <p:blipFill>
          <a:blip r:embed="rId2" cstate="print">
            <a:clrChange>
              <a:clrFrom>
                <a:srgbClr val="878A8F"/>
              </a:clrFrom>
              <a:clrTo>
                <a:srgbClr val="878A8F">
                  <a:alpha val="0"/>
                </a:srgbClr>
              </a:clrTo>
            </a:clrChange>
            <a:extLst>
              <a:ext uri="{28A0092B-C50C-407E-A947-70E740481C1C}">
                <a14:useLocalDpi xmlns:a14="http://schemas.microsoft.com/office/drawing/2010/main" xmlns="" val="0"/>
              </a:ext>
            </a:extLst>
          </a:blip>
          <a:srcRect/>
          <a:stretch>
            <a:fillRect/>
          </a:stretch>
        </p:blipFill>
        <p:spPr bwMode="auto">
          <a:xfrm>
            <a:off x="7442200" y="4797425"/>
            <a:ext cx="1701800" cy="1773238"/>
          </a:xfrm>
          <a:prstGeom prst="rect">
            <a:avLst/>
          </a:prstGeom>
          <a:noFill/>
          <a:extLst>
            <a:ext uri="{909E8E84-426E-40DD-AFC4-6F175D3DCCD1}">
              <a14:hiddenFill xmlns:a14="http://schemas.microsoft.com/office/drawing/2010/main" xmlns="">
                <a:solidFill>
                  <a:srgbClr val="FFFFFF"/>
                </a:solidFill>
              </a14:hiddenFill>
            </a:ext>
          </a:extLst>
        </p:spPr>
      </p:pic>
      <p:sp>
        <p:nvSpPr>
          <p:cNvPr id="6165" name="Text Box 21"/>
          <p:cNvSpPr txBox="1">
            <a:spLocks noChangeArrowheads="1"/>
          </p:cNvSpPr>
          <p:nvPr/>
        </p:nvSpPr>
        <p:spPr bwMode="auto">
          <a:xfrm>
            <a:off x="8101013" y="5229225"/>
            <a:ext cx="574675" cy="579438"/>
          </a:xfrm>
          <a:prstGeom prst="rect">
            <a:avLst/>
          </a:prstGeom>
          <a:solidFill>
            <a:srgbClr val="99CCFF">
              <a:alpha val="75000"/>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it-IT" altLang="it-IT" sz="3200" b="1">
                <a:solidFill>
                  <a:srgbClr val="FF3300"/>
                </a:solidFill>
                <a:latin typeface="Garamond" panose="02020404030301010803" pitchFamily="18" charset="0"/>
              </a:rPr>
              <a:t>45</a:t>
            </a:r>
          </a:p>
        </p:txBody>
      </p:sp>
      <p:pic>
        <p:nvPicPr>
          <p:cNvPr id="6174" name="Picture 30"/>
          <p:cNvPicPr>
            <a:picLocks noChangeAspect="1" noChangeArrowheads="1"/>
          </p:cNvPicPr>
          <p:nvPr/>
        </p:nvPicPr>
        <p:blipFill>
          <a:blip r:embed="rId2" cstate="print">
            <a:clrChange>
              <a:clrFrom>
                <a:srgbClr val="878A8F"/>
              </a:clrFrom>
              <a:clrTo>
                <a:srgbClr val="878A8F">
                  <a:alpha val="0"/>
                </a:srgbClr>
              </a:clrTo>
            </a:clrChange>
            <a:extLst>
              <a:ext uri="{28A0092B-C50C-407E-A947-70E740481C1C}">
                <a14:useLocalDpi xmlns:a14="http://schemas.microsoft.com/office/drawing/2010/main" xmlns="" val="0"/>
              </a:ext>
            </a:extLst>
          </a:blip>
          <a:srcRect/>
          <a:stretch>
            <a:fillRect/>
          </a:stretch>
        </p:blipFill>
        <p:spPr bwMode="auto">
          <a:xfrm>
            <a:off x="5602288" y="2924175"/>
            <a:ext cx="1701800" cy="1773238"/>
          </a:xfrm>
          <a:prstGeom prst="rect">
            <a:avLst/>
          </a:prstGeom>
          <a:noFill/>
          <a:extLst>
            <a:ext uri="{909E8E84-426E-40DD-AFC4-6F175D3DCCD1}">
              <a14:hiddenFill xmlns:a14="http://schemas.microsoft.com/office/drawing/2010/main" xmlns="">
                <a:solidFill>
                  <a:srgbClr val="FFFFFF"/>
                </a:solidFill>
              </a14:hiddenFill>
            </a:ext>
          </a:extLst>
        </p:spPr>
      </p:pic>
      <p:sp>
        <p:nvSpPr>
          <p:cNvPr id="6175" name="Text Box 31"/>
          <p:cNvSpPr txBox="1">
            <a:spLocks noChangeArrowheads="1"/>
          </p:cNvSpPr>
          <p:nvPr/>
        </p:nvSpPr>
        <p:spPr bwMode="auto">
          <a:xfrm>
            <a:off x="6250781" y="3355975"/>
            <a:ext cx="574675" cy="579437"/>
          </a:xfrm>
          <a:prstGeom prst="rect">
            <a:avLst/>
          </a:prstGeom>
          <a:solidFill>
            <a:srgbClr val="99CCFF">
              <a:alpha val="75000"/>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it-IT" altLang="it-IT" sz="3200" b="1" dirty="0">
                <a:solidFill>
                  <a:srgbClr val="FF3300"/>
                </a:solidFill>
                <a:latin typeface="Garamond" panose="02020404030301010803" pitchFamily="18" charset="0"/>
              </a:rPr>
              <a:t>41</a:t>
            </a:r>
          </a:p>
        </p:txBody>
      </p:sp>
      <p:pic>
        <p:nvPicPr>
          <p:cNvPr id="6177" name="Picture 33" descr="Risultati immagini per bustine zucchero"/>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659563" y="3357563"/>
            <a:ext cx="1481137" cy="941387"/>
          </a:xfrm>
          <a:prstGeom prst="rect">
            <a:avLst/>
          </a:prstGeom>
          <a:noFill/>
          <a:extLst>
            <a:ext uri="{909E8E84-426E-40DD-AFC4-6F175D3DCCD1}">
              <a14:hiddenFill xmlns:a14="http://schemas.microsoft.com/office/drawing/2010/main" xmlns="">
                <a:solidFill>
                  <a:srgbClr val="FFFFFF"/>
                </a:solidFill>
              </a14:hiddenFill>
            </a:ext>
          </a:extLst>
        </p:spPr>
      </p:pic>
      <p:pic>
        <p:nvPicPr>
          <p:cNvPr id="6178" name="Picture 34" descr="Risultati immagini per bustine zucchero"/>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524750" y="4292600"/>
            <a:ext cx="1481138" cy="941388"/>
          </a:xfrm>
          <a:prstGeom prst="rect">
            <a:avLst/>
          </a:prstGeom>
          <a:noFill/>
          <a:extLst>
            <a:ext uri="{909E8E84-426E-40DD-AFC4-6F175D3DCCD1}">
              <a14:hiddenFill xmlns:a14="http://schemas.microsoft.com/office/drawing/2010/main" xmlns="">
                <a:solidFill>
                  <a:srgbClr val="FFFFFF"/>
                </a:solidFill>
              </a14:hiddenFill>
            </a:ext>
          </a:extLst>
        </p:spPr>
      </p:pic>
      <p:pic>
        <p:nvPicPr>
          <p:cNvPr id="6179" name="Picture 35" descr="Risultati immagini per bustine zucchero"/>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659563" y="5229225"/>
            <a:ext cx="1481137" cy="941388"/>
          </a:xfrm>
          <a:prstGeom prst="rect">
            <a:avLst/>
          </a:prstGeom>
          <a:noFill/>
          <a:extLst>
            <a:ext uri="{909E8E84-426E-40DD-AFC4-6F175D3DCCD1}">
              <a14:hiddenFill xmlns:a14="http://schemas.microsoft.com/office/drawing/2010/main" xmlns="">
                <a:solidFill>
                  <a:srgbClr val="FFFFFF"/>
                </a:solidFill>
              </a14:hiddenFill>
            </a:ext>
          </a:extLst>
        </p:spPr>
      </p:pic>
      <p:pic>
        <p:nvPicPr>
          <p:cNvPr id="6180" name="Picture 36" descr="Risultati immagini per bustine zucchero"/>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867400" y="4292600"/>
            <a:ext cx="1481138" cy="941388"/>
          </a:xfrm>
          <a:prstGeom prst="rect">
            <a:avLst/>
          </a:prstGeom>
          <a:noFill/>
          <a:extLst>
            <a:ext uri="{909E8E84-426E-40DD-AFC4-6F175D3DCCD1}">
              <a14:hiddenFill xmlns:a14="http://schemas.microsoft.com/office/drawing/2010/main" xmlns="">
                <a:solidFill>
                  <a:srgbClr val="FFFFFF"/>
                </a:solidFill>
              </a14:hiddenFill>
            </a:ext>
          </a:extLst>
        </p:spPr>
      </p:pic>
      <p:pic>
        <p:nvPicPr>
          <p:cNvPr id="6184" name="Picture 40" descr="Image result for microinfusore"/>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07950" y="4508500"/>
            <a:ext cx="1504950" cy="2081213"/>
          </a:xfrm>
          <a:prstGeom prst="rect">
            <a:avLst/>
          </a:prstGeom>
          <a:noFill/>
          <a:extLst>
            <a:ext uri="{909E8E84-426E-40DD-AFC4-6F175D3DCCD1}">
              <a14:hiddenFill xmlns:a14="http://schemas.microsoft.com/office/drawing/2010/main" xmlns="">
                <a:solidFill>
                  <a:srgbClr val="FFFFFF"/>
                </a:solidFill>
              </a14:hiddenFill>
            </a:ext>
          </a:extLst>
        </p:spPr>
      </p:pic>
      <p:sp>
        <p:nvSpPr>
          <p:cNvPr id="6185" name="Rectangle 41"/>
          <p:cNvSpPr>
            <a:spLocks noChangeArrowheads="1"/>
          </p:cNvSpPr>
          <p:nvPr/>
        </p:nvSpPr>
        <p:spPr bwMode="auto">
          <a:xfrm>
            <a:off x="1908175" y="4508500"/>
            <a:ext cx="3455988" cy="1917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it-IT" altLang="it-IT" sz="2400" dirty="0">
                <a:latin typeface="Garamond" panose="02020404030301010803" pitchFamily="18" charset="0"/>
              </a:rPr>
              <a:t>Dallo scarico dei dati del microinfusore: tutto regolare, l’insulina viene sospesa in corso di ipoglicemia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5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5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17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17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7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5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15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17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16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16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17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17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15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618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185"/>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61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p:bldP spid="6157" grpId="0" animBg="1"/>
      <p:bldP spid="6159" grpId="0" animBg="1"/>
      <p:bldP spid="6165" grpId="0" animBg="1"/>
      <p:bldP spid="6175" grpId="0" animBg="1"/>
      <p:bldP spid="618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Risultati immagini per glucosata 10%"/>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195513" y="1052513"/>
            <a:ext cx="4762500" cy="4762500"/>
          </a:xfrm>
          <a:prstGeom prst="rect">
            <a:avLst/>
          </a:prstGeom>
          <a:noFill/>
          <a:ln w="57150">
            <a:solidFill>
              <a:srgbClr val="FF3300"/>
            </a:solidFill>
            <a:miter lim="800000"/>
            <a:headEnd/>
            <a:tailEnd/>
          </a:ln>
          <a:extLst>
            <a:ext uri="{909E8E84-426E-40DD-AFC4-6F175D3DCCD1}">
              <a14:hiddenFill xmlns:a14="http://schemas.microsoft.com/office/drawing/2010/main" xmlns="">
                <a:solidFill>
                  <a:srgbClr val="FFFFFF"/>
                </a:solidFill>
              </a14:hiddenFill>
            </a:ext>
          </a:extLst>
        </p:spPr>
      </p:pic>
      <p:sp>
        <p:nvSpPr>
          <p:cNvPr id="11269" name="Text Box 5"/>
          <p:cNvSpPr txBox="1">
            <a:spLocks noChangeArrowheads="1"/>
          </p:cNvSpPr>
          <p:nvPr/>
        </p:nvSpPr>
        <p:spPr bwMode="auto">
          <a:xfrm>
            <a:off x="3492500" y="2852738"/>
            <a:ext cx="2303463" cy="1004887"/>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it-IT" altLang="it-IT" sz="2400" b="1">
                <a:latin typeface="Garamond" panose="02020404030301010803" pitchFamily="18" charset="0"/>
              </a:rPr>
              <a:t>Glucosata 10%</a:t>
            </a:r>
          </a:p>
          <a:p>
            <a:pPr algn="ctr">
              <a:spcBef>
                <a:spcPct val="50000"/>
              </a:spcBef>
            </a:pPr>
            <a:r>
              <a:rPr lang="it-IT" altLang="it-IT" sz="2400" b="1">
                <a:latin typeface="Garamond" panose="02020404030301010803" pitchFamily="18" charset="0"/>
              </a:rPr>
              <a:t>2ml/kg/h</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ChangeArrowheads="1"/>
          </p:cNvSpPr>
          <p:nvPr/>
        </p:nvSpPr>
        <p:spPr bwMode="auto">
          <a:xfrm>
            <a:off x="179388" y="188913"/>
            <a:ext cx="438467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it-IT" altLang="it-IT" sz="2400">
                <a:latin typeface="Garamond" panose="02020404030301010803" pitchFamily="18" charset="0"/>
              </a:rPr>
              <a:t>E le facciamo solo 2 esami ematici: </a:t>
            </a:r>
          </a:p>
        </p:txBody>
      </p:sp>
      <p:pic>
        <p:nvPicPr>
          <p:cNvPr id="8197" name="Picture 5"/>
          <p:cNvPicPr>
            <a:picLocks noChangeAspect="1" noChangeArrowheads="1"/>
          </p:cNvPicPr>
          <p:nvPr/>
        </p:nvPicPr>
        <p:blipFill>
          <a:blip r:embed="rId2">
            <a:extLst>
              <a:ext uri="{28A0092B-C50C-407E-A947-70E740481C1C}">
                <a14:useLocalDpi xmlns:a14="http://schemas.microsoft.com/office/drawing/2010/main" xmlns="" val="0"/>
              </a:ext>
            </a:extLst>
          </a:blip>
          <a:srcRect l="1637" r="17250" b="12431"/>
          <a:stretch>
            <a:fillRect/>
          </a:stretch>
        </p:blipFill>
        <p:spPr bwMode="auto">
          <a:xfrm>
            <a:off x="0" y="765175"/>
            <a:ext cx="8964613" cy="503238"/>
          </a:xfrm>
          <a:prstGeom prst="rect">
            <a:avLst/>
          </a:prstGeom>
          <a:noFill/>
          <a:extLst>
            <a:ext uri="{909E8E84-426E-40DD-AFC4-6F175D3DCCD1}">
              <a14:hiddenFill xmlns:a14="http://schemas.microsoft.com/office/drawing/2010/main" xmlns="">
                <a:solidFill>
                  <a:srgbClr val="FFFFFF"/>
                </a:solidFill>
              </a14:hiddenFill>
            </a:ext>
          </a:extLst>
        </p:spPr>
      </p:pic>
      <p:pic>
        <p:nvPicPr>
          <p:cNvPr id="8198" name="Picture 6"/>
          <p:cNvPicPr>
            <a:picLocks noChangeAspect="1" noChangeArrowheads="1"/>
          </p:cNvPicPr>
          <p:nvPr/>
        </p:nvPicPr>
        <p:blipFill>
          <a:blip r:embed="rId3">
            <a:extLst>
              <a:ext uri="{28A0092B-C50C-407E-A947-70E740481C1C}">
                <a14:useLocalDpi xmlns:a14="http://schemas.microsoft.com/office/drawing/2010/main" xmlns="" val="0"/>
              </a:ext>
            </a:extLst>
          </a:blip>
          <a:srcRect t="15958"/>
          <a:stretch>
            <a:fillRect/>
          </a:stretch>
        </p:blipFill>
        <p:spPr bwMode="auto">
          <a:xfrm>
            <a:off x="0" y="1412875"/>
            <a:ext cx="8964613" cy="376238"/>
          </a:xfrm>
          <a:prstGeom prst="rect">
            <a:avLst/>
          </a:prstGeom>
          <a:noFill/>
          <a:extLst>
            <a:ext uri="{909E8E84-426E-40DD-AFC4-6F175D3DCCD1}">
              <a14:hiddenFill xmlns:a14="http://schemas.microsoft.com/office/drawing/2010/main" xmlns="">
                <a:solidFill>
                  <a:srgbClr val="FFFFFF"/>
                </a:solidFill>
              </a14:hiddenFill>
            </a:ext>
          </a:extLst>
        </p:spPr>
      </p:pic>
      <p:sp>
        <p:nvSpPr>
          <p:cNvPr id="8199" name="Rectangle 7"/>
          <p:cNvSpPr>
            <a:spLocks noChangeArrowheads="1"/>
          </p:cNvSpPr>
          <p:nvPr/>
        </p:nvSpPr>
        <p:spPr bwMode="auto">
          <a:xfrm>
            <a:off x="3354388" y="2349500"/>
            <a:ext cx="2370137"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it-IT" altLang="it-IT" sz="3200" b="1" u="sng" dirty="0">
                <a:latin typeface="Garamond" panose="02020404030301010803" pitchFamily="18" charset="0"/>
              </a:rPr>
              <a:t>È esogena!!!</a:t>
            </a:r>
            <a:r>
              <a:rPr lang="it-IT" altLang="it-IT" sz="2400" dirty="0">
                <a:latin typeface="Garamond" panose="02020404030301010803" pitchFamily="18" charset="0"/>
              </a:rPr>
              <a:t> </a:t>
            </a:r>
          </a:p>
        </p:txBody>
      </p:sp>
      <p:sp>
        <p:nvSpPr>
          <p:cNvPr id="8200" name="Rectangle 8"/>
          <p:cNvSpPr>
            <a:spLocks noChangeArrowheads="1"/>
          </p:cNvSpPr>
          <p:nvPr/>
        </p:nvSpPr>
        <p:spPr bwMode="auto">
          <a:xfrm>
            <a:off x="395288" y="3860800"/>
            <a:ext cx="8497887" cy="1917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it-IT" altLang="it-IT" sz="2400" dirty="0">
                <a:latin typeface="Garamond" panose="02020404030301010803" pitchFamily="18" charset="0"/>
              </a:rPr>
              <a:t>Parliamo da soli con la ragazza che, serafica, confessa. </a:t>
            </a:r>
          </a:p>
          <a:p>
            <a:r>
              <a:rPr lang="it-IT" altLang="it-IT" sz="2400" dirty="0">
                <a:latin typeface="Garamond" panose="02020404030301010803" pitchFamily="18" charset="0"/>
              </a:rPr>
              <a:t>“È vero ho fatto dei boli di </a:t>
            </a:r>
            <a:r>
              <a:rPr lang="it-IT" altLang="it-IT" sz="2400" dirty="0" err="1">
                <a:latin typeface="Garamond" panose="02020404030301010803" pitchFamily="18" charset="0"/>
              </a:rPr>
              <a:t>Lantus</a:t>
            </a:r>
            <a:r>
              <a:rPr lang="it-IT" altLang="it-IT" sz="2400" dirty="0">
                <a:latin typeface="Garamond" panose="02020404030301010803" pitchFamily="18" charset="0"/>
              </a:rPr>
              <a:t> per procurarmi l’ipoglicemia, lo so che è una pazzia, ma non ho paura.” continua,</a:t>
            </a:r>
          </a:p>
          <a:p>
            <a:r>
              <a:rPr lang="it-IT" altLang="it-IT" sz="2400" dirty="0">
                <a:latin typeface="Garamond" panose="02020404030301010803" pitchFamily="18" charset="0"/>
              </a:rPr>
              <a:t> “lo faccio da quando avevo 8 anni così in quella mezz’ora ho finalmente tutta l’attenzione di mamma e papà per 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197"/>
                                        </p:tgtEl>
                                        <p:attrNameLst>
                                          <p:attrName>style.visibility</p:attrName>
                                        </p:attrNameLst>
                                      </p:cBhvr>
                                      <p:to>
                                        <p:strVal val="visible"/>
                                      </p:to>
                                    </p:set>
                                    <p:anim calcmode="lin" valueType="num">
                                      <p:cBhvr additive="base">
                                        <p:cTn id="7" dur="500" fill="hold"/>
                                        <p:tgtEl>
                                          <p:spTgt spid="8197"/>
                                        </p:tgtEl>
                                        <p:attrNameLst>
                                          <p:attrName>ppt_x</p:attrName>
                                        </p:attrNameLst>
                                      </p:cBhvr>
                                      <p:tavLst>
                                        <p:tav tm="0">
                                          <p:val>
                                            <p:strVal val="0-#ppt_w/2"/>
                                          </p:val>
                                        </p:tav>
                                        <p:tav tm="100000">
                                          <p:val>
                                            <p:strVal val="#ppt_x"/>
                                          </p:val>
                                        </p:tav>
                                      </p:tavLst>
                                    </p:anim>
                                    <p:anim calcmode="lin" valueType="num">
                                      <p:cBhvr additive="base">
                                        <p:cTn id="8" dur="500" fill="hold"/>
                                        <p:tgtEl>
                                          <p:spTgt spid="8197"/>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8198"/>
                                        </p:tgtEl>
                                        <p:attrNameLst>
                                          <p:attrName>style.visibility</p:attrName>
                                        </p:attrNameLst>
                                      </p:cBhvr>
                                      <p:to>
                                        <p:strVal val="visible"/>
                                      </p:to>
                                    </p:set>
                                    <p:anim calcmode="lin" valueType="num">
                                      <p:cBhvr additive="base">
                                        <p:cTn id="11" dur="500" fill="hold"/>
                                        <p:tgtEl>
                                          <p:spTgt spid="8198"/>
                                        </p:tgtEl>
                                        <p:attrNameLst>
                                          <p:attrName>ppt_x</p:attrName>
                                        </p:attrNameLst>
                                      </p:cBhvr>
                                      <p:tavLst>
                                        <p:tav tm="0">
                                          <p:val>
                                            <p:strVal val="0-#ppt_w/2"/>
                                          </p:val>
                                        </p:tav>
                                        <p:tav tm="100000">
                                          <p:val>
                                            <p:strVal val="#ppt_x"/>
                                          </p:val>
                                        </p:tav>
                                      </p:tavLst>
                                    </p:anim>
                                    <p:anim calcmode="lin" valueType="num">
                                      <p:cBhvr additive="base">
                                        <p:cTn id="12" dur="500" fill="hold"/>
                                        <p:tgtEl>
                                          <p:spTgt spid="819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19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2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9" grpId="0"/>
      <p:bldP spid="820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0" y="2000240"/>
            <a:ext cx="5357818" cy="7604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just">
              <a:lnSpc>
                <a:spcPct val="90000"/>
              </a:lnSpc>
              <a:spcBef>
                <a:spcPct val="30000"/>
              </a:spcBef>
              <a:buFont typeface="Arial" pitchFamily="34" charset="0"/>
              <a:buChar char="•"/>
            </a:pPr>
            <a:r>
              <a:rPr lang="it-IT" altLang="it-IT" sz="2400" dirty="0" smtClean="0">
                <a:latin typeface="Garamond" panose="02020404030301010803" pitchFamily="18" charset="0"/>
              </a:rPr>
              <a:t> L’ipoglicemia può </a:t>
            </a:r>
            <a:r>
              <a:rPr lang="it-IT" altLang="it-IT" sz="2400" dirty="0">
                <a:latin typeface="Garamond" panose="02020404030301010803" pitchFamily="18" charset="0"/>
              </a:rPr>
              <a:t>essere “normalmente” osservata nei pazienti diabetici</a:t>
            </a:r>
            <a:r>
              <a:rPr lang="it-IT" altLang="it-IT" sz="2400" dirty="0" smtClean="0">
                <a:latin typeface="Garamond" panose="02020404030301010803" pitchFamily="18" charset="0"/>
              </a:rPr>
              <a:t>.</a:t>
            </a:r>
            <a:endParaRPr lang="it-IT" altLang="it-IT" sz="2400" dirty="0" smtClean="0">
              <a:latin typeface="Garamond" panose="02020404030301010803" pitchFamily="18" charset="0"/>
            </a:endParaRPr>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643042" y="-142900"/>
            <a:ext cx="6181725" cy="1905000"/>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Picture 2" descr="Risultati immagini per warning"/>
          <p:cNvPicPr>
            <a:picLocks noChangeAspect="1" noChangeArrowheads="1"/>
          </p:cNvPicPr>
          <p:nvPr/>
        </p:nvPicPr>
        <p:blipFill>
          <a:blip r:embed="rId3"/>
          <a:srcRect b="8928"/>
          <a:stretch>
            <a:fillRect/>
          </a:stretch>
        </p:blipFill>
        <p:spPr bwMode="auto">
          <a:xfrm>
            <a:off x="2857488" y="4100782"/>
            <a:ext cx="3000396" cy="1471358"/>
          </a:xfrm>
          <a:prstGeom prst="rect">
            <a:avLst/>
          </a:prstGeom>
          <a:noFill/>
        </p:spPr>
      </p:pic>
      <p:sp>
        <p:nvSpPr>
          <p:cNvPr id="6" name="CasellaDiTesto 5"/>
          <p:cNvSpPr txBox="1"/>
          <p:nvPr/>
        </p:nvSpPr>
        <p:spPr>
          <a:xfrm>
            <a:off x="7286644" y="1955061"/>
            <a:ext cx="1643074" cy="830997"/>
          </a:xfrm>
          <a:prstGeom prst="rect">
            <a:avLst/>
          </a:prstGeom>
          <a:noFill/>
          <a:ln w="57150">
            <a:solidFill>
              <a:srgbClr val="00B050"/>
            </a:solidFill>
          </a:ln>
        </p:spPr>
        <p:txBody>
          <a:bodyPr wrap="square" rtlCol="0">
            <a:spAutoFit/>
          </a:bodyPr>
          <a:lstStyle/>
          <a:p>
            <a:r>
              <a:rPr lang="it-IT" sz="2400" dirty="0" smtClean="0">
                <a:latin typeface="Garamond" pitchFamily="18" charset="0"/>
              </a:rPr>
              <a:t>Diagnosi differenziale</a:t>
            </a:r>
            <a:endParaRPr lang="it-IT" sz="2400" dirty="0">
              <a:latin typeface="Garamond" pitchFamily="18" charset="0"/>
            </a:endParaRPr>
          </a:p>
        </p:txBody>
      </p:sp>
      <p:sp>
        <p:nvSpPr>
          <p:cNvPr id="7" name="CasellaDiTesto 6"/>
          <p:cNvSpPr txBox="1"/>
          <p:nvPr/>
        </p:nvSpPr>
        <p:spPr>
          <a:xfrm>
            <a:off x="5715008" y="3169507"/>
            <a:ext cx="1357322" cy="830997"/>
          </a:xfrm>
          <a:prstGeom prst="rect">
            <a:avLst/>
          </a:prstGeom>
          <a:noFill/>
          <a:ln w="57150">
            <a:solidFill>
              <a:srgbClr val="00B050"/>
            </a:solidFill>
          </a:ln>
        </p:spPr>
        <p:txBody>
          <a:bodyPr wrap="square" rtlCol="0">
            <a:spAutoFit/>
          </a:bodyPr>
          <a:lstStyle/>
          <a:p>
            <a:r>
              <a:rPr lang="it-IT" sz="2400" dirty="0" smtClean="0">
                <a:latin typeface="Garamond" pitchFamily="18" charset="0"/>
              </a:rPr>
              <a:t>Parlaci, ascoltali</a:t>
            </a:r>
            <a:endParaRPr lang="it-IT" sz="2400" dirty="0">
              <a:latin typeface="Garamond" pitchFamily="18" charset="0"/>
            </a:endParaRPr>
          </a:p>
        </p:txBody>
      </p:sp>
      <p:sp>
        <p:nvSpPr>
          <p:cNvPr id="8" name="CasellaDiTesto 7"/>
          <p:cNvSpPr txBox="1"/>
          <p:nvPr/>
        </p:nvSpPr>
        <p:spPr>
          <a:xfrm>
            <a:off x="7143768" y="4181781"/>
            <a:ext cx="1428760" cy="461665"/>
          </a:xfrm>
          <a:prstGeom prst="rect">
            <a:avLst/>
          </a:prstGeom>
          <a:noFill/>
          <a:ln w="57150">
            <a:solidFill>
              <a:srgbClr val="00B050"/>
            </a:solidFill>
          </a:ln>
        </p:spPr>
        <p:txBody>
          <a:bodyPr wrap="square" rtlCol="0">
            <a:spAutoFit/>
          </a:bodyPr>
          <a:lstStyle/>
          <a:p>
            <a:r>
              <a:rPr lang="it-IT" sz="2400" dirty="0" smtClean="0">
                <a:latin typeface="Garamond" pitchFamily="18" charset="0"/>
              </a:rPr>
              <a:t>Conoscili!</a:t>
            </a:r>
            <a:endParaRPr lang="it-IT" sz="2400" dirty="0">
              <a:latin typeface="Garamond" pitchFamily="18" charset="0"/>
            </a:endParaRPr>
          </a:p>
        </p:txBody>
      </p:sp>
      <p:sp>
        <p:nvSpPr>
          <p:cNvPr id="9" name="Rettangolo 8"/>
          <p:cNvSpPr/>
          <p:nvPr/>
        </p:nvSpPr>
        <p:spPr>
          <a:xfrm>
            <a:off x="0" y="3000372"/>
            <a:ext cx="5286380" cy="1089529"/>
          </a:xfrm>
          <a:prstGeom prst="rect">
            <a:avLst/>
          </a:prstGeom>
        </p:spPr>
        <p:txBody>
          <a:bodyPr wrap="square">
            <a:spAutoFit/>
          </a:bodyPr>
          <a:lstStyle/>
          <a:p>
            <a:pPr algn="just">
              <a:lnSpc>
                <a:spcPct val="90000"/>
              </a:lnSpc>
              <a:spcBef>
                <a:spcPct val="30000"/>
              </a:spcBef>
              <a:buFont typeface="Arial" pitchFamily="34" charset="0"/>
              <a:buChar char="•"/>
            </a:pPr>
            <a:r>
              <a:rPr lang="it-IT" altLang="it-IT" sz="2400" dirty="0" smtClean="0">
                <a:latin typeface="Garamond" panose="02020404030301010803" pitchFamily="18" charset="0"/>
              </a:rPr>
              <a:t> Gli adolescenti diabetici sviluppano più frequentemente </a:t>
            </a:r>
            <a:r>
              <a:rPr lang="it-IT" altLang="it-IT" sz="2400" b="1" dirty="0" err="1" smtClean="0">
                <a:latin typeface="Garamond" panose="02020404030301010803" pitchFamily="18" charset="0"/>
              </a:rPr>
              <a:t>co-morbilità</a:t>
            </a:r>
            <a:r>
              <a:rPr lang="it-IT" altLang="it-IT" sz="2400" b="1" dirty="0" smtClean="0">
                <a:latin typeface="Garamond" panose="02020404030301010803" pitchFamily="18" charset="0"/>
              </a:rPr>
              <a:t> di tipo psichiatrico </a:t>
            </a:r>
            <a:r>
              <a:rPr lang="it-IT" altLang="it-IT" sz="2400" dirty="0" smtClean="0">
                <a:latin typeface="Garamond" panose="02020404030301010803" pitchFamily="18" charset="0"/>
              </a:rPr>
              <a:t>(in particolare depressione) </a:t>
            </a:r>
          </a:p>
        </p:txBody>
      </p:sp>
      <p:sp>
        <p:nvSpPr>
          <p:cNvPr id="10" name="Rectangle 2"/>
          <p:cNvSpPr>
            <a:spLocks noChangeArrowheads="1"/>
          </p:cNvSpPr>
          <p:nvPr/>
        </p:nvSpPr>
        <p:spPr bwMode="auto">
          <a:xfrm>
            <a:off x="71406" y="5857892"/>
            <a:ext cx="8929718" cy="871777"/>
          </a:xfrm>
          <a:prstGeom prst="rect">
            <a:avLst/>
          </a:prstGeom>
          <a:noFill/>
          <a:ln w="38100">
            <a:solidFill>
              <a:srgbClr val="FF0000"/>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lnSpc>
                <a:spcPct val="90000"/>
              </a:lnSpc>
              <a:spcBef>
                <a:spcPct val="30000"/>
              </a:spcBef>
            </a:pPr>
            <a:r>
              <a:rPr lang="it-IT" altLang="it-IT" sz="2800" dirty="0" smtClean="0">
                <a:latin typeface="Garamond" panose="02020404030301010803" pitchFamily="18" charset="0"/>
              </a:rPr>
              <a:t>Dosa insulina e </a:t>
            </a:r>
            <a:r>
              <a:rPr lang="it-IT" altLang="it-IT" sz="2800" dirty="0" err="1" smtClean="0">
                <a:latin typeface="Garamond" panose="02020404030301010803" pitchFamily="18" charset="0"/>
              </a:rPr>
              <a:t>C-peptide</a:t>
            </a:r>
            <a:r>
              <a:rPr lang="it-IT" altLang="it-IT" sz="2800" dirty="0" smtClean="0">
                <a:latin typeface="Garamond" panose="02020404030301010803" pitchFamily="18" charset="0"/>
              </a:rPr>
              <a:t> nelle ipoglicemie ricorrenti non spiegate .</a:t>
            </a:r>
            <a:endParaRPr lang="it-IT" altLang="it-IT" sz="2800" dirty="0" smtClean="0">
              <a:latin typeface="Garamond" panose="02020404030301010803"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additive="base">
                                        <p:cTn id="7" dur="500" fill="hold"/>
                                        <p:tgtEl>
                                          <p:spTgt spid="10242"/>
                                        </p:tgtEl>
                                        <p:attrNameLst>
                                          <p:attrName>ppt_x</p:attrName>
                                        </p:attrNameLst>
                                      </p:cBhvr>
                                      <p:tavLst>
                                        <p:tav tm="0">
                                          <p:val>
                                            <p:strVal val="0-#ppt_w/2"/>
                                          </p:val>
                                        </p:tav>
                                        <p:tav tm="100000">
                                          <p:val>
                                            <p:strVal val="#ppt_x"/>
                                          </p:val>
                                        </p:tav>
                                      </p:tavLst>
                                    </p:anim>
                                    <p:anim calcmode="lin" valueType="num">
                                      <p:cBhvr additive="base">
                                        <p:cTn id="8" dur="500" fill="hold"/>
                                        <p:tgtEl>
                                          <p:spTgt spid="1024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slide(fromBottom)">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slide(fromBottom)">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slide(fromBottom)">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slide(fromBottom)">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nodeType="clickEffect">
                                  <p:stCondLst>
                                    <p:cond delay="0"/>
                                  </p:stCondLst>
                                  <p:childTnLst>
                                    <p:set>
                                      <p:cBhvr>
                                        <p:cTn id="32" dur="1" fill="hold">
                                          <p:stCondLst>
                                            <p:cond delay="0"/>
                                          </p:stCondLst>
                                        </p:cTn>
                                        <p:tgtEl>
                                          <p:spTgt spid="1026"/>
                                        </p:tgtEl>
                                        <p:attrNameLst>
                                          <p:attrName>style.visibility</p:attrName>
                                        </p:attrNameLst>
                                      </p:cBhvr>
                                      <p:to>
                                        <p:strVal val="visible"/>
                                      </p:to>
                                    </p:set>
                                    <p:animEffect transition="in" filter="slide(fromBottom)">
                                      <p:cBhvr>
                                        <p:cTn id="33" dur="500"/>
                                        <p:tgtEl>
                                          <p:spTgt spid="1026"/>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500" fill="hold"/>
                                        <p:tgtEl>
                                          <p:spTgt spid="10"/>
                                        </p:tgtEl>
                                        <p:attrNameLst>
                                          <p:attrName>ppt_x</p:attrName>
                                        </p:attrNameLst>
                                      </p:cBhvr>
                                      <p:tavLst>
                                        <p:tav tm="0">
                                          <p:val>
                                            <p:strVal val="0-#ppt_w/2"/>
                                          </p:val>
                                        </p:tav>
                                        <p:tav tm="100000">
                                          <p:val>
                                            <p:strVal val="#ppt_x"/>
                                          </p:val>
                                        </p:tav>
                                      </p:tavLst>
                                    </p:anim>
                                    <p:anim calcmode="lin" valueType="num">
                                      <p:cBhvr additive="base">
                                        <p:cTn id="39"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6" grpId="0" animBg="1"/>
      <p:bldP spid="7" grpId="0" animBg="1"/>
      <p:bldP spid="8" grpId="0" animBg="1"/>
      <p:bldP spid="9" grpId="0"/>
      <p:bldP spid="10" grpId="0" animBg="1"/>
    </p:bldLst>
  </p:timing>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TotalTime>
  <Words>740</Words>
  <Application>Microsoft Office PowerPoint</Application>
  <PresentationFormat>Presentazione su schermo (4:3)</PresentationFormat>
  <Paragraphs>30</Paragraphs>
  <Slides>7</Slides>
  <Notes>1</Notes>
  <HiddenSlides>0</HiddenSlides>
  <MMClips>0</MMClips>
  <ScaleCrop>false</ScaleCrop>
  <HeadingPairs>
    <vt:vector size="4" baseType="variant">
      <vt:variant>
        <vt:lpstr>Tema</vt:lpstr>
      </vt:variant>
      <vt:variant>
        <vt:i4>1</vt:i4>
      </vt:variant>
      <vt:variant>
        <vt:lpstr>Titoli diapositive</vt:lpstr>
      </vt:variant>
      <vt:variant>
        <vt:i4>7</vt:i4>
      </vt:variant>
    </vt:vector>
  </HeadingPairs>
  <TitlesOfParts>
    <vt:vector size="8" baseType="lpstr">
      <vt:lpstr>Struttura predefinita</vt:lpstr>
      <vt:lpstr>Diapositiva 1</vt:lpstr>
      <vt:lpstr>Diapositiva 2</vt:lpstr>
      <vt:lpstr>Diapositiva 3</vt:lpstr>
      <vt:lpstr>Diapositiva 4</vt:lpstr>
      <vt:lpstr>Diapositiva 5</vt:lpstr>
      <vt:lpstr>Diapositiva 6</vt:lpstr>
      <vt:lpstr>Diapositiva 7</vt:lpstr>
    </vt:vector>
  </TitlesOfParts>
  <Company>I.R.C.C.S. Burlo Garofolo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polif</dc:creator>
  <cp:lastModifiedBy>AAA</cp:lastModifiedBy>
  <cp:revision>17</cp:revision>
  <dcterms:created xsi:type="dcterms:W3CDTF">2019-05-10T13:59:33Z</dcterms:created>
  <dcterms:modified xsi:type="dcterms:W3CDTF">2019-05-14T20:47:10Z</dcterms:modified>
</cp:coreProperties>
</file>