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2" r:id="rId3"/>
    <p:sldId id="263" r:id="rId4"/>
    <p:sldId id="26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13" autoAdjust="0"/>
  </p:normalViewPr>
  <p:slideViewPr>
    <p:cSldViewPr snapToGrid="0">
      <p:cViewPr varScale="1">
        <p:scale>
          <a:sx n="59" d="100"/>
          <a:sy n="59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85233-05BD-4E16-AD37-354652FD6DCB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B3E5D-1972-4EAA-BB79-F4A56AB85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4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3E5D-1972-4EAA-BB79-F4A56AB8529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82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Lesioni </a:t>
            </a:r>
            <a:r>
              <a:rPr lang="it-IT" dirty="0" err="1" smtClean="0"/>
              <a:t>eritemato</a:t>
            </a:r>
            <a:r>
              <a:rPr lang="it-IT" dirty="0" smtClean="0"/>
              <a:t>-nodulari</a:t>
            </a:r>
            <a:r>
              <a:rPr lang="it-IT" baseline="0" dirty="0" smtClean="0"/>
              <a:t> a livello occipitale e del collo, sul braccio e al tronco</a:t>
            </a:r>
          </a:p>
          <a:p>
            <a:r>
              <a:rPr lang="it-IT" baseline="0" dirty="0" smtClean="0"/>
              <a:t>Non calde, non edematose, </a:t>
            </a:r>
            <a:r>
              <a:rPr lang="it-IT" baseline="0" dirty="0" err="1" smtClean="0"/>
              <a:t>lievemnete</a:t>
            </a:r>
            <a:r>
              <a:rPr lang="it-IT" baseline="0" dirty="0" smtClean="0"/>
              <a:t> dolenti alla palpazione in assenza di rialzo termico e degli indici di flogosi </a:t>
            </a:r>
            <a:endParaRPr lang="it-IT" baseline="0" dirty="0"/>
          </a:p>
          <a:p>
            <a:r>
              <a:rPr lang="it-IT" baseline="0" dirty="0" smtClean="0"/>
              <a:t>Per la tipologia, la distribuzione delle lesione e la storia clinica viene posta diagnosi di </a:t>
            </a:r>
            <a:r>
              <a:rPr lang="it-IT" baseline="0" dirty="0" err="1" smtClean="0"/>
              <a:t>liponecrosi</a:t>
            </a:r>
            <a:r>
              <a:rPr lang="it-IT" baseline="0" dirty="0" smtClean="0"/>
              <a:t> neonatale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L’ecografia conferma un </a:t>
            </a:r>
            <a:r>
              <a:rPr lang="it-IT" baseline="0" dirty="0" err="1" smtClean="0"/>
              <a:t>quandro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panniculite</a:t>
            </a:r>
            <a:endParaRPr lang="it-IT" baseline="0" dirty="0" smtClean="0"/>
          </a:p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3E5D-1972-4EAA-BB79-F4A56AB8529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1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Comic Sans MS" panose="030F0702030302020204" pitchFamily="66" charset="0"/>
              </a:rPr>
              <a:t>FORTUNATAMENTE è STATA</a:t>
            </a:r>
            <a:r>
              <a:rPr lang="it-IT" baseline="0" dirty="0" smtClean="0">
                <a:latin typeface="Comic Sans MS" panose="030F0702030302020204" pitchFamily="66" charset="0"/>
              </a:rPr>
              <a:t> FATTA DIAGNOSI TEMPESTIVAMENTE, perché QUESTO HA PERMESSO DI INTERPETARE SUBITO L’EPISODIO DI EMATURIA CHE LUCA HA PRESENTATO POCO DOPO:  SON STATE CONDOTTE ECO PER CERACRE CALCIFICAZIONI A CARICO DEGLI ORGANI VISCERALI , CHE è STATA COFERMATA A LIVELLO RENALE (SENZA TUTTAVIA COMPROMISSIONE DELLA </a:t>
            </a:r>
            <a:r>
              <a:rPr lang="it-IT" baseline="0" dirty="0" err="1" smtClean="0">
                <a:latin typeface="Comic Sans MS" panose="030F0702030302020204" pitchFamily="66" charset="0"/>
              </a:rPr>
              <a:t>FUNZIONALITà</a:t>
            </a:r>
            <a:r>
              <a:rPr lang="it-IT" baseline="0" dirty="0" smtClean="0">
                <a:latin typeface="Comic Sans MS" panose="030F0702030302020204" pitchFamily="66" charset="0"/>
              </a:rPr>
              <a:t>) E SONO STATE ESCLUSE LE PRINCIPALI COMPLICANZE LABORATORISTICHE , IN PARTICOLARE LA Più TEMIBILE CE è L’IPERCALCEMIA, INDAGATA FINO AL SESTO MESE DATO CHE SI Può MANIFESTARE ANCHE A DISTANZA NEL TEMPO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Comic Sans MS" panose="030F0702030302020204" pitchFamily="66" charset="0"/>
              </a:rPr>
              <a:t>calcificazione di 2 mm diametro al margine di una piramide del gruppo mediano di destra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3E5D-1972-4EAA-BB79-F4A56AB8529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22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Questo</a:t>
            </a:r>
            <a:r>
              <a:rPr lang="it-IT" baseline="0" dirty="0" smtClean="0"/>
              <a:t> caso </a:t>
            </a:r>
            <a:r>
              <a:rPr lang="it-IT" baseline="0" dirty="0" smtClean="0"/>
              <a:t>ci ricorda  che  i</a:t>
            </a:r>
            <a:r>
              <a:rPr lang="it-IT" dirty="0" smtClean="0"/>
              <a:t>n </a:t>
            </a:r>
            <a:r>
              <a:rPr lang="it-IT" dirty="0" smtClean="0"/>
              <a:t>presenza</a:t>
            </a:r>
            <a:r>
              <a:rPr lang="it-IT" baseline="0" dirty="0" smtClean="0"/>
              <a:t> di lesioni tipiche nel contesto di una storia clinica </a:t>
            </a:r>
            <a:r>
              <a:rPr lang="it-IT" baseline="0" dirty="0" smtClean="0"/>
              <a:t>di sofferenza perinatale e in particolare di ipotermia terapeutica </a:t>
            </a:r>
            <a:r>
              <a:rPr lang="it-IT" baseline="0" dirty="0" smtClean="0"/>
              <a:t>si deve pensare </a:t>
            </a:r>
            <a:r>
              <a:rPr lang="it-IT" baseline="0" dirty="0" smtClean="0"/>
              <a:t>che il grasso del neonato può fare come il miele al freddo e quindi, anche se rara, devo considerare che si possa trattare di </a:t>
            </a:r>
            <a:r>
              <a:rPr lang="it-IT" baseline="0" dirty="0" err="1" smtClean="0"/>
              <a:t>liponecrosi</a:t>
            </a:r>
            <a:r>
              <a:rPr lang="it-IT" baseline="0" dirty="0" smtClean="0"/>
              <a:t> neonatale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3E5D-1972-4EAA-BB79-F4A56AB8529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63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61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4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75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13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0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73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88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77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1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11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61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92BF-3632-4A32-A6EB-A341BCC2322A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5506-7709-460A-BB8F-39076BF2E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2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39796" y="5437133"/>
            <a:ext cx="5297364" cy="1240858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Dott.ssa Alessia Cicogna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Scuola di Specializzazione in Pediatria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Università degli studi di Padova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3" y="5249941"/>
            <a:ext cx="1343464" cy="12602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3" y="3706705"/>
            <a:ext cx="1218890" cy="121889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9842736" y="239375"/>
            <a:ext cx="2110178" cy="73692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Luca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907024" y="1467372"/>
            <a:ext cx="5604934" cy="829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Asfissia perinatale moderata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5974757" y="3524840"/>
            <a:ext cx="5469467" cy="575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Ipotermia terapeutica per 72 ore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83" y="4534866"/>
            <a:ext cx="2143125" cy="214312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337160" y="2628621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latin typeface="Comic Sans MS" panose="030F0702030302020204" pitchFamily="66" charset="0"/>
              </a:rPr>
              <a:t>pH</a:t>
            </a:r>
            <a:r>
              <a:rPr lang="it-IT" sz="2400" dirty="0">
                <a:latin typeface="Comic Sans MS" panose="030F0702030302020204" pitchFamily="66" charset="0"/>
              </a:rPr>
              <a:t> 6.85 BE -20.4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287860" y="371473"/>
            <a:ext cx="6779345" cy="96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latin typeface="Comic Sans MS" panose="030F0702030302020204" pitchFamily="66" charset="0"/>
              </a:rPr>
              <a:t>AL FREDDO…CRISTALLIZZA COME IL MIELE!</a:t>
            </a:r>
          </a:p>
          <a:p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8975"/>
          <a:stretch/>
        </p:blipFill>
        <p:spPr>
          <a:xfrm>
            <a:off x="2781060" y="1471558"/>
            <a:ext cx="1792943" cy="22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" b="15559"/>
          <a:stretch/>
        </p:blipFill>
        <p:spPr>
          <a:xfrm>
            <a:off x="5986027" y="2314733"/>
            <a:ext cx="5978073" cy="39345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818127" y="440076"/>
            <a:ext cx="437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«</a:t>
            </a:r>
            <a:r>
              <a:rPr lang="it-IT" sz="2400" b="1" dirty="0" smtClean="0">
                <a:latin typeface="Comic Sans MS" panose="030F0702030302020204" pitchFamily="66" charset="0"/>
              </a:rPr>
              <a:t>ispessimento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it-IT" sz="2400" b="1" dirty="0" smtClean="0">
                <a:latin typeface="Comic Sans MS" panose="030F0702030302020204" pitchFamily="66" charset="0"/>
              </a:rPr>
              <a:t>del tessuto adiposo sottocutaneo</a:t>
            </a:r>
            <a:r>
              <a:rPr lang="it-IT" sz="2400" dirty="0" smtClean="0">
                <a:latin typeface="Comic Sans MS" panose="030F0702030302020204" pitchFamily="66" charset="0"/>
              </a:rPr>
              <a:t>»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28" y="365125"/>
            <a:ext cx="1944611" cy="854711"/>
          </a:xfrm>
          <a:prstGeom prst="rect">
            <a:avLst/>
          </a:prstGeom>
        </p:spPr>
      </p:pic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3307" y="863381"/>
            <a:ext cx="6732168" cy="5049126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2542466" y="1419575"/>
            <a:ext cx="1257300" cy="393673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3515" y="879110"/>
            <a:ext cx="6858000" cy="5143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10428" y="6259513"/>
            <a:ext cx="64815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LIPONECROSI DEL NEONATO</a:t>
            </a: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227900" y="4572694"/>
            <a:ext cx="5604934" cy="97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latin typeface="Comic Sans MS" panose="030F0702030302020204" pitchFamily="66" charset="0"/>
              </a:rPr>
              <a:t>Asfissia perinatale</a:t>
            </a:r>
            <a:r>
              <a:rPr lang="it-IT" sz="3200" dirty="0">
                <a:latin typeface="Comic Sans MS" panose="030F0702030302020204" pitchFamily="66" charset="0"/>
              </a:rPr>
              <a:t> </a:t>
            </a:r>
            <a:r>
              <a:rPr lang="it-IT" sz="3200" dirty="0" smtClean="0">
                <a:latin typeface="Comic Sans MS" panose="030F0702030302020204" pitchFamily="66" charset="0"/>
              </a:rPr>
              <a:t>e ipotermia terapeutica</a:t>
            </a:r>
          </a:p>
        </p:txBody>
      </p:sp>
      <p:sp>
        <p:nvSpPr>
          <p:cNvPr id="5" name="Nuvola 4"/>
          <p:cNvSpPr/>
          <p:nvPr/>
        </p:nvSpPr>
        <p:spPr>
          <a:xfrm>
            <a:off x="637819" y="4072427"/>
            <a:ext cx="4979720" cy="206397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5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8" grpId="0" animBg="1"/>
      <p:bldP spid="1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28415" y="3837215"/>
            <a:ext cx="8411827" cy="2472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Emocromo </a:t>
            </a:r>
            <a:r>
              <a:rPr lang="it-IT" dirty="0">
                <a:latin typeface="Comic Sans MS" panose="030F0702030302020204" pitchFamily="66" charset="0"/>
              </a:rPr>
              <a:t>e </a:t>
            </a:r>
            <a:r>
              <a:rPr lang="it-IT" dirty="0" smtClean="0">
                <a:latin typeface="Comic Sans MS" panose="030F0702030302020204" pitchFamily="66" charset="0"/>
              </a:rPr>
              <a:t>glicemia: </a:t>
            </a:r>
            <a:r>
              <a:rPr lang="it-IT" dirty="0">
                <a:latin typeface="Comic Sans MS" panose="030F0702030302020204" pitchFamily="66" charset="0"/>
              </a:rPr>
              <a:t>nella norma 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it-IT" b="1" dirty="0" smtClean="0">
                <a:latin typeface="Comic Sans MS" panose="030F0702030302020204" pitchFamily="66" charset="0"/>
              </a:rPr>
              <a:t>Calcemia:</a:t>
            </a:r>
            <a:r>
              <a:rPr lang="it-IT" dirty="0" smtClean="0">
                <a:latin typeface="Comic Sans MS" panose="030F0702030302020204" pitchFamily="66" charset="0"/>
              </a:rPr>
              <a:t> nella norma 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it-IT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               </a:t>
            </a:r>
          </a:p>
          <a:p>
            <a:pPr marL="0" indent="0">
              <a:buNone/>
            </a:pPr>
            <a:r>
              <a:rPr lang="it-IT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             i</a:t>
            </a:r>
            <a:r>
              <a:rPr lang="it-IT" dirty="0" smtClean="0">
                <a:latin typeface="Comic Sans MS" panose="030F0702030302020204" pitchFamily="66" charset="0"/>
              </a:rPr>
              <a:t>ndicazione a non assumere </a:t>
            </a:r>
            <a:r>
              <a:rPr lang="it-IT" dirty="0" err="1" smtClean="0">
                <a:latin typeface="Comic Sans MS" panose="030F0702030302020204" pitchFamily="66" charset="0"/>
              </a:rPr>
              <a:t>Vit</a:t>
            </a:r>
            <a:r>
              <a:rPr lang="it-IT" dirty="0" smtClean="0">
                <a:latin typeface="Comic Sans MS" panose="030F0702030302020204" pitchFamily="66" charset="0"/>
              </a:rPr>
              <a:t> D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213604" y="1706277"/>
            <a:ext cx="7498080" cy="190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latin typeface="Comic Sans MS" panose="030F0702030302020204" pitchFamily="66" charset="0"/>
              </a:rPr>
              <a:t>Eco addome: </a:t>
            </a:r>
            <a:r>
              <a:rPr lang="it-IT" b="1" dirty="0" smtClean="0">
                <a:latin typeface="Comic Sans MS" panose="030F0702030302020204" pitchFamily="66" charset="0"/>
              </a:rPr>
              <a:t>calcificazione</a:t>
            </a:r>
            <a:r>
              <a:rPr lang="it-IT" dirty="0" smtClean="0">
                <a:latin typeface="Comic Sans MS" panose="030F0702030302020204" pitchFamily="66" charset="0"/>
              </a:rPr>
              <a:t> di 2 mm diametro al rene di destra</a:t>
            </a:r>
          </a:p>
          <a:p>
            <a:r>
              <a:rPr lang="it-IT" dirty="0" err="1">
                <a:latin typeface="Comic Sans MS" panose="030F0702030302020204" pitchFamily="66" charset="0"/>
              </a:rPr>
              <a:t>Ecocardio</a:t>
            </a:r>
            <a:r>
              <a:rPr lang="it-IT" dirty="0">
                <a:latin typeface="Comic Sans MS" panose="030F0702030302020204" pitchFamily="66" charset="0"/>
              </a:rPr>
              <a:t> negativo </a:t>
            </a:r>
            <a:endParaRPr lang="it-IT" dirty="0" smtClean="0"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4319" y="1690687"/>
            <a:ext cx="2089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Comic Sans MS" panose="030F0702030302020204" pitchFamily="66" charset="0"/>
              </a:rPr>
              <a:t>Ematuria!</a:t>
            </a:r>
            <a:r>
              <a:rPr lang="it-IT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34" y="1453865"/>
            <a:ext cx="2143125" cy="21431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10061" r="9869" b="17224"/>
          <a:stretch/>
        </p:blipFill>
        <p:spPr>
          <a:xfrm>
            <a:off x="924607" y="4182401"/>
            <a:ext cx="1602327" cy="198065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70719" y="5152970"/>
            <a:ext cx="2050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6° mese</a:t>
            </a:r>
            <a:r>
              <a:rPr lang="it-IT" sz="2800" u="sng" dirty="0" smtClean="0">
                <a:latin typeface="Comic Sans MS" panose="030F0702030302020204" pitchFamily="66" charset="0"/>
              </a:rPr>
              <a:t>!</a:t>
            </a:r>
            <a:endParaRPr lang="it-IT" sz="2800" u="sng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it-IT" sz="28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98496" y="-22596"/>
            <a:ext cx="10515600" cy="1325563"/>
          </a:xfrm>
        </p:spPr>
        <p:txBody>
          <a:bodyPr/>
          <a:lstStyle/>
          <a:p>
            <a:r>
              <a:rPr lang="it-IT" u="sng" dirty="0" smtClean="0">
                <a:latin typeface="Comic Sans MS" panose="030F0702030302020204" pitchFamily="66" charset="0"/>
              </a:rPr>
              <a:t>Complicanze</a:t>
            </a:r>
            <a:endParaRPr lang="it-IT" u="sng" dirty="0">
              <a:latin typeface="Comic Sans MS" panose="030F0702030302020204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23946" r="-1" b="13790"/>
          <a:stretch/>
        </p:blipFill>
        <p:spPr>
          <a:xfrm>
            <a:off x="7121280" y="83059"/>
            <a:ext cx="2415106" cy="12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0176" y="450815"/>
            <a:ext cx="5723466" cy="942599"/>
          </a:xfrm>
        </p:spPr>
        <p:txBody>
          <a:bodyPr>
            <a:normAutofit lnSpcReduction="10000"/>
          </a:bodyPr>
          <a:lstStyle/>
          <a:p>
            <a:pPr lvl="1"/>
            <a:r>
              <a:rPr lang="it-IT" sz="3200" dirty="0" smtClean="0">
                <a:latin typeface="Comic Sans MS" panose="030F0702030302020204" pitchFamily="66" charset="0"/>
              </a:rPr>
              <a:t>Lesioni nodulari tipiche</a:t>
            </a:r>
          </a:p>
          <a:p>
            <a:pPr lvl="1"/>
            <a:r>
              <a:rPr lang="it-IT" sz="3200" dirty="0" smtClean="0">
                <a:latin typeface="Comic Sans MS" panose="030F0702030302020204" pitchFamily="66" charset="0"/>
              </a:rPr>
              <a:t>Sofferenza perinatale</a:t>
            </a:r>
          </a:p>
          <a:p>
            <a:pPr marL="457200" lvl="1" indent="0">
              <a:buNone/>
            </a:pPr>
            <a:endParaRPr lang="it-IT" sz="2800" dirty="0" smtClean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it-IT" sz="2800" dirty="0" smtClean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it-IT" sz="2800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it-IT" sz="28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65671" y="4811956"/>
            <a:ext cx="816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LIPONECROSI DEL NEONATO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68822" y="6181344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Grazie per l ’attenzione!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62" y="5519842"/>
            <a:ext cx="1374935" cy="12898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8" b="6049"/>
          <a:stretch/>
        </p:blipFill>
        <p:spPr>
          <a:xfrm rot="5400000">
            <a:off x="7490514" y="454597"/>
            <a:ext cx="3839637" cy="383207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18" y="2095781"/>
            <a:ext cx="1016230" cy="1203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04" y="1621440"/>
            <a:ext cx="1852757" cy="185275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410333" y="194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8301"/>
          <a:stretch/>
        </p:blipFill>
        <p:spPr>
          <a:xfrm>
            <a:off x="607902" y="1743991"/>
            <a:ext cx="1794782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320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Wingdings</vt:lpstr>
      <vt:lpstr>Tema di Office</vt:lpstr>
      <vt:lpstr>Luca</vt:lpstr>
      <vt:lpstr>Presentazione standard di PowerPoint</vt:lpstr>
      <vt:lpstr>Complicanze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Liam</dc:title>
  <dc:creator>alessia</dc:creator>
  <cp:lastModifiedBy>alessia</cp:lastModifiedBy>
  <cp:revision>190</cp:revision>
  <dcterms:created xsi:type="dcterms:W3CDTF">2019-02-04T20:40:15Z</dcterms:created>
  <dcterms:modified xsi:type="dcterms:W3CDTF">2019-05-12T19:18:37Z</dcterms:modified>
</cp:coreProperties>
</file>