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26531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71a8ac1e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571a8ac1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71a8ac1e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571a8ac1e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-762000" y="1067276"/>
            <a:ext cx="10508976" cy="57788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685800" y="16542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500" b="1" dirty="0" err="1">
                <a:solidFill>
                  <a:schemeClr val="tx1"/>
                </a:solidFill>
              </a:rPr>
              <a:t>Esordio</a:t>
            </a:r>
            <a:r>
              <a:rPr lang="en-US" sz="3500" b="1" dirty="0">
                <a:solidFill>
                  <a:schemeClr val="tx1"/>
                </a:solidFill>
              </a:rPr>
              <a:t> e </a:t>
            </a:r>
            <a:r>
              <a:rPr lang="en-US" sz="3500" b="1" dirty="0" err="1">
                <a:solidFill>
                  <a:schemeClr val="tx1"/>
                </a:solidFill>
              </a:rPr>
              <a:t>decorso</a:t>
            </a:r>
            <a:r>
              <a:rPr lang="en-US" sz="3500" b="1" dirty="0">
                <a:solidFill>
                  <a:schemeClr val="tx1"/>
                </a:solidFill>
              </a:rPr>
              <a:t> "da </a:t>
            </a:r>
            <a:r>
              <a:rPr lang="en-US" sz="3500" b="1" dirty="0" err="1">
                <a:solidFill>
                  <a:schemeClr val="tx1"/>
                </a:solidFill>
              </a:rPr>
              <a:t>manuale</a:t>
            </a:r>
            <a:r>
              <a:rPr lang="en-US" sz="3500" b="1" dirty="0">
                <a:solidFill>
                  <a:schemeClr val="tx1"/>
                </a:solidFill>
              </a:rPr>
              <a:t>"</a:t>
            </a:r>
            <a:endParaRPr sz="3500" b="1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396350" y="3091050"/>
            <a:ext cx="63513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1"/>
              <a:t>Medico specializzando: Dott.ssa Margherita Calia</a:t>
            </a:r>
            <a:endParaRPr sz="1400" b="1"/>
          </a:p>
        </p:txBody>
      </p:sp>
      <p:pic>
        <p:nvPicPr>
          <p:cNvPr id="87" name="Google Shape;87;p13" descr="Logo MBBM_new"/>
          <p:cNvPicPr preferRelativeResize="0"/>
          <p:nvPr/>
        </p:nvPicPr>
        <p:blipFill rotWithShape="1">
          <a:blip r:embed="rId4">
            <a:alphaModFix/>
          </a:blip>
          <a:srcRect l="4912" t="5430" r="10240" b="29528"/>
          <a:stretch/>
        </p:blipFill>
        <p:spPr>
          <a:xfrm>
            <a:off x="152400" y="152400"/>
            <a:ext cx="1584325" cy="53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Università Bicocca"/>
          <p:cNvPicPr preferRelativeResize="0"/>
          <p:nvPr/>
        </p:nvPicPr>
        <p:blipFill rotWithShape="1">
          <a:blip r:embed="rId5">
            <a:alphaModFix/>
          </a:blip>
          <a:srcRect l="41596" t="38794" r="46851" b="44412"/>
          <a:stretch/>
        </p:blipFill>
        <p:spPr>
          <a:xfrm>
            <a:off x="8277225" y="76200"/>
            <a:ext cx="790574" cy="86201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818238" y="3978800"/>
            <a:ext cx="7348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Le giornate di Medico e Bambino 17-18 Maggio, Roma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Logo MBBM_new"/>
          <p:cNvPicPr preferRelativeResize="0"/>
          <p:nvPr/>
        </p:nvPicPr>
        <p:blipFill rotWithShape="1">
          <a:blip r:embed="rId3">
            <a:alphaModFix/>
          </a:blip>
          <a:srcRect l="4916" t="5433" r="10234" b="29527"/>
          <a:stretch/>
        </p:blipFill>
        <p:spPr>
          <a:xfrm>
            <a:off x="152400" y="152400"/>
            <a:ext cx="1584325" cy="53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Università Bicocca"/>
          <p:cNvPicPr preferRelativeResize="0"/>
          <p:nvPr/>
        </p:nvPicPr>
        <p:blipFill rotWithShape="1">
          <a:blip r:embed="rId4">
            <a:alphaModFix/>
          </a:blip>
          <a:srcRect l="41596" t="38795" r="46852" b="44412"/>
          <a:stretch/>
        </p:blipFill>
        <p:spPr>
          <a:xfrm>
            <a:off x="8277225" y="76200"/>
            <a:ext cx="790574" cy="86201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253375" y="262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Sofia 12</a:t>
            </a: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57200" y="1241275"/>
            <a:ext cx="8229600" cy="51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Accesso in PS per </a:t>
            </a:r>
            <a:r>
              <a:rPr lang="en-US" sz="2200" b="1" i="0" u="none" strike="noStrike" cap="none">
                <a:solidFill>
                  <a:srgbClr val="000000"/>
                </a:solidFill>
              </a:rPr>
              <a:t>dolore addominale</a:t>
            </a:r>
            <a:r>
              <a:rPr lang="en-US" sz="2200" i="0" u="none" strike="noStrike" cap="none">
                <a:solidFill>
                  <a:srgbClr val="000000"/>
                </a:solidFill>
              </a:rPr>
              <a:t> e </a:t>
            </a:r>
            <a:r>
              <a:rPr lang="en-US" sz="2200" b="1" i="0" u="none" strike="noStrike" cap="none">
                <a:solidFill>
                  <a:srgbClr val="000000"/>
                </a:solidFill>
              </a:rPr>
              <a:t>scariche liquide.</a:t>
            </a:r>
            <a:endParaRPr sz="2200" b="1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EO: ittero, fegato palpabile a 2 cm dall’arco, consistenza dura, splenomegalia.</a:t>
            </a: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EE:</a:t>
            </a:r>
            <a:r>
              <a:rPr lang="en-US" sz="2200" i="0" u="none" strike="noStrike" cap="none">
                <a:solidFill>
                  <a:srgbClr val="000000"/>
                </a:solidFill>
              </a:rPr>
              <a:t> </a:t>
            </a:r>
            <a:r>
              <a:rPr lang="en-US" sz="2200" b="1" i="0" u="none" strike="noStrike" cap="none"/>
              <a:t>AST 5</a:t>
            </a:r>
            <a:r>
              <a:rPr lang="en-US" sz="2200" b="1"/>
              <a:t>00</a:t>
            </a:r>
            <a:r>
              <a:rPr lang="en-US" sz="2200" b="1" i="0" u="none" strike="noStrike" cap="none"/>
              <a:t> U/L ALT 422 </a:t>
            </a:r>
            <a:r>
              <a:rPr lang="en-US" sz="2200" b="1"/>
              <a:t>U/L</a:t>
            </a:r>
            <a:r>
              <a:rPr lang="en-US" sz="2200" i="0" u="none" strike="noStrike" cap="none"/>
              <a:t> gGT 111 </a:t>
            </a:r>
            <a:r>
              <a:rPr lang="en-US" sz="2200"/>
              <a:t>U/L, Bilitot/dir 3,18/1,56 g/dL, </a:t>
            </a:r>
            <a:r>
              <a:rPr lang="en-US" sz="2200" b="1"/>
              <a:t>INR 1.92</a:t>
            </a:r>
            <a:endParaRPr sz="22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0" u="none" strike="noStrike" cap="none">
                <a:solidFill>
                  <a:srgbClr val="000000"/>
                </a:solidFill>
              </a:rPr>
              <a:t>Ecoaddome: </a:t>
            </a:r>
            <a:r>
              <a:rPr lang="en-US" sz="2200"/>
              <a:t>epatomegalia con parenchima disomogeneo, formazioni linfonodali all’ilo epatico, splenomegalia e falda ascitica.</a:t>
            </a:r>
            <a:endParaRPr sz="2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0000"/>
                </a:solidFill>
              </a:rPr>
              <a:t>QUADRO DI EPATITE ACUTA</a:t>
            </a:r>
            <a:endParaRPr sz="22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Epatomegalia + splenomegalia +  ascite </a:t>
            </a:r>
            <a:r>
              <a:rPr lang="en-US" sz="2200" b="1">
                <a:solidFill>
                  <a:schemeClr val="dk1"/>
                </a:solidFill>
              </a:rPr>
              <a:t>+ 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</a:rPr>
              <a:t>linfonodi all’ilo epatico </a:t>
            </a:r>
            <a:endParaRPr sz="22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 descr="Logo MBBM_new"/>
          <p:cNvPicPr preferRelativeResize="0"/>
          <p:nvPr/>
        </p:nvPicPr>
        <p:blipFill rotWithShape="1">
          <a:blip r:embed="rId3">
            <a:alphaModFix/>
          </a:blip>
          <a:srcRect l="4912" t="5430" r="10240" b="29528"/>
          <a:stretch/>
        </p:blipFill>
        <p:spPr>
          <a:xfrm>
            <a:off x="152400" y="152400"/>
            <a:ext cx="1584325" cy="53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Università Bicocca"/>
          <p:cNvPicPr preferRelativeResize="0"/>
          <p:nvPr/>
        </p:nvPicPr>
        <p:blipFill rotWithShape="1">
          <a:blip r:embed="rId4">
            <a:alphaModFix/>
          </a:blip>
          <a:srcRect l="41596" t="38794" r="46851" b="44412"/>
          <a:stretch/>
        </p:blipFill>
        <p:spPr>
          <a:xfrm>
            <a:off x="8277225" y="76200"/>
            <a:ext cx="790574" cy="862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253375" y="262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Sofia 12</a:t>
            </a: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57200" y="1180477"/>
            <a:ext cx="82296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>
                <a:solidFill>
                  <a:srgbClr val="FF0000"/>
                </a:solidFill>
              </a:rPr>
              <a:t>Diagnosi differenziale </a:t>
            </a:r>
            <a:endParaRPr sz="22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>
              <a:solidFill>
                <a:srgbClr val="FF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Farmaci o alimenti→ anamnesi muta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Genesi virale →  sierologia per virus epatotropi negativa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Malattia di Wilson → ceruloplasmina ematica e cupruria nella norma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Genesi autoimmune → </a:t>
            </a:r>
            <a:r>
              <a:rPr lang="en-US" sz="2200" b="1">
                <a:solidFill>
                  <a:schemeClr val="dk1"/>
                </a:solidFill>
              </a:rPr>
              <a:t>ANA &gt;1:640, Ig G 5970 mg/dL</a:t>
            </a:r>
            <a:r>
              <a:rPr lang="en-US" sz="2200"/>
              <a:t>, LKM e LC1 negativi.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</a:rPr>
              <a:t>Biopsia epatica</a:t>
            </a:r>
            <a:r>
              <a:rPr lang="en-US" sz="2200">
                <a:solidFill>
                  <a:schemeClr val="dk1"/>
                </a:solidFill>
              </a:rPr>
              <a:t> → epatite d’interfaccia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</a:rPr>
              <a:t>Colangio RMN </a:t>
            </a:r>
            <a:r>
              <a:rPr lang="en-US" sz="2200">
                <a:solidFill>
                  <a:schemeClr val="dk1"/>
                </a:solidFill>
              </a:rPr>
              <a:t>→ negativa</a:t>
            </a: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936975" y="5837375"/>
            <a:ext cx="48624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</a:rPr>
              <a:t>EPATITE AUTOIMMUNE TIPO 1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7050" y="4321400"/>
            <a:ext cx="1830899" cy="13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134000" y="274625"/>
            <a:ext cx="687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Take home messages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259500" y="1344450"/>
            <a:ext cx="8625000" cy="51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L’Epatopatia autoimmune rientra nella diagnosi differenziale delle</a:t>
            </a:r>
            <a:r>
              <a:rPr lang="en-US" sz="2400" b="1" i="0" u="none" strike="noStrike" cap="none">
                <a:solidFill>
                  <a:srgbClr val="000000"/>
                </a:solidFill>
              </a:rPr>
              <a:t> epatiti acute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Patologia rara: incidenza non nota (0.23-2/100.000).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Diagnosi di esclusione (farmaci, epatiti virali, Wilson...)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diagnosi si basa sulla positività degli </a:t>
            </a:r>
            <a:r>
              <a:rPr lang="en-US" sz="2400" b="1" i="0" u="none" strike="noStrike" cap="none">
                <a:solidFill>
                  <a:srgbClr val="000000"/>
                </a:solidFill>
              </a:rPr>
              <a:t>AutoAb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sull</a:t>
            </a:r>
            <a:r>
              <a:rPr lang="en-US" sz="2400"/>
              <a:t>’esito della </a:t>
            </a:r>
            <a:r>
              <a:rPr lang="en-US" sz="2400" b="1" i="0" u="none" strike="noStrike" cap="none">
                <a:solidFill>
                  <a:srgbClr val="000000"/>
                </a:solidFill>
              </a:rPr>
              <a:t>biopsia epatica</a:t>
            </a:r>
            <a:r>
              <a:rPr lang="en-US" sz="2400"/>
              <a:t>.</a:t>
            </a:r>
            <a:endParaRPr sz="2400"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</a:t>
            </a:r>
            <a:r>
              <a:rPr lang="en-US" sz="2400" b="1" i="0" u="none" strike="noStrike" cap="none">
                <a:solidFill>
                  <a:srgbClr val="000000"/>
                </a:solidFill>
              </a:rPr>
              <a:t>imaging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è indispensabile!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colangio-RMN: AIH </a:t>
            </a:r>
            <a:r>
              <a:rPr lang="en-US" sz="2400"/>
              <a:t>vs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CSA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6" descr="Logo MBBM_new"/>
          <p:cNvPicPr preferRelativeResize="0"/>
          <p:nvPr/>
        </p:nvPicPr>
        <p:blipFill rotWithShape="1">
          <a:blip r:embed="rId3">
            <a:alphaModFix/>
          </a:blip>
          <a:srcRect l="4912" t="5430" r="10240" b="29528"/>
          <a:stretch/>
        </p:blipFill>
        <p:spPr>
          <a:xfrm>
            <a:off x="152400" y="152400"/>
            <a:ext cx="1584325" cy="53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 descr="Università Bicocca"/>
          <p:cNvPicPr preferRelativeResize="0"/>
          <p:nvPr/>
        </p:nvPicPr>
        <p:blipFill rotWithShape="1">
          <a:blip r:embed="rId4">
            <a:alphaModFix/>
          </a:blip>
          <a:srcRect l="41596" t="38793" r="46850" b="44413"/>
          <a:stretch/>
        </p:blipFill>
        <p:spPr>
          <a:xfrm>
            <a:off x="8277225" y="76200"/>
            <a:ext cx="790574" cy="862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 descr="Logo MBBM_new"/>
          <p:cNvPicPr preferRelativeResize="0"/>
          <p:nvPr/>
        </p:nvPicPr>
        <p:blipFill rotWithShape="1">
          <a:blip r:embed="rId3">
            <a:alphaModFix/>
          </a:blip>
          <a:srcRect l="4912" t="5430" r="10240" b="29527"/>
          <a:stretch/>
        </p:blipFill>
        <p:spPr>
          <a:xfrm>
            <a:off x="152400" y="152400"/>
            <a:ext cx="1584325" cy="53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 descr="Università Bicocca"/>
          <p:cNvPicPr preferRelativeResize="0"/>
          <p:nvPr/>
        </p:nvPicPr>
        <p:blipFill rotWithShape="1">
          <a:blip r:embed="rId4">
            <a:alphaModFix/>
          </a:blip>
          <a:srcRect l="41596" t="38794" r="46851" b="44412"/>
          <a:stretch/>
        </p:blipFill>
        <p:spPr>
          <a:xfrm>
            <a:off x="8277225" y="76200"/>
            <a:ext cx="790574" cy="86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30537">
            <a:off x="1045101" y="2039763"/>
            <a:ext cx="6553199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216</Words>
  <Application>Microsoft Office PowerPoint</Application>
  <PresentationFormat>Presentazione su schermo (4:3)</PresentationFormat>
  <Paragraphs>36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Struttura predefinita</vt:lpstr>
      <vt:lpstr>Esordio e decorso "da manuale"</vt:lpstr>
      <vt:lpstr>Sofia 12 aa</vt:lpstr>
      <vt:lpstr>Sofia 12 aa</vt:lpstr>
      <vt:lpstr>Take home messages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Esordio e decorso "da manuale"</dc:title>
  <cp:lastModifiedBy>MARGHERITA CALIA</cp:lastModifiedBy>
  <cp:revision>2</cp:revision>
  <dcterms:modified xsi:type="dcterms:W3CDTF">2019-05-13T16:32:24Z</dcterms:modified>
</cp:coreProperties>
</file>