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2" r:id="rId9"/>
    <p:sldId id="260" r:id="rId1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Risposta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Risposta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0431663791276258"/>
                  <c:y val="0.07621374918102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Foglio1!$A$2:$A$4</c:f>
              <c:strCache>
                <c:ptCount val="3"/>
                <c:pt idx="0">
                  <c:v>Efficacia</c:v>
                </c:pt>
                <c:pt idx="1">
                  <c:v>Inefficacia</c:v>
                </c:pt>
                <c:pt idx="2">
                  <c:v>Intolleranza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16.0</c:v>
                </c:pt>
                <c:pt idx="1">
                  <c:v>2.0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2901-78DB-5044-87BB-4EC073D44F27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B7EF-969D-D449-8026-92FF13A833F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0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50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 refractory to conventional available treatments; phase II clinical trial showing efficacy and safety; safety data in children also in the same or in a different clinical indication; informed consent of the guardian; responsibility of the physician </a:t>
            </a:r>
          </a:p>
          <a:p>
            <a:r>
              <a:rPr lang="it-IT" dirty="0" smtClean="0"/>
              <a:t>IPEX: Immune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dysregulation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poliendocrinopathy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enteropathy</a:t>
            </a:r>
            <a:r>
              <a:rPr lang="it-IT" baseline="0" dirty="0" smtClean="0"/>
              <a:t>  X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. </a:t>
            </a:r>
            <a:r>
              <a:rPr lang="it-IT" baseline="0" dirty="0" err="1" smtClean="0"/>
              <a:t>Mutaz</a:t>
            </a:r>
            <a:r>
              <a:rPr lang="it-IT" baseline="0" dirty="0" smtClean="0"/>
              <a:t> di FOXP3, autoimmunità enteropatia </a:t>
            </a:r>
            <a:r>
              <a:rPr lang="it-IT" baseline="0" dirty="0" err="1" smtClean="0"/>
              <a:t>gravesin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dalprimo</a:t>
            </a:r>
            <a:r>
              <a:rPr lang="it-IT" baseline="0" dirty="0" smtClean="0"/>
              <a:t> anno di vita, mortale se </a:t>
            </a:r>
            <a:r>
              <a:rPr lang="it-IT" baseline="0" dirty="0" err="1" smtClean="0"/>
              <a:t>nn</a:t>
            </a:r>
            <a:r>
              <a:rPr lang="it-IT" baseline="0" dirty="0" smtClean="0"/>
              <a:t> si trapianta. Il razionale del </a:t>
            </a:r>
            <a:r>
              <a:rPr lang="it-IT" baseline="0" dirty="0" err="1" smtClean="0"/>
              <a:t>sirolimus</a:t>
            </a:r>
            <a:r>
              <a:rPr lang="it-IT" baseline="0" dirty="0" smtClean="0"/>
              <a:t> qui sta nel fatto che riduce la proliferazione e l’</a:t>
            </a:r>
            <a:r>
              <a:rPr lang="it-IT" baseline="0" dirty="0" err="1" smtClean="0"/>
              <a:t>attivaizione</a:t>
            </a:r>
            <a:r>
              <a:rPr lang="it-IT" baseline="0" dirty="0" smtClean="0"/>
              <a:t> immunologica oltre che ridurre il dosaggio di corticosteroide in terapia. </a:t>
            </a:r>
            <a:r>
              <a:rPr lang="it-IT" dirty="0" smtClean="0"/>
              <a:t>ALPS:</a:t>
            </a:r>
            <a:r>
              <a:rPr lang="it-IT" baseline="0" dirty="0" smtClean="0"/>
              <a:t> Autoimmune </a:t>
            </a:r>
            <a:r>
              <a:rPr lang="it-IT" baseline="0" dirty="0" err="1" smtClean="0"/>
              <a:t>lynphoproliferative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syndrome</a:t>
            </a:r>
            <a:r>
              <a:rPr lang="it-IT" baseline="0" dirty="0" smtClean="0"/>
              <a:t>: FAS deficitario, T doppi </a:t>
            </a:r>
            <a:r>
              <a:rPr lang="it-IT" baseline="0" dirty="0" err="1" smtClean="0"/>
              <a:t>neg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linfoprolif</a:t>
            </a:r>
            <a:r>
              <a:rPr lang="it-IT" baseline="0" dirty="0" smtClean="0"/>
              <a:t> croniche non maligne.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inibitori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inducono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apoptosi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linfociti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anornali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migliorando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così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linfoproliferazione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malattia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CHI: congenital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hyperinsulinism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sirolimo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riduce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disponibilità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beta cellule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insulari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lìattività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mitocondriale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riducendo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rilascio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insulina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oltre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indurre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l’apoptosi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cellule.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62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Off-label use was evaluated in each case according to the available literature and to personal experience. In general, Italian laws allow off-label use when the following conditions are fulfilled: disease refractory to conventional available treatments; published phase II clinical trials showing efficacy and safety in the same condition; safety data available in children in the same or in a different clinical indication; informed consent by the guardian; taking of responsibility by the physician who prescribe the medication. In some cases, for rare disorders lacking established therapeutic options, off-label use could be evaluated even in the absence of phase II clinical trials, discussing the potential risks and benefits of treatment on a multidisciplinary table.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71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APDS2 : </a:t>
            </a:r>
            <a:r>
              <a:rPr lang="it-IT" dirty="0" err="1" smtClean="0"/>
              <a:t>activated</a:t>
            </a:r>
            <a:r>
              <a:rPr lang="it-IT" dirty="0" smtClean="0"/>
              <a:t> PI3KR1 delta </a:t>
            </a:r>
            <a:r>
              <a:rPr lang="it-IT" dirty="0" err="1" smtClean="0"/>
              <a:t>syndrome</a:t>
            </a:r>
            <a:r>
              <a:rPr lang="it-IT" dirty="0" smtClean="0"/>
              <a:t>: </a:t>
            </a:r>
            <a:r>
              <a:rPr lang="it-IT" dirty="0" err="1" smtClean="0"/>
              <a:t>linfoadenopatie</a:t>
            </a:r>
            <a:r>
              <a:rPr lang="it-IT" dirty="0" smtClean="0"/>
              <a:t>, infezioni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sinubronchiali</a:t>
            </a:r>
            <a:r>
              <a:rPr lang="it-IT" baseline="0" dirty="0" smtClean="0"/>
              <a:t>, bronchiectasie.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9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presence of </a:t>
            </a:r>
            <a:r>
              <a:rPr lang="en-US" dirty="0" err="1" smtClean="0"/>
              <a:t>multicentric</a:t>
            </a:r>
            <a:r>
              <a:rPr lang="en-US" dirty="0" smtClean="0"/>
              <a:t> lymphadenopathy with defined histopathology, clinical/laboratory changes, and exclusion of </a:t>
            </a:r>
            <a:r>
              <a:rPr lang="en-US" dirty="0" err="1" smtClean="0"/>
              <a:t>iMCD</a:t>
            </a:r>
            <a:r>
              <a:rPr lang="en-US" dirty="0" smtClean="0"/>
              <a:t> mimics, according to diagnostic criteria established by </a:t>
            </a:r>
            <a:r>
              <a:rPr lang="en-US" dirty="0" err="1" smtClean="0"/>
              <a:t>Fajgenbaum</a:t>
            </a:r>
            <a:r>
              <a:rPr lang="en-US" dirty="0" smtClean="0"/>
              <a:t> DC et al </a:t>
            </a:r>
            <a:r>
              <a:rPr lang="it-IT" dirty="0" smtClean="0">
                <a:sym typeface="Wingdings"/>
              </a:rPr>
              <a:t>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Hamburg </a:t>
            </a:r>
            <a:r>
              <a:rPr lang="it-IT" dirty="0" err="1" smtClean="0"/>
              <a:t>classification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03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1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 :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farmacodinamiche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si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basano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binomio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Farmaco-Malattia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piuttosto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collegamento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Farmacodinamica-patogenesi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B7EF-969D-D449-8026-92FF13A833F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85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91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21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6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2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7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54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0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84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3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63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00D1-1815-C946-82ED-B06C066D5B85}" type="datetimeFigureOut">
              <a:rPr lang="it-IT" smtClean="0"/>
              <a:t>12/05/19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AE9F-3B61-FD4B-8A25-C43D770E6F4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17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6615" y="3387696"/>
            <a:ext cx="8134731" cy="1102519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Cinquanta sfumature di…</a:t>
            </a:r>
            <a:r>
              <a:rPr lang="it-IT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Sirolimus</a:t>
            </a:r>
            <a:endParaRPr lang="it-IT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38865" y="4373364"/>
            <a:ext cx="3905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i="1" dirty="0" smtClean="0"/>
              <a:t>Martina Bevacqua</a:t>
            </a:r>
          </a:p>
          <a:p>
            <a:r>
              <a:rPr lang="it-IT" sz="2000" i="1" dirty="0" smtClean="0"/>
              <a:t>Scuola di </a:t>
            </a:r>
            <a:r>
              <a:rPr lang="it-IT" sz="2000" i="1" dirty="0"/>
              <a:t>S</a:t>
            </a:r>
            <a:r>
              <a:rPr lang="it-IT" sz="2000" i="1" dirty="0" smtClean="0"/>
              <a:t>pecializzazione di Trieste</a:t>
            </a:r>
            <a:endParaRPr lang="it-IT" sz="2000" i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492735" cy="31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3931" y="142674"/>
            <a:ext cx="2305364" cy="492443"/>
          </a:xfrm>
          <a:prstGeom prst="rect">
            <a:avLst/>
          </a:prstGeom>
          <a:noFill/>
          <a:ln w="38100" cmpd="sng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latin typeface="Times New Roman"/>
                <a:cs typeface="Times New Roman"/>
              </a:rPr>
              <a:t>Florent</a:t>
            </a:r>
            <a:r>
              <a:rPr lang="it-IT" sz="2600" dirty="0" smtClean="0">
                <a:latin typeface="Times New Roman"/>
                <a:cs typeface="Times New Roman"/>
              </a:rPr>
              <a:t>, 13 anni </a:t>
            </a:r>
            <a:endParaRPr lang="it-IT" sz="2600" dirty="0">
              <a:latin typeface="Times New Roman"/>
              <a:cs typeface="Times New 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789"/>
            <a:ext cx="3318040" cy="21788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3636"/>
            <a:ext cx="1157602" cy="20998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506620" y="2643526"/>
            <a:ext cx="1793405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latin typeface="Times New Roman"/>
                <a:cs typeface="Times New Roman"/>
              </a:rPr>
              <a:t>Scleroterapia</a:t>
            </a:r>
            <a:endParaRPr lang="it-IT" sz="2200" b="1" dirty="0">
              <a:latin typeface="Times New Roman"/>
              <a:cs typeface="Times New Roman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67324" y="2431253"/>
            <a:ext cx="659343" cy="65985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47089" y="142674"/>
            <a:ext cx="1763060" cy="492443"/>
          </a:xfrm>
          <a:prstGeom prst="rect">
            <a:avLst/>
          </a:prstGeom>
          <a:noFill/>
          <a:ln w="38100" cmpd="sng"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it-IT" sz="2600" dirty="0" smtClean="0">
                <a:latin typeface="Times New Roman"/>
                <a:cs typeface="Times New Roman"/>
              </a:rPr>
              <a:t>Sara, 5 anni</a:t>
            </a:r>
            <a:endParaRPr lang="it-IT" sz="2600" dirty="0">
              <a:latin typeface="Times New Roman"/>
              <a:cs typeface="Times New Roman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794" y="864790"/>
            <a:ext cx="2556802" cy="217884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9794" y="3261083"/>
            <a:ext cx="2556802" cy="164430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350214" y="142717"/>
            <a:ext cx="2635987" cy="492443"/>
          </a:xfrm>
          <a:prstGeom prst="rect">
            <a:avLst/>
          </a:prstGeom>
          <a:noFill/>
          <a:ln w="381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Times New Roman"/>
                <a:cs typeface="Times New Roman"/>
              </a:rPr>
              <a:t>Francesco, 0 anni</a:t>
            </a:r>
            <a:endParaRPr lang="it-IT" sz="2600" dirty="0">
              <a:latin typeface="Times New Roman"/>
              <a:cs typeface="Times New Roman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519" y="1046272"/>
            <a:ext cx="1541043" cy="199736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068331" y="2577274"/>
            <a:ext cx="1036950" cy="4924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atin typeface="Times New Roman"/>
                <a:cs typeface="Times New Roman"/>
              </a:rPr>
              <a:t>ALPS</a:t>
            </a:r>
            <a:endParaRPr lang="it-IT" sz="2600" b="1" dirty="0">
              <a:latin typeface="Times New Roman"/>
              <a:cs typeface="Times New Roman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20382" y="4516877"/>
            <a:ext cx="2877974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latin typeface="Times New Roman"/>
                <a:cs typeface="Times New Roman"/>
              </a:rPr>
              <a:t>Terapia convenzionale </a:t>
            </a:r>
            <a:endParaRPr lang="it-IT" sz="2200" b="1" dirty="0">
              <a:latin typeface="Times New Roman"/>
              <a:cs typeface="Times New Roman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34970" y="4287913"/>
            <a:ext cx="659343" cy="65985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2409" y="864789"/>
            <a:ext cx="2123473" cy="2011966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>
          <a:xfrm flipH="1">
            <a:off x="8486110" y="1061175"/>
            <a:ext cx="6705" cy="158235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143686" y="2319413"/>
            <a:ext cx="301324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latin typeface="Times New Roman"/>
                <a:cs typeface="Times New Roman"/>
              </a:rPr>
              <a:t>3 aa </a:t>
            </a:r>
            <a:r>
              <a:rPr lang="it-IT" sz="2200" b="1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it-IT" sz="2200" b="1" dirty="0" err="1" smtClean="0">
                <a:latin typeface="Times New Roman"/>
                <a:cs typeface="Times New Roman"/>
                <a:sym typeface="Wingdings"/>
              </a:rPr>
              <a:t>Iperinsulinismo</a:t>
            </a:r>
            <a:r>
              <a:rPr lang="it-IT" sz="2200" b="1" dirty="0" smtClean="0">
                <a:latin typeface="Times New Roman"/>
                <a:cs typeface="Times New Roman"/>
                <a:sym typeface="Wingdings"/>
              </a:rPr>
              <a:t> congenito</a:t>
            </a:r>
            <a:endParaRPr lang="it-IT" sz="2200" b="1" dirty="0">
              <a:latin typeface="Times New Roman"/>
              <a:cs typeface="Times New Roman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5313" y="3155397"/>
            <a:ext cx="2808840" cy="1676243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6350214" y="4543736"/>
            <a:ext cx="278393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Times New Roman"/>
                <a:cs typeface="Times New Roman"/>
              </a:rPr>
              <a:t>Octreotide</a:t>
            </a:r>
            <a:r>
              <a:rPr lang="it-IT" sz="2000" b="1" dirty="0" smtClean="0">
                <a:latin typeface="Times New Roman"/>
                <a:cs typeface="Times New Roman"/>
              </a:rPr>
              <a:t> e </a:t>
            </a:r>
            <a:r>
              <a:rPr lang="it-IT" sz="2000" b="1" dirty="0" err="1" smtClean="0">
                <a:latin typeface="Times New Roman"/>
                <a:cs typeface="Times New Roman"/>
              </a:rPr>
              <a:t>diazossido</a:t>
            </a:r>
            <a:endParaRPr lang="it-IT" sz="2000" b="1" dirty="0">
              <a:latin typeface="Times New Roman"/>
              <a:cs typeface="Times New Roman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514616" y="4287913"/>
            <a:ext cx="659343" cy="659851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626667" y="2290445"/>
            <a:ext cx="4148266" cy="923330"/>
          </a:xfrm>
          <a:prstGeom prst="rect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SIROLIMUS</a:t>
            </a:r>
            <a:endParaRPr lang="it-IT" sz="5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30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4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7" y="0"/>
            <a:ext cx="7888007" cy="5143500"/>
          </a:xfrm>
          <a:prstGeom prst="rect">
            <a:avLst/>
          </a:prstGeom>
        </p:spPr>
      </p:pic>
      <p:sp>
        <p:nvSpPr>
          <p:cNvPr id="11" name="Simbolo &quot;divieto&quot; 10"/>
          <p:cNvSpPr/>
          <p:nvPr/>
        </p:nvSpPr>
        <p:spPr>
          <a:xfrm>
            <a:off x="4046701" y="2514946"/>
            <a:ext cx="603115" cy="603143"/>
          </a:xfrm>
          <a:prstGeom prst="noSmoking">
            <a:avLst>
              <a:gd name="adj" fmla="val 78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" y="161851"/>
            <a:ext cx="91440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600" dirty="0" smtClean="0">
                <a:latin typeface="Times New Roman"/>
                <a:cs typeface="Times New Roman"/>
              </a:rPr>
              <a:t>On </a:t>
            </a:r>
            <a:r>
              <a:rPr lang="it-IT" sz="2600" dirty="0" err="1" smtClean="0">
                <a:latin typeface="Times New Roman"/>
                <a:cs typeface="Times New Roman"/>
              </a:rPr>
              <a:t>label</a:t>
            </a:r>
            <a:r>
              <a:rPr lang="it-IT" sz="2600" dirty="0" smtClean="0">
                <a:latin typeface="Times New Roman"/>
                <a:cs typeface="Times New Roman"/>
              </a:rPr>
              <a:t> solo per prevenzione del rigetto d’organo (rene) e per la Sclerosi </a:t>
            </a:r>
            <a:r>
              <a:rPr lang="it-IT" sz="2600" smtClean="0">
                <a:latin typeface="Times New Roman"/>
                <a:cs typeface="Times New Roman"/>
              </a:rPr>
              <a:t>Tuberosa “</a:t>
            </a:r>
            <a:r>
              <a:rPr lang="it-IT" sz="2600" dirty="0" err="1" smtClean="0">
                <a:latin typeface="Times New Roman"/>
                <a:cs typeface="Times New Roman"/>
              </a:rPr>
              <a:t>complex</a:t>
            </a:r>
            <a:r>
              <a:rPr lang="it-IT" sz="2600" dirty="0" smtClean="0">
                <a:latin typeface="Times New Roman"/>
                <a:cs typeface="Times New Roman"/>
              </a:rPr>
              <a:t>”</a:t>
            </a:r>
            <a:endParaRPr lang="it-IT" sz="2600" dirty="0">
              <a:latin typeface="Times New Roman"/>
              <a:cs typeface="Times New Roman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" y="2145614"/>
            <a:ext cx="905217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/>
                <a:cs typeface="Times New Roman"/>
              </a:rPr>
              <a:t>La prescrizione off-</a:t>
            </a:r>
            <a:r>
              <a:rPr lang="it-IT" sz="2400" dirty="0" err="1" smtClean="0">
                <a:latin typeface="Times New Roman"/>
                <a:cs typeface="Times New Roman"/>
              </a:rPr>
              <a:t>label</a:t>
            </a:r>
            <a:r>
              <a:rPr lang="it-IT" sz="2400" dirty="0" smtClean="0">
                <a:latin typeface="Times New Roman"/>
                <a:cs typeface="Times New Roman"/>
              </a:rPr>
              <a:t> è sempre più utilizzata, a fronte di una burocrazia lunga e laboriosa per ottenerlo</a:t>
            </a:r>
            <a:endParaRPr lang="it-IT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8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80" y="0"/>
            <a:ext cx="6653719" cy="16125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22725" y="2039468"/>
            <a:ext cx="63030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16 pazienti </a:t>
            </a:r>
            <a:r>
              <a:rPr lang="it-IT" sz="2600" b="1" dirty="0" smtClean="0">
                <a:latin typeface="Times New Roman"/>
                <a:cs typeface="Times New Roman"/>
              </a:rPr>
              <a:t>(11 M e 5 </a:t>
            </a:r>
            <a:r>
              <a:rPr lang="it-IT" sz="2600" b="1" dirty="0" err="1" smtClean="0">
                <a:latin typeface="Times New Roman"/>
                <a:cs typeface="Times New Roman"/>
              </a:rPr>
              <a:t>F</a:t>
            </a:r>
            <a:r>
              <a:rPr lang="it-IT" sz="2600" b="1" dirty="0" smtClean="0">
                <a:latin typeface="Times New Roman"/>
                <a:cs typeface="Times New Roman"/>
              </a:rPr>
              <a:t>, età mediana 9.5 aa) </a:t>
            </a:r>
            <a:endParaRPr lang="it-IT" sz="2600" b="1" dirty="0">
              <a:latin typeface="Times New Roman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22725" y="2897785"/>
            <a:ext cx="6620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2005-2018 </a:t>
            </a:r>
            <a:r>
              <a:rPr lang="it-IT" sz="2600" b="1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it-IT" sz="2600" b="1" dirty="0" err="1" smtClean="0">
                <a:latin typeface="Times New Roman"/>
                <a:cs typeface="Times New Roman"/>
              </a:rPr>
              <a:t>Sirolimus</a:t>
            </a:r>
            <a:r>
              <a:rPr lang="it-IT" sz="2600" b="1" dirty="0" smtClean="0">
                <a:latin typeface="Times New Roman"/>
                <a:cs typeface="Times New Roman"/>
              </a:rPr>
              <a:t> off-</a:t>
            </a:r>
            <a:r>
              <a:rPr lang="it-IT" sz="2600" b="1" dirty="0" err="1" smtClean="0">
                <a:latin typeface="Times New Roman"/>
                <a:cs typeface="Times New Roman"/>
              </a:rPr>
              <a:t>label</a:t>
            </a:r>
            <a:r>
              <a:rPr lang="it-IT" sz="2600" b="1" dirty="0" smtClean="0">
                <a:latin typeface="Times New Roman"/>
                <a:cs typeface="Times New Roman"/>
              </a:rPr>
              <a:t> a basse dosi per il trattamento di malattie rare </a:t>
            </a:r>
            <a:endParaRPr lang="it-IT" sz="2600" b="1" dirty="0">
              <a:latin typeface="Times New Roman"/>
              <a:cs typeface="Times New Roman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" y="2285690"/>
            <a:ext cx="1058371" cy="1058371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0" y="4251364"/>
            <a:ext cx="561028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latin typeface="Times New Roman"/>
                <a:cs typeface="Times New Roman"/>
              </a:rPr>
              <a:t>Obiettivo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smtClean="0">
                <a:latin typeface="Times New Roman"/>
                <a:cs typeface="Times New Roman"/>
                <a:sym typeface="Wingdings"/>
              </a:rPr>
              <a:t> Valutare sicurezza ed efficacia </a:t>
            </a:r>
            <a:endParaRPr lang="it-IT" sz="2400" dirty="0">
              <a:latin typeface="Times New Roman"/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2" y="256041"/>
            <a:ext cx="5831926" cy="13565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369" y="0"/>
            <a:ext cx="7114421" cy="16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3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00695" y="325128"/>
            <a:ext cx="3356108" cy="52322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Criteri di selezione</a:t>
            </a:r>
            <a:endParaRPr lang="it-IT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0695" y="2440858"/>
            <a:ext cx="720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/>
                <a:cs typeface="Times New Roman"/>
              </a:rPr>
              <a:t>Mancanza di linee guida di trattamento univoche</a:t>
            </a:r>
            <a:endParaRPr lang="it-IT" sz="2800" dirty="0">
              <a:latin typeface="Times New Roman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5119" y="3274106"/>
            <a:ext cx="5807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/>
                <a:cs typeface="Times New Roman"/>
              </a:rPr>
              <a:t>Mancata risposta alle terapie approvate</a:t>
            </a:r>
            <a:endParaRPr lang="it-IT" sz="2800" dirty="0">
              <a:latin typeface="Times New Roman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0695" y="1575102"/>
            <a:ext cx="374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/>
                <a:cs typeface="Times New Roman"/>
              </a:rPr>
              <a:t>Diagnosi di malattia rara </a:t>
            </a:r>
            <a:endParaRPr lang="it-IT" sz="2800" dirty="0">
              <a:latin typeface="Times New Roman"/>
              <a:cs typeface="Times New Roman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3898900"/>
            <a:ext cx="4546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2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09" y="1657054"/>
            <a:ext cx="1523491" cy="153098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8238" y="258504"/>
            <a:ext cx="117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it-IT" sz="2400" dirty="0" smtClean="0">
                <a:latin typeface="Times New Roman"/>
                <a:cs typeface="Times New Roman"/>
              </a:rPr>
              <a:t> ALPS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9997" y="720169"/>
            <a:ext cx="119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it-IT" sz="2400" dirty="0" smtClean="0">
                <a:latin typeface="Times New Roman"/>
                <a:cs typeface="Times New Roman"/>
              </a:rPr>
              <a:t> IPEX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4720" y="1130644"/>
            <a:ext cx="1714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it-IT" sz="2400" dirty="0" err="1" smtClean="0">
                <a:latin typeface="Times New Roman"/>
                <a:cs typeface="Times New Roman"/>
              </a:rPr>
              <a:t>Castleman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4720" y="1616055"/>
            <a:ext cx="133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it-IT" sz="2400" dirty="0" smtClean="0">
                <a:latin typeface="Times New Roman"/>
                <a:cs typeface="Times New Roman"/>
              </a:rPr>
              <a:t>APDS2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202" y="2555725"/>
            <a:ext cx="296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Blue </a:t>
            </a:r>
            <a:r>
              <a:rPr lang="it-IT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rubber</a:t>
            </a:r>
            <a:r>
              <a:rPr lang="it-IT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it-IT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5787" y="3099710"/>
            <a:ext cx="305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Ruvalcaba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2961" y="4656001"/>
            <a:ext cx="120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it-IT" sz="2400" dirty="0" smtClean="0">
                <a:latin typeface="Times New Roman"/>
                <a:cs typeface="Times New Roman"/>
              </a:rPr>
              <a:t> TSC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8067" y="4135399"/>
            <a:ext cx="288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it-IT" sz="2400" dirty="0" smtClean="0">
                <a:latin typeface="Times New Roman"/>
                <a:cs typeface="Times New Roman"/>
              </a:rPr>
              <a:t> Linfangioma cistico 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8067" y="360317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it-IT" sz="2400" dirty="0" smtClean="0">
                <a:latin typeface="Times New Roman"/>
                <a:cs typeface="Times New Roman"/>
              </a:rPr>
              <a:t> MAV</a:t>
            </a:r>
            <a:endParaRPr lang="it-IT" sz="2400" dirty="0">
              <a:latin typeface="Times New Roman"/>
              <a:cs typeface="Times New Roman"/>
            </a:endParaRPr>
          </a:p>
        </p:txBody>
      </p:sp>
      <p:sp>
        <p:nvSpPr>
          <p:cNvPr id="12" name="Parentesi quadra chiusa 11"/>
          <p:cNvSpPr/>
          <p:nvPr/>
        </p:nvSpPr>
        <p:spPr>
          <a:xfrm>
            <a:off x="3546597" y="258504"/>
            <a:ext cx="204485" cy="1819216"/>
          </a:xfrm>
          <a:prstGeom prst="rightBracke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3751082" y="1130645"/>
            <a:ext cx="5879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561564" y="889446"/>
            <a:ext cx="4197784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Disordini dell’immunità</a:t>
            </a:r>
            <a:endParaRPr lang="it-IT" sz="3200" b="1" dirty="0"/>
          </a:p>
        </p:txBody>
      </p:sp>
      <p:sp>
        <p:nvSpPr>
          <p:cNvPr id="17" name="Parentesi quadra chiusa 16"/>
          <p:cNvSpPr/>
          <p:nvPr/>
        </p:nvSpPr>
        <p:spPr>
          <a:xfrm>
            <a:off x="3504147" y="2422546"/>
            <a:ext cx="246936" cy="2567445"/>
          </a:xfrm>
          <a:prstGeom prst="rightBracket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/>
          <p:nvPr/>
        </p:nvCxnSpPr>
        <p:spPr>
          <a:xfrm>
            <a:off x="3751083" y="3756061"/>
            <a:ext cx="587944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561564" y="3525228"/>
            <a:ext cx="4268717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Proliferazione vascolare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58544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9" grpId="0"/>
      <p:bldP spid="10" grpId="0"/>
      <p:bldP spid="11" grpId="0"/>
      <p:bldP spid="12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0355" y="482158"/>
            <a:ext cx="363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lang="it-IT" sz="2400" dirty="0" err="1" smtClean="0">
                <a:latin typeface="Times New Roman"/>
                <a:cs typeface="Times New Roman"/>
              </a:rPr>
              <a:t>Iperinsulinismo</a:t>
            </a:r>
            <a:r>
              <a:rPr lang="it-IT" sz="2400" dirty="0" smtClean="0">
                <a:latin typeface="Times New Roman"/>
                <a:cs typeface="Times New Roman"/>
              </a:rPr>
              <a:t> congenito</a:t>
            </a:r>
            <a:endParaRPr lang="it-IT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4108490" y="740876"/>
            <a:ext cx="559786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821140" y="498283"/>
            <a:ext cx="421707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/>
                <a:cs typeface="Times New Roman"/>
              </a:rPr>
              <a:t>Disordine endocrinologico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62989" y="1350838"/>
            <a:ext cx="66180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imes New Roman"/>
                <a:cs typeface="Times New Roman"/>
              </a:rPr>
              <a:t>Diagnosi genetica in tutti i casi,  tranne:</a:t>
            </a:r>
            <a:r>
              <a:rPr lang="it-IT" sz="2400" b="1" dirty="0" smtClean="0">
                <a:latin typeface="Times New Roman"/>
                <a:cs typeface="Times New Roman"/>
              </a:rPr>
              <a:t>  </a:t>
            </a:r>
            <a:endParaRPr lang="it-IT" sz="2400" b="1" dirty="0">
              <a:latin typeface="Times New Roman"/>
              <a:cs typeface="Times New Roman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942781" y="2117715"/>
            <a:ext cx="99257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MAV</a:t>
            </a:r>
            <a:endParaRPr lang="it-IT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52622" y="2117715"/>
            <a:ext cx="1586642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Castleman</a:t>
            </a:r>
            <a:endParaRPr lang="it-IT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41" y="2959059"/>
            <a:ext cx="4738059" cy="5461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9059"/>
            <a:ext cx="3231124" cy="793933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673093" y="3752992"/>
            <a:ext cx="2548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Times New Roman"/>
                <a:cs typeface="Times New Roman"/>
              </a:rPr>
              <a:t>Faigenbaum</a:t>
            </a:r>
            <a:r>
              <a:rPr lang="it-IT" sz="1600" i="1" dirty="0" smtClean="0">
                <a:latin typeface="Times New Roman"/>
                <a:cs typeface="Times New Roman"/>
              </a:rPr>
              <a:t> DC et al. 2017</a:t>
            </a:r>
            <a:endParaRPr lang="it-IT" sz="1600" i="1" dirty="0">
              <a:latin typeface="Times New Roman"/>
              <a:cs typeface="Times New Roman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932105" y="4530859"/>
            <a:ext cx="5226903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Dosaggio medio </a:t>
            </a:r>
            <a:r>
              <a:rPr lang="it-IT" sz="2800" b="1" dirty="0" smtClean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 0.5 – 1 mg/m</a:t>
            </a:r>
            <a:r>
              <a:rPr lang="it-IT" sz="2800" b="1" baseline="30000" dirty="0" smtClean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2</a:t>
            </a:r>
            <a:endParaRPr lang="it-IT" sz="2800" b="1" baseline="30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41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20" grpId="0" animBg="1"/>
      <p:bldP spid="21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="" xmlns:a16="http://schemas.microsoft.com/office/drawing/2014/main" id="{BBD5EB69-409A-4995-B9FE-608F3524C3EB}"/>
              </a:ext>
            </a:extLst>
          </p:cNvPr>
          <p:cNvSpPr/>
          <p:nvPr/>
        </p:nvSpPr>
        <p:spPr>
          <a:xfrm>
            <a:off x="3153103" y="146521"/>
            <a:ext cx="1820918" cy="9649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Times New Roman"/>
                <a:cs typeface="Times New Roman"/>
              </a:rPr>
              <a:t>636</a:t>
            </a:r>
          </a:p>
          <a:p>
            <a:pPr algn="ctr"/>
            <a:r>
              <a:rPr lang="it-IT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Manuscripts</a:t>
            </a:r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found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="" xmlns:a16="http://schemas.microsoft.com/office/drawing/2014/main" id="{A9F1B0DB-2302-491B-9B7B-191F708414FA}"/>
              </a:ext>
            </a:extLst>
          </p:cNvPr>
          <p:cNvSpPr/>
          <p:nvPr/>
        </p:nvSpPr>
        <p:spPr>
          <a:xfrm>
            <a:off x="3153103" y="1807776"/>
            <a:ext cx="1820918" cy="85922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101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Manuscripts</a:t>
            </a:r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selected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9528B494-6D07-456E-BED8-3A76285D4CEC}"/>
              </a:ext>
            </a:extLst>
          </p:cNvPr>
          <p:cNvCxnSpPr>
            <a:cxnSpLocks/>
          </p:cNvCxnSpPr>
          <p:nvPr/>
        </p:nvCxnSpPr>
        <p:spPr>
          <a:xfrm>
            <a:off x="4063562" y="1213942"/>
            <a:ext cx="0" cy="593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o 8">
            <a:extLst>
              <a:ext uri="{FF2B5EF4-FFF2-40B4-BE49-F238E27FC236}">
                <a16:creationId xmlns="" xmlns:a16="http://schemas.microsoft.com/office/drawing/2014/main" id="{102234CB-A9F6-4246-926C-EF8F6BAFCF58}"/>
              </a:ext>
            </a:extLst>
          </p:cNvPr>
          <p:cNvSpPr/>
          <p:nvPr/>
        </p:nvSpPr>
        <p:spPr>
          <a:xfrm rot="10800000">
            <a:off x="4061576" y="1127233"/>
            <a:ext cx="2063323" cy="420410"/>
          </a:xfrm>
          <a:prstGeom prst="arc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="" xmlns:a16="http://schemas.microsoft.com/office/drawing/2014/main" id="{CECFDDBC-87BE-4EEC-8F45-1A3F44ECA346}"/>
              </a:ext>
            </a:extLst>
          </p:cNvPr>
          <p:cNvSpPr/>
          <p:nvPr/>
        </p:nvSpPr>
        <p:spPr>
          <a:xfrm>
            <a:off x="5214439" y="1013438"/>
            <a:ext cx="1929787" cy="9244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535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Manuscripts</a:t>
            </a:r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discarded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="" xmlns:a16="http://schemas.microsoft.com/office/drawing/2014/main" id="{EFFB1D0D-E1BC-4959-B759-D5690A4726A5}"/>
              </a:ext>
            </a:extLst>
          </p:cNvPr>
          <p:cNvSpPr/>
          <p:nvPr/>
        </p:nvSpPr>
        <p:spPr>
          <a:xfrm>
            <a:off x="1489841" y="3584031"/>
            <a:ext cx="1663262" cy="93370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16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Times New Roman"/>
                <a:cs typeface="Times New Roman"/>
              </a:rPr>
              <a:t>Immune </a:t>
            </a:r>
            <a:r>
              <a:rPr lang="it-I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proliferation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="" xmlns:a16="http://schemas.microsoft.com/office/drawing/2014/main" id="{7BA6FD18-51EA-4823-AF66-4AD905935B89}"/>
              </a:ext>
            </a:extLst>
          </p:cNvPr>
          <p:cNvSpPr/>
          <p:nvPr/>
        </p:nvSpPr>
        <p:spPr>
          <a:xfrm>
            <a:off x="3318642" y="3584029"/>
            <a:ext cx="1497723" cy="9337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77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Vascular</a:t>
            </a:r>
            <a:r>
              <a:rPr lang="it-IT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anomalies</a:t>
            </a:r>
            <a:endParaRPr lang="it-IT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="" xmlns:a16="http://schemas.microsoft.com/office/drawing/2014/main" id="{F4911BA0-120C-448D-983D-45C8E2C4D383}"/>
              </a:ext>
            </a:extLst>
          </p:cNvPr>
          <p:cNvSpPr/>
          <p:nvPr/>
        </p:nvSpPr>
        <p:spPr>
          <a:xfrm>
            <a:off x="5131677" y="3581406"/>
            <a:ext cx="1497723" cy="93632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latin typeface="Times New Roman"/>
                <a:cs typeface="Times New Roman"/>
              </a:rPr>
              <a:t>Endocrine disorders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1076E04E-7799-43AB-9E53-75AC8EA23B6F}"/>
              </a:ext>
            </a:extLst>
          </p:cNvPr>
          <p:cNvCxnSpPr>
            <a:cxnSpLocks/>
          </p:cNvCxnSpPr>
          <p:nvPr/>
        </p:nvCxnSpPr>
        <p:spPr>
          <a:xfrm flipH="1">
            <a:off x="4067504" y="2808886"/>
            <a:ext cx="3942" cy="696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="" xmlns:a16="http://schemas.microsoft.com/office/drawing/2014/main" id="{1C4A00EE-0708-4516-BD17-E7CEE0E51975}"/>
              </a:ext>
            </a:extLst>
          </p:cNvPr>
          <p:cNvCxnSpPr>
            <a:cxnSpLocks/>
          </p:cNvCxnSpPr>
          <p:nvPr/>
        </p:nvCxnSpPr>
        <p:spPr>
          <a:xfrm flipH="1">
            <a:off x="2238703" y="2816769"/>
            <a:ext cx="1824860" cy="688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CD75CE5E-DFAF-45B4-8095-58DAF9AA4B91}"/>
              </a:ext>
            </a:extLst>
          </p:cNvPr>
          <p:cNvCxnSpPr>
            <a:cxnSpLocks/>
          </p:cNvCxnSpPr>
          <p:nvPr/>
        </p:nvCxnSpPr>
        <p:spPr>
          <a:xfrm>
            <a:off x="4061576" y="2816769"/>
            <a:ext cx="1818963" cy="6858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0" y="0"/>
            <a:ext cx="2255603" cy="7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827812739"/>
              </p:ext>
            </p:extLst>
          </p:nvPr>
        </p:nvGraphicFramePr>
        <p:xfrm>
          <a:off x="1193908" y="166554"/>
          <a:ext cx="6756184" cy="467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36576" y="2277546"/>
            <a:ext cx="8521430" cy="830997"/>
          </a:xfrm>
          <a:prstGeom prst="rect">
            <a:avLst/>
          </a:prstGeom>
          <a:solidFill>
            <a:srgbClr val="FFFF00"/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/>
                <a:cs typeface="Times New Roman"/>
              </a:rPr>
              <a:t>Efficacia e sicurezza del </a:t>
            </a:r>
            <a:r>
              <a:rPr lang="it-IT" sz="2400" b="1" dirty="0" err="1" smtClean="0">
                <a:latin typeface="Times New Roman"/>
                <a:cs typeface="Times New Roman"/>
              </a:rPr>
              <a:t>Sirolimus</a:t>
            </a:r>
            <a:r>
              <a:rPr lang="it-IT" sz="2400" b="1" dirty="0" smtClean="0">
                <a:latin typeface="Times New Roman"/>
                <a:cs typeface="Times New Roman"/>
              </a:rPr>
              <a:t> a basse dosi in uno spettro patologico più ampio rispetto all’attuale</a:t>
            </a:r>
            <a:endParaRPr lang="it-IT" sz="2400" b="1" dirty="0">
              <a:latin typeface="Times New Roman"/>
              <a:cs typeface="Times New Roman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6576" y="1016587"/>
            <a:ext cx="8521430" cy="830997"/>
          </a:xfrm>
          <a:prstGeom prst="rect">
            <a:avLst/>
          </a:prstGeom>
          <a:solidFill>
            <a:srgbClr val="FFFF00"/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/>
                <a:cs typeface="Times New Roman"/>
              </a:rPr>
              <a:t>Azione su malattie apparentemente non correlate tra loro (Basket trial)</a:t>
            </a:r>
            <a:endParaRPr lang="it-IT" sz="2400" b="1" dirty="0">
              <a:latin typeface="Times New Roman"/>
              <a:cs typeface="Times New Roman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573" y="-1401"/>
            <a:ext cx="975877" cy="103040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17949" y="3588323"/>
            <a:ext cx="7416965" cy="830997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Times New Roman"/>
                <a:cs typeface="Times New Roman"/>
              </a:rPr>
              <a:t>Se c’è una proliferazione e non sai che approccio usare</a:t>
            </a:r>
          </a:p>
          <a:p>
            <a:pPr algn="ctr"/>
            <a:r>
              <a:rPr lang="it-IT" sz="2400" b="1" dirty="0" smtClean="0">
                <a:latin typeface="Times New Roman"/>
                <a:cs typeface="Times New Roman"/>
              </a:rPr>
              <a:t> prova il </a:t>
            </a:r>
            <a:r>
              <a:rPr lang="it-IT" sz="2400" b="1" dirty="0" err="1" smtClean="0">
                <a:latin typeface="Times New Roman"/>
                <a:cs typeface="Times New Roman"/>
              </a:rPr>
              <a:t>Sirolimus</a:t>
            </a:r>
            <a:endParaRPr lang="it-IT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428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306</TotalTime>
  <Words>626</Words>
  <Application>Microsoft Macintosh PowerPoint</Application>
  <PresentationFormat>Presentazione su schermo (16:9)</PresentationFormat>
  <Paragraphs>73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Default Theme</vt:lpstr>
      <vt:lpstr>Cinquanta sfumature di…Sirolimus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Cinquanta sfumature di sirolimus</dc:title>
  <dc:creator>Martina Bevacqua</dc:creator>
  <cp:lastModifiedBy>Martina Bevacqua</cp:lastModifiedBy>
  <cp:revision>84</cp:revision>
  <dcterms:created xsi:type="dcterms:W3CDTF">2018-12-08T09:59:35Z</dcterms:created>
  <dcterms:modified xsi:type="dcterms:W3CDTF">2019-05-12T19:31:06Z</dcterms:modified>
</cp:coreProperties>
</file>