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11"/>
  </p:notesMasterIdLst>
  <p:sldIdLst>
    <p:sldId id="256" r:id="rId2"/>
    <p:sldId id="258" r:id="rId3"/>
    <p:sldId id="262" r:id="rId4"/>
    <p:sldId id="263" r:id="rId5"/>
    <p:sldId id="266" r:id="rId6"/>
    <p:sldId id="260" r:id="rId7"/>
    <p:sldId id="261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651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66"/>
    <p:restoredTop sz="94669"/>
  </p:normalViewPr>
  <p:slideViewPr>
    <p:cSldViewPr snapToGrid="0" snapToObjects="1">
      <p:cViewPr varScale="1">
        <p:scale>
          <a:sx n="103" d="100"/>
          <a:sy n="103" d="100"/>
        </p:scale>
        <p:origin x="-104" y="-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09307-3EF8-6343-A6F3-46CD3CF41EB4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84C10-06F0-8749-99D3-7987EC077B9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26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84C10-06F0-8749-99D3-7987EC077B9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91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 così diventa fondamentale la figura dell’ NPI, che con la scusa di indagare ed escludere una malattia demielinizzante, ha iniziato da </a:t>
            </a:r>
            <a:r>
              <a:rPr lang="it-IT" dirty="0" err="1"/>
              <a:t>aindagare</a:t>
            </a:r>
            <a:r>
              <a:rPr lang="it-IT" dirty="0"/>
              <a:t> il </a:t>
            </a:r>
            <a:r>
              <a:rPr lang="it-IT" dirty="0" err="1"/>
              <a:t>profilpo</a:t>
            </a:r>
            <a:r>
              <a:rPr lang="it-IT" dirty="0"/>
              <a:t> psicologico..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84C10-06F0-8749-99D3-7987EC077B9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9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piace indossare abiti femminili, non vuole che gli si parli con uso di aggettivi femminili, si è innamorata della propria compagna di classe. Non sta bene nel proprio corpo da 5 anni.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84C10-06F0-8749-99D3-7987EC077B9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238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piace indossare abiti femminili, non vuole che gli si parli con uso di aggettivi femminili, si è innamorata della propria compagna di classe. Non sta bene nel proprio corpo da 5 anni.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84C10-06F0-8749-99D3-7987EC077B9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929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Mai febbre, mai perdita di peso, non risposta al FANS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84C10-06F0-8749-99D3-7987EC077B9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193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Abbiamo fatto la diagnosi, siamo stati </a:t>
            </a:r>
            <a:r>
              <a:rPr lang="it-IT" dirty="0" err="1"/>
              <a:t>bravi..ma</a:t>
            </a:r>
            <a:r>
              <a:rPr lang="it-IT" dirty="0"/>
              <a:t> poi come gestire questa situazione?? E infatti la cosa precipita e sfugge di mano.. I genitori hanno cercato i sintomi su internet e hanno visto che poteva combaciare con quella di un tumore.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84C10-06F0-8749-99D3-7987EC077B9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10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03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99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80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387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05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85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07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809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1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65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09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15A1D-5A2B-D14C-8EE5-E3F4CB5CA160}" type="datetimeFigureOut">
              <a:rPr lang="it-IT" smtClean="0"/>
              <a:t>26/06/19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F8B7-D79D-D445-A1CA-740C7D871B7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48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91C4CDB8-A946-2846-9DD2-DD29E27EB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97" y="397142"/>
            <a:ext cx="8623439" cy="629123"/>
          </a:xfrm>
        </p:spPr>
        <p:txBody>
          <a:bodyPr anchor="b">
            <a:normAutofit/>
          </a:bodyPr>
          <a:lstStyle/>
          <a:p>
            <a:pPr algn="l"/>
            <a:r>
              <a:rPr lang="it-IT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l’aggettivo fa la differenza…</a:t>
            </a:r>
            <a:endParaRPr lang="it-IT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xmlns="" id="{7B4D9155-AB17-9B4B-8615-759488770E38}"/>
              </a:ext>
            </a:extLst>
          </p:cNvPr>
          <p:cNvSpPr txBox="1">
            <a:spLocks/>
          </p:cNvSpPr>
          <p:nvPr/>
        </p:nvSpPr>
        <p:spPr>
          <a:xfrm>
            <a:off x="484587" y="5484456"/>
            <a:ext cx="3604268" cy="6291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626A2AF-B9DC-174F-9B81-6F21D606F337}"/>
              </a:ext>
            </a:extLst>
          </p:cNvPr>
          <p:cNvSpPr txBox="1"/>
          <p:nvPr/>
        </p:nvSpPr>
        <p:spPr>
          <a:xfrm>
            <a:off x="123763" y="5825020"/>
            <a:ext cx="45522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dirty="0"/>
              <a:t>Elena </a:t>
            </a:r>
            <a:r>
              <a:rPr lang="it-IT" sz="2200" dirty="0" err="1"/>
              <a:t>Battistuz</a:t>
            </a:r>
            <a:r>
              <a:rPr lang="it-IT" sz="2200" dirty="0"/>
              <a:t> – Maria Rita Genovese</a:t>
            </a:r>
          </a:p>
          <a:p>
            <a:pPr algn="ctr"/>
            <a:r>
              <a:rPr lang="it-IT" sz="2400" dirty="0"/>
              <a:t>Scuola di specializzazione di Trieste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9384895E-A572-9045-A612-EE5EFBC00B4D}"/>
              </a:ext>
            </a:extLst>
          </p:cNvPr>
          <p:cNvSpPr txBox="1"/>
          <p:nvPr/>
        </p:nvSpPr>
        <p:spPr>
          <a:xfrm>
            <a:off x="3772725" y="5057323"/>
            <a:ext cx="813525" cy="534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744C43D3-CAE1-1043-9640-F900DBEFD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035" y="3111891"/>
            <a:ext cx="5268221" cy="17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6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xmlns="" id="{98232AF4-4CF6-3647-A1FA-09A7FF1A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31" y="650029"/>
            <a:ext cx="4354859" cy="890237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Ragazza di 16 anni</a:t>
            </a:r>
            <a:br>
              <a:rPr lang="it-IT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it-IT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mesi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412D938F-807F-A444-BA3E-A8349E62E94F}"/>
              </a:ext>
            </a:extLst>
          </p:cNvPr>
          <p:cNvSpPr txBox="1"/>
          <p:nvPr/>
        </p:nvSpPr>
        <p:spPr>
          <a:xfrm>
            <a:off x="356460" y="1884204"/>
            <a:ext cx="7665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«mi fa male l’acqua della doccia sulla schiena»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7F645FF-FB5D-DC4F-B5B2-491F0B3109DE}"/>
              </a:ext>
            </a:extLst>
          </p:cNvPr>
          <p:cNvSpPr txBox="1"/>
          <p:nvPr/>
        </p:nvSpPr>
        <p:spPr>
          <a:xfrm>
            <a:off x="356460" y="2886465"/>
            <a:ext cx="8024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«ho un dolore da mezza gamba a mezza coscia»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94861ACE-3BBD-8A4D-947F-1BEF33D16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9614" y="3444950"/>
            <a:ext cx="2971800" cy="1803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04EAE30C-6CC7-8444-A46F-6F6C815A985E}"/>
              </a:ext>
            </a:extLst>
          </p:cNvPr>
          <p:cNvSpPr txBox="1"/>
          <p:nvPr/>
        </p:nvSpPr>
        <p:spPr>
          <a:xfrm>
            <a:off x="7084813" y="5088847"/>
            <a:ext cx="930286" cy="3190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Per 1">
            <a:extLst>
              <a:ext uri="{FF2B5EF4-FFF2-40B4-BE49-F238E27FC236}">
                <a16:creationId xmlns:a16="http://schemas.microsoft.com/office/drawing/2014/main" xmlns="" id="{3990BE33-BD44-5745-BDCE-AC8667A7587B}"/>
              </a:ext>
            </a:extLst>
          </p:cNvPr>
          <p:cNvSpPr/>
          <p:nvPr/>
        </p:nvSpPr>
        <p:spPr>
          <a:xfrm>
            <a:off x="4958282" y="2669410"/>
            <a:ext cx="4370523" cy="3586153"/>
          </a:xfrm>
          <a:prstGeom prst="mathMultiply">
            <a:avLst>
              <a:gd name="adj1" fmla="val 371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EEF1EF3-08C5-1041-BC96-6F6F6802C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31" y="3458885"/>
            <a:ext cx="2719276" cy="19822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90EA7EFA-5BEB-144C-983C-1F7877BEB917}"/>
              </a:ext>
            </a:extLst>
          </p:cNvPr>
          <p:cNvSpPr txBox="1"/>
          <p:nvPr/>
        </p:nvSpPr>
        <p:spPr>
          <a:xfrm>
            <a:off x="3082440" y="3722868"/>
            <a:ext cx="278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accessi in PS</a:t>
            </a:r>
          </a:p>
        </p:txBody>
      </p:sp>
      <p:sp>
        <p:nvSpPr>
          <p:cNvPr id="13" name="Per 12">
            <a:extLst>
              <a:ext uri="{FF2B5EF4-FFF2-40B4-BE49-F238E27FC236}">
                <a16:creationId xmlns:a16="http://schemas.microsoft.com/office/drawing/2014/main" xmlns="" id="{E274220C-170B-A34C-B273-0ADA8823825C}"/>
              </a:ext>
            </a:extLst>
          </p:cNvPr>
          <p:cNvSpPr/>
          <p:nvPr/>
        </p:nvSpPr>
        <p:spPr>
          <a:xfrm>
            <a:off x="-532193" y="2694067"/>
            <a:ext cx="4370523" cy="3586153"/>
          </a:xfrm>
          <a:prstGeom prst="mathMultiply">
            <a:avLst>
              <a:gd name="adj1" fmla="val 371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05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F57C6FB2-64A3-FA46-8CC6-4E45A2C2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207" y="2836190"/>
            <a:ext cx="2979601" cy="280265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90DBC707-4AC3-EA46-8845-4FD28BC5FDF2}"/>
              </a:ext>
            </a:extLst>
          </p:cNvPr>
          <p:cNvSpPr txBox="1"/>
          <p:nvPr/>
        </p:nvSpPr>
        <p:spPr>
          <a:xfrm>
            <a:off x="719077" y="145636"/>
            <a:ext cx="3311548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i="1" dirty="0"/>
              <a:t>Compare la </a:t>
            </a:r>
            <a:r>
              <a:rPr lang="it-IT" sz="3200" b="1" i="1" dirty="0"/>
              <a:t>zoppia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9EFE5921-478F-4948-84F8-000E2DBCA0A0}"/>
              </a:ext>
            </a:extLst>
          </p:cNvPr>
          <p:cNvSpPr txBox="1"/>
          <p:nvPr/>
        </p:nvSpPr>
        <p:spPr>
          <a:xfrm>
            <a:off x="5573215" y="145637"/>
            <a:ext cx="2101216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i="1" dirty="0"/>
              <a:t>e la </a:t>
            </a:r>
            <a:r>
              <a:rPr lang="it-IT" sz="3200" b="1" i="1" dirty="0"/>
              <a:t>cefalea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xmlns="" id="{2209AD4E-3095-134D-94E2-F61617AF5BC8}"/>
              </a:ext>
            </a:extLst>
          </p:cNvPr>
          <p:cNvSpPr txBox="1"/>
          <p:nvPr/>
        </p:nvSpPr>
        <p:spPr>
          <a:xfrm>
            <a:off x="5518905" y="915696"/>
            <a:ext cx="2209836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i="1" dirty="0">
                <a:solidFill>
                  <a:srgbClr val="C00000"/>
                </a:solidFill>
              </a:rPr>
              <a:t>RX rachide -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1BA9BD86-E729-BC49-924D-06132B6662A5}"/>
              </a:ext>
            </a:extLst>
          </p:cNvPr>
          <p:cNvSpPr txBox="1"/>
          <p:nvPr/>
        </p:nvSpPr>
        <p:spPr>
          <a:xfrm>
            <a:off x="839013" y="915026"/>
            <a:ext cx="3071675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i="1" dirty="0">
                <a:solidFill>
                  <a:srgbClr val="C00000"/>
                </a:solidFill>
              </a:rPr>
              <a:t>V. reumatologica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89CFB64B-D6F4-544E-9E56-246899ABD956}"/>
              </a:ext>
            </a:extLst>
          </p:cNvPr>
          <p:cNvSpPr txBox="1"/>
          <p:nvPr/>
        </p:nvSpPr>
        <p:spPr>
          <a:xfrm>
            <a:off x="354627" y="1499802"/>
            <a:ext cx="86166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/>
              <a:t>«sono molto preoccupato che mia figlia abbia </a:t>
            </a:r>
          </a:p>
          <a:p>
            <a:r>
              <a:rPr lang="it-IT" sz="3200" b="1" i="1" dirty="0"/>
              <a:t>un tumore o una malattia autoimmune, </a:t>
            </a:r>
          </a:p>
          <a:p>
            <a:r>
              <a:rPr lang="it-IT" sz="3200" b="1" i="1" dirty="0"/>
              <a:t>sa abbiamo una familiarità per queste patologie»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F3116D77-4232-8543-9A58-36B8C6DA07F4}"/>
              </a:ext>
            </a:extLst>
          </p:cNvPr>
          <p:cNvSpPr txBox="1"/>
          <p:nvPr/>
        </p:nvSpPr>
        <p:spPr>
          <a:xfrm>
            <a:off x="6422012" y="5592622"/>
            <a:ext cx="1606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b="1" dirty="0">
                <a:solidFill>
                  <a:srgbClr val="002060"/>
                </a:solidFill>
              </a:rPr>
              <a:t>NPI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8B53A46-5253-344E-A431-A15CDAAC5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2544">
            <a:off x="4310376" y="5354952"/>
            <a:ext cx="1358900" cy="1486296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02525CA5-D6D5-6346-A3D0-CA104BF783CD}"/>
              </a:ext>
            </a:extLst>
          </p:cNvPr>
          <p:cNvSpPr txBox="1"/>
          <p:nvPr/>
        </p:nvSpPr>
        <p:spPr>
          <a:xfrm>
            <a:off x="2134332" y="5592622"/>
            <a:ext cx="1606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b="1" dirty="0">
                <a:solidFill>
                  <a:srgbClr val="C00000"/>
                </a:solidFill>
              </a:rPr>
              <a:t>SOS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6A10681C-2F8D-EE41-A362-EF1C4597D72A}"/>
              </a:ext>
            </a:extLst>
          </p:cNvPr>
          <p:cNvSpPr txBox="1"/>
          <p:nvPr/>
        </p:nvSpPr>
        <p:spPr>
          <a:xfrm>
            <a:off x="3820614" y="3623156"/>
            <a:ext cx="2396875" cy="707886"/>
          </a:xfrm>
          <a:prstGeom prst="rect">
            <a:avLst/>
          </a:prstGeom>
          <a:solidFill>
            <a:srgbClr val="FF0000"/>
          </a:solidFill>
          <a:ln w="476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RICOVERO</a:t>
            </a:r>
          </a:p>
        </p:txBody>
      </p:sp>
    </p:spTree>
    <p:extLst>
      <p:ext uri="{BB962C8B-B14F-4D97-AF65-F5344CB8AC3E}">
        <p14:creationId xmlns:p14="http://schemas.microsoft.com/office/powerpoint/2010/main" val="78453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7" grpId="0" animBg="1"/>
      <p:bldP spid="29" grpId="0" animBg="1"/>
      <p:bldP spid="31" grpId="0"/>
      <p:bldP spid="4" grpId="0"/>
      <p:bldP spid="33" grpId="0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7DD9E1FB-FE37-4843-8D72-8995E323E6BE}"/>
              </a:ext>
            </a:extLst>
          </p:cNvPr>
          <p:cNvSpPr txBox="1"/>
          <p:nvPr/>
        </p:nvSpPr>
        <p:spPr>
          <a:xfrm>
            <a:off x="298910" y="272538"/>
            <a:ext cx="690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«Se stessi bene non sarei qui»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D66B833F-140F-3745-BFA4-BE10A2409013}"/>
              </a:ext>
            </a:extLst>
          </p:cNvPr>
          <p:cNvSpPr txBox="1"/>
          <p:nvPr/>
        </p:nvSpPr>
        <p:spPr>
          <a:xfrm>
            <a:off x="445551" y="1226405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«Ho mal di testa»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0C479969-B014-9A45-84F5-6128D242ECD9}"/>
              </a:ext>
            </a:extLst>
          </p:cNvPr>
          <p:cNvSpPr txBox="1"/>
          <p:nvPr/>
        </p:nvSpPr>
        <p:spPr>
          <a:xfrm>
            <a:off x="-62519" y="2201564"/>
            <a:ext cx="949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500" b="1" i="1" dirty="0">
                <a:latin typeface="Arial" panose="020B0604020202020204" pitchFamily="34" charset="0"/>
                <a:cs typeface="Arial" panose="020B0604020202020204" pitchFamily="34" charset="0"/>
              </a:rPr>
              <a:t>«Non riesco a mettere in ordine i pensieri»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47592AF6-8A4F-FA4D-BF2D-A1A1AF645760}"/>
              </a:ext>
            </a:extLst>
          </p:cNvPr>
          <p:cNvSpPr txBox="1"/>
          <p:nvPr/>
        </p:nvSpPr>
        <p:spPr>
          <a:xfrm>
            <a:off x="-3" y="3120433"/>
            <a:ext cx="883062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«Mi chiamo Alice, ma tu puoi chiamarmi </a:t>
            </a:r>
          </a:p>
          <a:p>
            <a:pPr algn="ctr"/>
            <a:r>
              <a:rPr lang="it-IT" sz="3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Alex»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A066C9F7-C937-D34E-BAD1-F9412E106CAE}"/>
              </a:ext>
            </a:extLst>
          </p:cNvPr>
          <p:cNvSpPr txBox="1"/>
          <p:nvPr/>
        </p:nvSpPr>
        <p:spPr>
          <a:xfrm>
            <a:off x="298910" y="4372592"/>
            <a:ext cx="842089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«Non mi sento bene con il mio corpo»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7200BB56-8396-EA42-B725-5EB1C7A4967E}"/>
              </a:ext>
            </a:extLst>
          </p:cNvPr>
          <p:cNvSpPr txBox="1"/>
          <p:nvPr/>
        </p:nvSpPr>
        <p:spPr>
          <a:xfrm>
            <a:off x="3282" y="5255276"/>
            <a:ext cx="884569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«Non so se voglio essere uomo o neutro</a:t>
            </a:r>
          </a:p>
          <a:p>
            <a:pPr algn="ctr"/>
            <a:r>
              <a:rPr lang="it-IT" sz="3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sicuramente non una donna»</a:t>
            </a:r>
          </a:p>
        </p:txBody>
      </p:sp>
    </p:spTree>
    <p:extLst>
      <p:ext uri="{BB962C8B-B14F-4D97-AF65-F5344CB8AC3E}">
        <p14:creationId xmlns:p14="http://schemas.microsoft.com/office/powerpoint/2010/main" val="366374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  <p:bldP spid="18" grpId="1"/>
      <p:bldP spid="7" grpId="1"/>
      <p:bldP spid="8" grpId="1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47592AF6-8A4F-FA4D-BF2D-A1A1AF645760}"/>
              </a:ext>
            </a:extLst>
          </p:cNvPr>
          <p:cNvSpPr txBox="1"/>
          <p:nvPr/>
        </p:nvSpPr>
        <p:spPr>
          <a:xfrm>
            <a:off x="247690" y="186826"/>
            <a:ext cx="787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«Mi piace indossare abiti maschili»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A066C9F7-C937-D34E-BAD1-F9412E106CAE}"/>
              </a:ext>
            </a:extLst>
          </p:cNvPr>
          <p:cNvSpPr txBox="1"/>
          <p:nvPr/>
        </p:nvSpPr>
        <p:spPr>
          <a:xfrm>
            <a:off x="-102442" y="1567398"/>
            <a:ext cx="924644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«Non mi piace l’uso di aggettivi femminili»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7200BB56-8396-EA42-B725-5EB1C7A4967E}"/>
              </a:ext>
            </a:extLst>
          </p:cNvPr>
          <p:cNvSpPr txBox="1"/>
          <p:nvPr/>
        </p:nvSpPr>
        <p:spPr>
          <a:xfrm>
            <a:off x="77209" y="2844224"/>
            <a:ext cx="85661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«Mi sono innamorata di una mia </a:t>
            </a:r>
          </a:p>
          <a:p>
            <a:pPr algn="ctr"/>
            <a:r>
              <a:rPr lang="it-IT" sz="3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compagna di classe»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C8F6943-603A-D446-9DD7-72A6D8FF32F4}"/>
              </a:ext>
            </a:extLst>
          </p:cNvPr>
          <p:cNvSpPr txBox="1"/>
          <p:nvPr/>
        </p:nvSpPr>
        <p:spPr>
          <a:xfrm>
            <a:off x="-51222" y="5026902"/>
            <a:ext cx="89716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«Non sto più bene nel mio corpo da cinque anni»</a:t>
            </a:r>
          </a:p>
        </p:txBody>
      </p:sp>
    </p:spTree>
    <p:extLst>
      <p:ext uri="{BB962C8B-B14F-4D97-AF65-F5344CB8AC3E}">
        <p14:creationId xmlns:p14="http://schemas.microsoft.com/office/powerpoint/2010/main" val="372548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29FF6AE4-F043-1F42-B19D-C97B36EE9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2" y="716763"/>
            <a:ext cx="3077706" cy="205180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xmlns="" id="{442DAF85-A261-9F4C-8F1D-A98357E1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652" y="324741"/>
            <a:ext cx="1662115" cy="349351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FFD719D6-067E-C844-ACC5-13EB65760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364" y="3955799"/>
            <a:ext cx="2791324" cy="221252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935E15A-3F7A-9449-BA78-831987AF5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141" y="3818259"/>
            <a:ext cx="3563020" cy="2212521"/>
          </a:xfrm>
          <a:prstGeom prst="rect">
            <a:avLst/>
          </a:prstGeom>
        </p:spPr>
      </p:pic>
      <p:sp>
        <p:nvSpPr>
          <p:cNvPr id="11" name="Per 10">
            <a:extLst>
              <a:ext uri="{FF2B5EF4-FFF2-40B4-BE49-F238E27FC236}">
                <a16:creationId xmlns:a16="http://schemas.microsoft.com/office/drawing/2014/main" xmlns="" id="{70656001-73D7-0744-B8AE-D4B18210AFD7}"/>
              </a:ext>
            </a:extLst>
          </p:cNvPr>
          <p:cNvSpPr/>
          <p:nvPr/>
        </p:nvSpPr>
        <p:spPr>
          <a:xfrm>
            <a:off x="-340506" y="-364750"/>
            <a:ext cx="5016618" cy="4212771"/>
          </a:xfrm>
          <a:prstGeom prst="mathMultiply">
            <a:avLst>
              <a:gd name="adj1" fmla="val 3716"/>
            </a:avLst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786CCED9-1BF5-844F-8E79-A5B78789B83D}"/>
              </a:ext>
            </a:extLst>
          </p:cNvPr>
          <p:cNvSpPr txBox="1"/>
          <p:nvPr/>
        </p:nvSpPr>
        <p:spPr>
          <a:xfrm>
            <a:off x="846228" y="1587838"/>
            <a:ext cx="7451547" cy="301621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3800" b="1" dirty="0">
              <a:solidFill>
                <a:schemeClr val="bg1"/>
              </a:solidFill>
            </a:endParaRPr>
          </a:p>
          <a:p>
            <a:pPr algn="ctr"/>
            <a:endParaRPr lang="it-IT" sz="3800" b="1" dirty="0">
              <a:solidFill>
                <a:schemeClr val="bg1"/>
              </a:solidFill>
            </a:endParaRPr>
          </a:p>
          <a:p>
            <a:pPr algn="ctr"/>
            <a:r>
              <a:rPr lang="it-IT" sz="3800" b="1" dirty="0">
                <a:solidFill>
                  <a:schemeClr val="bg1"/>
                </a:solidFill>
              </a:rPr>
              <a:t>Disturbo da sintomi somatici</a:t>
            </a:r>
          </a:p>
          <a:p>
            <a:pPr algn="ctr"/>
            <a:endParaRPr lang="it-IT" sz="3800" b="1" dirty="0">
              <a:solidFill>
                <a:schemeClr val="bg1"/>
              </a:solidFill>
            </a:endParaRPr>
          </a:p>
          <a:p>
            <a:pPr algn="ctr"/>
            <a:endParaRPr lang="it-IT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5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3A2C846-5305-DA48-82DD-C3F7B86DB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8393"/>
            <a:ext cx="4182228" cy="1337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DA886673-9203-9942-AC97-DA96CF2DE714}"/>
              </a:ext>
            </a:extLst>
          </p:cNvPr>
          <p:cNvSpPr/>
          <p:nvPr/>
        </p:nvSpPr>
        <p:spPr>
          <a:xfrm>
            <a:off x="4182227" y="4634801"/>
            <a:ext cx="4605311" cy="222320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xmlns="" id="{F29693BB-A42A-A54C-9CA3-671D58C40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81" y="93950"/>
            <a:ext cx="8768602" cy="890237"/>
          </a:xfrm>
        </p:spPr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Disturbo da sintomi somatici (sec. DSM V)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90DBC707-4AC3-EA46-8845-4FD28BC5FDF2}"/>
              </a:ext>
            </a:extLst>
          </p:cNvPr>
          <p:cNvSpPr txBox="1"/>
          <p:nvPr/>
        </p:nvSpPr>
        <p:spPr>
          <a:xfrm>
            <a:off x="4389846" y="4807752"/>
            <a:ext cx="409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Prevalenza in pediatria 25-50%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961AA3A7-65F5-F84E-BF44-4B5286816CB9}"/>
              </a:ext>
            </a:extLst>
          </p:cNvPr>
          <p:cNvSpPr txBox="1"/>
          <p:nvPr/>
        </p:nvSpPr>
        <p:spPr>
          <a:xfrm>
            <a:off x="4389846" y="5756539"/>
            <a:ext cx="4265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+++ cefalea e dolore addominale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47047993-6A57-C64E-A5EF-2243CFA99BAC}"/>
              </a:ext>
            </a:extLst>
          </p:cNvPr>
          <p:cNvSpPr txBox="1"/>
          <p:nvPr/>
        </p:nvSpPr>
        <p:spPr>
          <a:xfrm>
            <a:off x="4389846" y="6243661"/>
            <a:ext cx="3724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+ dolore al rachide e agli arti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6A10681C-2F8D-EE41-A362-EF1C4597D72A}"/>
              </a:ext>
            </a:extLst>
          </p:cNvPr>
          <p:cNvSpPr txBox="1"/>
          <p:nvPr/>
        </p:nvSpPr>
        <p:spPr>
          <a:xfrm>
            <a:off x="4389846" y="5294874"/>
            <a:ext cx="206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++ </a:t>
            </a:r>
            <a:r>
              <a:rPr lang="it-IT" sz="2400" dirty="0" err="1"/>
              <a:t>F</a:t>
            </a:r>
            <a:r>
              <a:rPr lang="it-IT" sz="2400" dirty="0"/>
              <a:t> in pubertà</a:t>
            </a:r>
          </a:p>
        </p:txBody>
      </p:sp>
      <p:sp>
        <p:nvSpPr>
          <p:cNvPr id="24" name="Shape 197">
            <a:extLst>
              <a:ext uri="{FF2B5EF4-FFF2-40B4-BE49-F238E27FC236}">
                <a16:creationId xmlns:a16="http://schemas.microsoft.com/office/drawing/2014/main" xmlns="" id="{F49E34A8-9A8A-B144-A688-54C2C2D06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08" y="751048"/>
            <a:ext cx="7589838" cy="3837588"/>
          </a:xfrm>
          <a:prstGeom prst="rect">
            <a:avLst/>
          </a:prstGeom>
          <a:noFill/>
          <a:ln w="38100">
            <a:solidFill>
              <a:srgbClr val="C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1437" tIns="71437" rIns="71437" bIns="71437" anchor="ctr">
            <a:spAutoFit/>
          </a:bodyPr>
          <a:lstStyle>
            <a:lvl1pPr defTabSz="641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413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41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413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413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A) </a:t>
            </a:r>
            <a:r>
              <a:rPr lang="it-IT" altLang="it-IT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uno o più sintomi fisici </a:t>
            </a:r>
            <a:r>
              <a:rPr lang="it-IT" altLang="it-IT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che portano </a:t>
            </a:r>
            <a:r>
              <a:rPr lang="it-IT" altLang="it-IT" sz="2000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distress</a:t>
            </a:r>
            <a:r>
              <a:rPr lang="it-IT" altLang="it-IT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 e che </a:t>
            </a:r>
            <a:r>
              <a:rPr lang="it-IT" altLang="it-IT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condizionano significativamente la vita quotidiana</a:t>
            </a:r>
            <a:r>
              <a:rPr lang="it-IT" altLang="it-IT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00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American Typewriter" panose="02090604020004020304" pitchFamily="18" charset="77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B) </a:t>
            </a:r>
            <a:r>
              <a:rPr lang="it-IT" altLang="it-IT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eccessivi pensieri, sentimenti e comportamenti legati al sintomo fisico o associati a preoccupazione sulla salute</a:t>
            </a:r>
            <a:r>
              <a:rPr lang="it-IT" altLang="it-IT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 e che si manifestano in almeno uno dei modi seguenti: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00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American Typewriter" panose="02090604020004020304" pitchFamily="18" charset="77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- pensieri sproporzionati o persistenti sulla gravità del sintomo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- persistente ed elevato stato d'ansia sulla salute o sul sintomo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- eccessivi tempo ed energia impiegati sul sintomo o sulla salute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000" u="sng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American Typewriter" panose="02090604020004020304" pitchFamily="18" charset="77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C) Il soggetto deve essere </a:t>
            </a:r>
            <a:r>
              <a:rPr lang="it-IT" altLang="it-IT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merican Typewriter" panose="02090604020004020304" pitchFamily="18" charset="77"/>
              </a:rPr>
              <a:t>sintomatico per almeno 6 mesi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xmlns="" id="{A0739F80-2BB7-8E48-BAFD-32006E789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499" y="949895"/>
            <a:ext cx="573230" cy="55570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xmlns="" id="{8D255E34-A209-4A48-B86C-7E03B43D2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499" y="1805840"/>
            <a:ext cx="573230" cy="555707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xmlns="" id="{B63D612C-C530-6447-9BBC-2A7A41303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050" y="3884365"/>
            <a:ext cx="634127" cy="52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5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25" grpId="0"/>
      <p:bldP spid="26" grpId="0"/>
      <p:bldP spid="28" grpId="0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D042523-27BD-FB4B-8682-63A8A2939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3200"/>
            <a:ext cx="5664200" cy="1574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70655336-9499-944C-B326-F08CD87D00D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5922" y="626917"/>
            <a:ext cx="4213569" cy="314054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FBB2FF77-0F10-DD40-B5E8-5748DE3A4D26}"/>
              </a:ext>
            </a:extLst>
          </p:cNvPr>
          <p:cNvSpPr txBox="1"/>
          <p:nvPr/>
        </p:nvSpPr>
        <p:spPr>
          <a:xfrm>
            <a:off x="2050764" y="25124"/>
            <a:ext cx="50424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rgbClr val="941651"/>
                </a:solidFill>
              </a:rPr>
              <a:t>DISFORIA </a:t>
            </a:r>
            <a:r>
              <a:rPr lang="it-IT" sz="4400" b="1" dirty="0">
                <a:solidFill>
                  <a:srgbClr val="002060"/>
                </a:solidFill>
              </a:rPr>
              <a:t>DI GENERE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E0E88670-BF28-3345-A1E4-602BC9736861}"/>
              </a:ext>
            </a:extLst>
          </p:cNvPr>
          <p:cNvSpPr txBox="1"/>
          <p:nvPr/>
        </p:nvSpPr>
        <p:spPr>
          <a:xfrm>
            <a:off x="4568883" y="735455"/>
            <a:ext cx="1432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</a:rPr>
              <a:t>DSM V: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5B7D31FC-CA83-164E-B0E0-B7A27E3E88DF}"/>
              </a:ext>
            </a:extLst>
          </p:cNvPr>
          <p:cNvSpPr txBox="1"/>
          <p:nvPr/>
        </p:nvSpPr>
        <p:spPr>
          <a:xfrm>
            <a:off x="4571999" y="1261119"/>
            <a:ext cx="3926396" cy="954107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941651"/>
                </a:solidFill>
              </a:rPr>
              <a:t>Associata a </a:t>
            </a:r>
            <a:r>
              <a:rPr lang="it-IT" sz="2800" b="1" dirty="0">
                <a:solidFill>
                  <a:srgbClr val="941651"/>
                </a:solidFill>
              </a:rPr>
              <a:t>sofferenza </a:t>
            </a:r>
          </a:p>
          <a:p>
            <a:r>
              <a:rPr lang="it-IT" sz="2800" b="1" dirty="0">
                <a:solidFill>
                  <a:srgbClr val="941651"/>
                </a:solidFill>
              </a:rPr>
              <a:t>clinicamente significativa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55459AE6-357F-A34D-B719-7FF7BF490506}"/>
              </a:ext>
            </a:extLst>
          </p:cNvPr>
          <p:cNvSpPr txBox="1"/>
          <p:nvPr/>
        </p:nvSpPr>
        <p:spPr>
          <a:xfrm>
            <a:off x="4568883" y="2289318"/>
            <a:ext cx="3907993" cy="954107"/>
          </a:xfrm>
          <a:prstGeom prst="rect">
            <a:avLst/>
          </a:prstGeom>
          <a:noFill/>
          <a:ln w="25400">
            <a:solidFill>
              <a:srgbClr val="941651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o </a:t>
            </a:r>
            <a:r>
              <a:rPr lang="it-IT" sz="2800" b="1" dirty="0">
                <a:solidFill>
                  <a:srgbClr val="002060"/>
                </a:solidFill>
              </a:rPr>
              <a:t>funzionamento sociale </a:t>
            </a:r>
          </a:p>
          <a:p>
            <a:r>
              <a:rPr lang="it-IT" sz="2800" b="1" dirty="0">
                <a:solidFill>
                  <a:srgbClr val="002060"/>
                </a:solidFill>
              </a:rPr>
              <a:t>compromesso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D9E667EE-BA0A-0040-8D89-B97C4C586F4B}"/>
              </a:ext>
            </a:extLst>
          </p:cNvPr>
          <p:cNvSpPr txBox="1"/>
          <p:nvPr/>
        </p:nvSpPr>
        <p:spPr>
          <a:xfrm>
            <a:off x="4568883" y="3317517"/>
            <a:ext cx="2393284" cy="52322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941651"/>
                </a:solidFill>
              </a:rPr>
              <a:t>durata&gt; 6 mesi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AC2260F-72D3-5642-AB25-4A18CD5DA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075" y="4025403"/>
            <a:ext cx="3390900" cy="26289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6E1B851F-2B96-FF4E-8EB6-F8FDC5483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566" y="1460318"/>
            <a:ext cx="573230" cy="55570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671E7881-F4E1-AC40-A13C-4443595A0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566" y="2488517"/>
            <a:ext cx="573230" cy="5557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EDC90A03-3EDA-FF4D-A88E-A2841104B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911" y="3317517"/>
            <a:ext cx="634127" cy="52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6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5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E6D91F5E-25E3-D745-BAB3-808E92E864F7}"/>
              </a:ext>
            </a:extLst>
          </p:cNvPr>
          <p:cNvSpPr txBox="1"/>
          <p:nvPr/>
        </p:nvSpPr>
        <p:spPr>
          <a:xfrm>
            <a:off x="895224" y="264308"/>
            <a:ext cx="7353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rgbClr val="C00000"/>
                </a:solidFill>
                <a:latin typeface="Chalkduster" panose="03050602040202020205" pitchFamily="66" charset="77"/>
                <a:cs typeface="Apple Chancery" panose="03020702040506060504" pitchFamily="66" charset="-79"/>
              </a:rPr>
              <a:t>Cosa ho imparato: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635390DC-1EAF-C544-B241-C89E1040AA99}"/>
              </a:ext>
            </a:extLst>
          </p:cNvPr>
          <p:cNvSpPr txBox="1"/>
          <p:nvPr/>
        </p:nvSpPr>
        <p:spPr>
          <a:xfrm>
            <a:off x="81644" y="1468156"/>
            <a:ext cx="8932818" cy="2123658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latin typeface="Chalkduster" panose="03050602040202020205" pitchFamily="66" charset="77"/>
              </a:rPr>
              <a:t>…</a:t>
            </a:r>
            <a:r>
              <a:rPr lang="it-IT" sz="3600" b="1" i="1" u="sng" dirty="0">
                <a:latin typeface="Chalkduster" panose="03050602040202020205" pitchFamily="66" charset="77"/>
              </a:rPr>
              <a:t>Conoscere</a:t>
            </a:r>
            <a:r>
              <a:rPr lang="it-IT" sz="3200" b="1" i="1" dirty="0">
                <a:latin typeface="Chalkduster" panose="03050602040202020205" pitchFamily="66" charset="77"/>
              </a:rPr>
              <a:t> la diagnosi non basta… </a:t>
            </a:r>
          </a:p>
          <a:p>
            <a:pPr algn="ctr"/>
            <a:r>
              <a:rPr lang="it-IT" sz="3200" b="1" i="1" dirty="0">
                <a:latin typeface="Chalkduster" panose="03050602040202020205" pitchFamily="66" charset="77"/>
              </a:rPr>
              <a:t>Non è sufficiente a darci la certezza che tutto ritorni a funzionare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11D53FE5-4408-CB44-8421-310F79695580}"/>
              </a:ext>
            </a:extLst>
          </p:cNvPr>
          <p:cNvSpPr txBox="1"/>
          <p:nvPr/>
        </p:nvSpPr>
        <p:spPr>
          <a:xfrm>
            <a:off x="81644" y="4051245"/>
            <a:ext cx="8932820" cy="2123658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latin typeface="Chalkduster" panose="03050602040202020205" pitchFamily="66" charset="77"/>
              </a:rPr>
              <a:t>…</a:t>
            </a:r>
            <a:r>
              <a:rPr lang="it-IT" sz="3600" b="1" i="1" u="sng" dirty="0">
                <a:latin typeface="Chalkduster" panose="03050602040202020205" pitchFamily="66" charset="77"/>
              </a:rPr>
              <a:t>Riconoscere</a:t>
            </a:r>
            <a:r>
              <a:rPr lang="it-IT" sz="3200" b="1" i="1" dirty="0">
                <a:latin typeface="Chalkduster" panose="03050602040202020205" pitchFamily="66" charset="77"/>
              </a:rPr>
              <a:t> la gravità di questi casi…. </a:t>
            </a:r>
          </a:p>
          <a:p>
            <a:pPr algn="ctr"/>
            <a:r>
              <a:rPr lang="it-IT" sz="3200" b="1" i="1" dirty="0">
                <a:latin typeface="Chalkduster" panose="03050602040202020205" pitchFamily="66" charset="77"/>
              </a:rPr>
              <a:t>E’ il primo passo per la ripresa della funzione</a:t>
            </a:r>
          </a:p>
        </p:txBody>
      </p:sp>
    </p:spTree>
    <p:extLst>
      <p:ext uri="{BB962C8B-B14F-4D97-AF65-F5344CB8AC3E}">
        <p14:creationId xmlns:p14="http://schemas.microsoft.com/office/powerpoint/2010/main" val="272629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544</Words>
  <Application>Microsoft Macintosh PowerPoint</Application>
  <PresentationFormat>Presentazione su schermo (4:3)</PresentationFormat>
  <Paragraphs>70</Paragraphs>
  <Slides>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Tema di Office</vt:lpstr>
      <vt:lpstr>Presentazione di PowerPoint</vt:lpstr>
      <vt:lpstr>Ragazza di 16 anni Da 3 mesi</vt:lpstr>
      <vt:lpstr>Presentazione di PowerPoint</vt:lpstr>
      <vt:lpstr>Presentazione di PowerPoint</vt:lpstr>
      <vt:lpstr>Presentazione di PowerPoint</vt:lpstr>
      <vt:lpstr>Presentazione di PowerPoint</vt:lpstr>
      <vt:lpstr>Disturbo da sintomi somatici (sec. DSM V)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BATTISTUZ ELENA [SSM1500048]</dc:creator>
  <cp:lastModifiedBy>Francesca Strami</cp:lastModifiedBy>
  <cp:revision>9</cp:revision>
  <dcterms:created xsi:type="dcterms:W3CDTF">2019-05-13T19:46:15Z</dcterms:created>
  <dcterms:modified xsi:type="dcterms:W3CDTF">2019-06-26T08:19:03Z</dcterms:modified>
</cp:coreProperties>
</file>