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4" r:id="rId2"/>
    <p:sldId id="260" r:id="rId3"/>
    <p:sldId id="269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25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628F1-6E07-45E6-AC5C-CC71CC44BEE1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D24CD-1D75-4CA4-B5F2-062DCFB947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0560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Coinvolgimento cardiaco nel 15% dei casi; stenosi polmonare operata a 3 anni; fratello con stenosi aortica in follow up</a:t>
            </a:r>
          </a:p>
          <a:p>
            <a:r>
              <a:rPr lang="it-IT" dirty="0" err="1"/>
              <a:t>Microsferofachia</a:t>
            </a:r>
            <a:r>
              <a:rPr lang="it-IT" dirty="0"/>
              <a:t> causa </a:t>
            </a:r>
            <a:r>
              <a:rPr lang="it-IT" dirty="0" err="1"/>
              <a:t>ipertono</a:t>
            </a:r>
            <a:r>
              <a:rPr lang="it-IT" dirty="0"/>
              <a:t> oculare e miopia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D24CD-1D75-4CA4-B5F2-062DCFB947B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7926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386022-3239-4505-8248-F908F07B7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4D15E07-94F0-4D2B-9446-209400AAA6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7C9BAF-47C3-44BA-8D3E-4222E9BCF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F434-A39A-4AA5-9EF1-E3F190F34C01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A46017-44A9-446A-8A5D-8333EE59D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1DB78E-D22C-476B-A798-0D6CEF95B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84C1-FC34-4451-87C1-2671CE61BA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570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6973E9-23CD-4AA0-906C-8785267D3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20B9020-E0E2-4B4D-ADAF-DAE1815EF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AABA00-45D1-4DBC-9660-3AE001577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F434-A39A-4AA5-9EF1-E3F190F34C01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A665BD-8442-4407-8734-A7626240D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D9E816-78E8-4009-9683-6A32E96B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84C1-FC34-4451-87C1-2671CE61BA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090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B76CCCF-8AA6-4942-85E7-BEEA50F6D6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167BC94-71DD-4971-8146-824AC9D76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5C150B-15A0-481D-8603-AA4D79A8D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F434-A39A-4AA5-9EF1-E3F190F34C01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7AA0D1-1F92-47F9-B73D-7A14A4A5C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83DB1E-E964-448C-9076-75DB92803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84C1-FC34-4451-87C1-2671CE61BA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882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618F5A-3F31-4A6B-B5D3-50ED3262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BD2992-E1BD-41FB-8CE4-29938F6DF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C9D68D-FBDC-4D1B-8166-4D13876A3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F434-A39A-4AA5-9EF1-E3F190F34C01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D7D61E-FA79-43F2-8F28-F42C7CACB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2078F0-F4D3-4397-BBE5-E98BB25B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84C1-FC34-4451-87C1-2671CE61BA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47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144D35-0FC3-453F-B846-5E618C733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55A3390-85B4-44DC-95C0-C96AF0FFC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31F0BD-13E9-46D6-96BE-152AA4785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F434-A39A-4AA5-9EF1-E3F190F34C01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A8BC97-4AA6-47FB-B177-7888A472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203179-7A70-4ACC-BD64-0E6278720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84C1-FC34-4451-87C1-2671CE61BA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334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22BAD1-5420-4A28-89BF-1A9D912FD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895602-8405-4105-B6AC-3D6C9D470E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2477A93-9BD8-4B85-8BD8-2E00FD39A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4231302-D29F-4208-A9F8-FC2D446E8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F434-A39A-4AA5-9EF1-E3F190F34C01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FACC4E6-4838-4F4C-8872-73B5D290E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2349B95-9BC1-4FE2-B5FC-AFB516BA3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84C1-FC34-4451-87C1-2671CE61BA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622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BE09EB-2786-4F0B-9D12-0D0969A04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D90D32-F29F-4F28-9BC5-01F47C9F2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81591D5-1FEB-4A1B-BF1B-BE2BCCA5B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761C5FC-ECD8-447F-90F3-A66DEB038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EEBFA51-CB0A-4D51-8C3B-5DA9F5010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54BA815-7F05-4EE0-8DF4-D772A532F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F434-A39A-4AA5-9EF1-E3F190F34C01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22DDC36-678E-460A-B0E7-E836229F3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CDE096C-D226-4085-89C0-1D714050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84C1-FC34-4451-87C1-2671CE61BA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737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210A17-6CF9-4AFE-B3A0-C09D52A19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5474BE8-9B69-4540-8159-A6304DC1F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F434-A39A-4AA5-9EF1-E3F190F34C01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EA93888-71D0-4A48-A556-B54DCF4F6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DBE3CD7-D2F1-4363-ABE6-D4CB103AA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84C1-FC34-4451-87C1-2671CE61BA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75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D6047E9-B6EE-459B-979C-2C1DF3DDC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F434-A39A-4AA5-9EF1-E3F190F34C01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6B3CC67-AE9F-4A57-A595-00AB3434F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F78452D-CC70-479C-9265-91082E9FC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84C1-FC34-4451-87C1-2671CE61BA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CF3D59-A495-41FE-964F-9444FA7E2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5AE1AC-7F66-4701-ACAF-400620120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8121703-DA2E-49C6-825A-563BD651E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B3FFAF3-3815-4C57-B47E-276E5D5EC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F434-A39A-4AA5-9EF1-E3F190F34C01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12476DC-F8B0-487B-8416-B2037154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CCDACCC-0DFA-481C-BB47-1C709C30B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84C1-FC34-4451-87C1-2671CE61BA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489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346B3D-F9A1-46DF-A7C0-2CFB0BC2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63F8959-3491-4750-BC65-881F7ED1E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63E2F88-8425-4912-8B84-22B77F2C9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870EC92-1759-4272-9FCB-B1EBAA2DD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F434-A39A-4AA5-9EF1-E3F190F34C01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6A6916E-B57B-45EE-A749-5A81AF2BC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B8B7153-BE11-498A-AE26-BBBE94A81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84C1-FC34-4451-87C1-2671CE61BA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37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8385100-74EA-452D-AE15-DC85CA019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ECDC6C5-B1F2-4DA9-811A-76D557A9E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7B7DA2-EE40-4BB6-A118-333DF73243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6F434-A39A-4AA5-9EF1-E3F190F34C01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BC13C0-E504-4487-BAE4-2EA361ECB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FCDE74-0205-45FD-8D87-280F5B368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184C1-FC34-4451-87C1-2671CE61BA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774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2F1429FA-8363-42FF-A527-EE9D8AF1AA82}"/>
              </a:ext>
            </a:extLst>
          </p:cNvPr>
          <p:cNvSpPr txBox="1"/>
          <p:nvPr/>
        </p:nvSpPr>
        <p:spPr>
          <a:xfrm>
            <a:off x="7485259" y="5257776"/>
            <a:ext cx="2579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Francesco Baldo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07BBD5A-B514-464A-AB32-765C53CA3536}"/>
              </a:ext>
            </a:extLst>
          </p:cNvPr>
          <p:cNvSpPr txBox="1"/>
          <p:nvPr/>
        </p:nvSpPr>
        <p:spPr>
          <a:xfrm>
            <a:off x="2437402" y="559499"/>
            <a:ext cx="7627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 MARFAN… AL CONTRARIO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3065637-42A9-4778-9064-243D000CA17A}"/>
              </a:ext>
            </a:extLst>
          </p:cNvPr>
          <p:cNvSpPr txBox="1"/>
          <p:nvPr/>
        </p:nvSpPr>
        <p:spPr>
          <a:xfrm>
            <a:off x="7485259" y="5719441"/>
            <a:ext cx="41248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Scuola di specializzazione </a:t>
            </a:r>
            <a:b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 Trieste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68DC0CC-8627-4740-BEE5-ECEBC02B4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756" y="1608798"/>
            <a:ext cx="2968487" cy="324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61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B945B0B-E461-4BC9-9EBA-CC06F1DBCD7F}"/>
              </a:ext>
            </a:extLst>
          </p:cNvPr>
          <p:cNvSpPr txBox="1"/>
          <p:nvPr/>
        </p:nvSpPr>
        <p:spPr>
          <a:xfrm>
            <a:off x="367885" y="348907"/>
            <a:ext cx="2250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Jane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17 anni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3E3DAF70-7746-4E17-AC00-2E0670BE176F}"/>
              </a:ext>
            </a:extLst>
          </p:cNvPr>
          <p:cNvGrpSpPr/>
          <p:nvPr/>
        </p:nvGrpSpPr>
        <p:grpSpPr>
          <a:xfrm>
            <a:off x="6139050" y="122268"/>
            <a:ext cx="5219484" cy="6557191"/>
            <a:chOff x="5930662" y="210111"/>
            <a:chExt cx="5219484" cy="6557191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0E8E0FE-06C0-4E52-B213-638D50CC0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0662" y="210111"/>
              <a:ext cx="5219484" cy="3165231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62A3BAF1-3B47-4A05-90DC-50F22DD52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885365" y="2634014"/>
              <a:ext cx="3216276" cy="5050299"/>
            </a:xfrm>
            <a:prstGeom prst="rect">
              <a:avLst/>
            </a:prstGeom>
          </p:spPr>
        </p:pic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8423E6E-C92D-43F8-9DAB-A53D68737EB7}"/>
              </a:ext>
            </a:extLst>
          </p:cNvPr>
          <p:cNvSpPr txBox="1"/>
          <p:nvPr/>
        </p:nvSpPr>
        <p:spPr>
          <a:xfrm>
            <a:off x="294180" y="936631"/>
            <a:ext cx="4185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«Non riesco ad aiutare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la mamma nei lavori di casa»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0B5C823-9923-43AA-B085-25DC1CEB3D12}"/>
              </a:ext>
            </a:extLst>
          </p:cNvPr>
          <p:cNvSpPr txBox="1"/>
          <p:nvPr/>
        </p:nvSpPr>
        <p:spPr>
          <a:xfrm>
            <a:off x="294180" y="2684459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Brachidattilia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5D3086C-9359-4E35-9B37-0055921B9BD5}"/>
              </a:ext>
            </a:extLst>
          </p:cNvPr>
          <p:cNvSpPr txBox="1"/>
          <p:nvPr/>
        </p:nvSpPr>
        <p:spPr>
          <a:xfrm>
            <a:off x="367885" y="1974482"/>
            <a:ext cx="4046301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Rigidità alle dita delle mani</a:t>
            </a:r>
            <a:endParaRPr kumimoji="0" lang="it-IT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CD455C6-73E9-43F6-ACE6-28CAC6CE0905}"/>
              </a:ext>
            </a:extLst>
          </p:cNvPr>
          <p:cNvSpPr txBox="1"/>
          <p:nvPr/>
        </p:nvSpPr>
        <p:spPr>
          <a:xfrm>
            <a:off x="294180" y="3874542"/>
            <a:ext cx="45913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Genitori</a:t>
            </a:r>
            <a:r>
              <a:rPr kumimoji="0" lang="it-IT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consanguinei</a:t>
            </a:r>
            <a:br>
              <a:rPr kumimoji="0" lang="it-IT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it-IT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(piccolo villaggio del Pakistan)</a:t>
            </a: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606F3369-377D-4570-B99E-224C7500B2A3}"/>
              </a:ext>
            </a:extLst>
          </p:cNvPr>
          <p:cNvGrpSpPr/>
          <p:nvPr/>
        </p:nvGrpSpPr>
        <p:grpSpPr>
          <a:xfrm>
            <a:off x="294180" y="107491"/>
            <a:ext cx="11675074" cy="6647889"/>
            <a:chOff x="294180" y="107491"/>
            <a:chExt cx="11675074" cy="6647889"/>
          </a:xfrm>
        </p:grpSpPr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216510CC-D2F6-4B52-ADDC-047C4B0E5597}"/>
                </a:ext>
              </a:extLst>
            </p:cNvPr>
            <p:cNvSpPr txBox="1"/>
            <p:nvPr/>
          </p:nvSpPr>
          <p:spPr>
            <a:xfrm>
              <a:off x="294180" y="3284852"/>
              <a:ext cx="58448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400" b="1" dirty="0">
                  <a:latin typeface="Comic Sans MS" panose="030F0702030302020204" pitchFamily="66" charset="0"/>
                </a:rPr>
                <a:t>Bassa statura proporzionata </a:t>
              </a:r>
              <a:r>
                <a:rPr lang="it-IT" sz="2400" dirty="0">
                  <a:latin typeface="Comic Sans MS" panose="030F0702030302020204" pitchFamily="66" charset="0"/>
                </a:rPr>
                <a:t>(142 cm) </a:t>
              </a:r>
              <a:endParaRPr kumimoji="0" lang="it-IT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5AEDC89F-DB4C-4357-A542-9E719C4F8365}"/>
                </a:ext>
              </a:extLst>
            </p:cNvPr>
            <p:cNvGrpSpPr/>
            <p:nvPr/>
          </p:nvGrpSpPr>
          <p:grpSpPr>
            <a:xfrm>
              <a:off x="9521182" y="107491"/>
              <a:ext cx="2448072" cy="6647889"/>
              <a:chOff x="9327460" y="0"/>
              <a:chExt cx="2455996" cy="6858000"/>
            </a:xfrm>
          </p:grpSpPr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id="{53BF6CFD-8644-4544-924A-D4432F9404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27460" y="0"/>
                <a:ext cx="2455996" cy="6858000"/>
              </a:xfrm>
              <a:prstGeom prst="rect">
                <a:avLst/>
              </a:prstGeom>
            </p:spPr>
          </p:pic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1B564CD2-A88F-4708-9249-72BB489595CA}"/>
                  </a:ext>
                </a:extLst>
              </p:cNvPr>
              <p:cNvSpPr/>
              <p:nvPr/>
            </p:nvSpPr>
            <p:spPr>
              <a:xfrm>
                <a:off x="9973994" y="450166"/>
                <a:ext cx="1044659" cy="36040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</p:grp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06E80A1F-228A-43FF-8E34-461EBDD382FA}"/>
              </a:ext>
            </a:extLst>
          </p:cNvPr>
          <p:cNvGrpSpPr/>
          <p:nvPr/>
        </p:nvGrpSpPr>
        <p:grpSpPr>
          <a:xfrm>
            <a:off x="294180" y="105055"/>
            <a:ext cx="9082213" cy="6647889"/>
            <a:chOff x="294180" y="105055"/>
            <a:chExt cx="9082213" cy="6647889"/>
          </a:xfrm>
        </p:grpSpPr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53303E2-BAC6-43B0-AD4F-6BF1A1C636B9}"/>
                </a:ext>
              </a:extLst>
            </p:cNvPr>
            <p:cNvSpPr txBox="1"/>
            <p:nvPr/>
          </p:nvSpPr>
          <p:spPr>
            <a:xfrm>
              <a:off x="294180" y="4841440"/>
              <a:ext cx="368241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it-IT" sz="2400" b="1" noProof="0" dirty="0" err="1">
                  <a:solidFill>
                    <a:prstClr val="black"/>
                  </a:solidFill>
                  <a:latin typeface="Comic Sans MS" panose="030F0702030302020204" pitchFamily="66" charset="0"/>
                </a:rPr>
                <a:t>Zirar,identico</a:t>
              </a:r>
              <a:r>
                <a:rPr lang="it-IT" sz="2400" b="1" noProof="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!</a:t>
              </a:r>
              <a:br>
                <a: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</a:br>
              <a:r>
                <a:rPr lang="it-IT" sz="240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- Bassa statura (&lt;&lt;3⁰ pc)</a:t>
              </a:r>
              <a:br>
                <a: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</a:br>
              <a:r>
                <a:rPr kumimoji="0" lang="it-IT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- Brachidattilia</a:t>
              </a:r>
              <a:br>
                <a:rPr kumimoji="0" lang="it-IT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</a:br>
              <a:r>
                <a:rPr kumimoji="0" lang="it-IT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- Rigidità tendini achillei</a:t>
              </a:r>
            </a:p>
          </p:txBody>
        </p:sp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4D1B5A86-BE47-4C4F-8277-6E742C6AA029}"/>
                </a:ext>
              </a:extLst>
            </p:cNvPr>
            <p:cNvGrpSpPr/>
            <p:nvPr/>
          </p:nvGrpSpPr>
          <p:grpSpPr>
            <a:xfrm>
              <a:off x="6856785" y="105055"/>
              <a:ext cx="2519608" cy="6647889"/>
              <a:chOff x="6857203" y="158714"/>
              <a:chExt cx="2519608" cy="6647889"/>
            </a:xfrm>
          </p:grpSpPr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73ABDD50-75C4-44BC-9F79-0FC8BFCE6C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57203" y="158714"/>
                <a:ext cx="2519608" cy="6647889"/>
              </a:xfrm>
              <a:prstGeom prst="rect">
                <a:avLst/>
              </a:prstGeom>
            </p:spPr>
          </p:pic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7B1BF59A-9B23-4668-8EF2-F8D26EDC3050}"/>
                  </a:ext>
                </a:extLst>
              </p:cNvPr>
              <p:cNvSpPr/>
              <p:nvPr/>
            </p:nvSpPr>
            <p:spPr>
              <a:xfrm>
                <a:off x="7599416" y="810572"/>
                <a:ext cx="1035182" cy="44145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621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58379C0E-11A1-4202-AA61-6D9B17D6DE71}"/>
              </a:ext>
            </a:extLst>
          </p:cNvPr>
          <p:cNvSpPr txBox="1"/>
          <p:nvPr/>
        </p:nvSpPr>
        <p:spPr>
          <a:xfrm>
            <a:off x="632347" y="1704499"/>
            <a:ext cx="2483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1) Bassa statura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8915170-06C8-4CAE-992E-C1F5BD33A7E7}"/>
              </a:ext>
            </a:extLst>
          </p:cNvPr>
          <p:cNvSpPr txBox="1"/>
          <p:nvPr/>
        </p:nvSpPr>
        <p:spPr>
          <a:xfrm>
            <a:off x="8032906" y="4606406"/>
            <a:ext cx="3600666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up</a:t>
            </a:r>
            <a:r>
              <a:rPr kumimoji="0" lang="it-IT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per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glaucoma </a:t>
            </a:r>
            <a:br>
              <a:rPr kumimoji="0" lang="it-IT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it-IT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+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Fisioterapia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A0A4DBC-53D1-4657-A9DB-E9E67D7199DC}"/>
              </a:ext>
            </a:extLst>
          </p:cNvPr>
          <p:cNvSpPr/>
          <p:nvPr/>
        </p:nvSpPr>
        <p:spPr>
          <a:xfrm>
            <a:off x="630374" y="225856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it-IT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2) Brachidattilia rigida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0B0469F-5B63-4FAA-BF1E-165326670121}"/>
              </a:ext>
            </a:extLst>
          </p:cNvPr>
          <p:cNvSpPr/>
          <p:nvPr/>
        </p:nvSpPr>
        <p:spPr>
          <a:xfrm>
            <a:off x="632347" y="2812639"/>
            <a:ext cx="3130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it-IT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3) Stenosi valvolare</a:t>
            </a:r>
            <a:br>
              <a:rPr lang="it-IT" sz="24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it-IT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(polmonare, aortica)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A26E587-5183-427B-BE73-C1E48A3FC227}"/>
              </a:ext>
            </a:extLst>
          </p:cNvPr>
          <p:cNvSpPr txBox="1"/>
          <p:nvPr/>
        </p:nvSpPr>
        <p:spPr>
          <a:xfrm>
            <a:off x="1400539" y="1037033"/>
            <a:ext cx="2098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</a:rPr>
              <a:t>Jane e </a:t>
            </a:r>
            <a:r>
              <a:rPr kumimoji="0" lang="it-IT" sz="2400" b="1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</a:rPr>
              <a:t>Zirar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FEE56B1-16A6-447C-B962-7BC566D9BEF8}"/>
              </a:ext>
            </a:extLst>
          </p:cNvPr>
          <p:cNvSpPr/>
          <p:nvPr/>
        </p:nvSpPr>
        <p:spPr>
          <a:xfrm>
            <a:off x="630374" y="3790851"/>
            <a:ext cx="3260437" cy="461665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4) </a:t>
            </a:r>
            <a:r>
              <a:rPr lang="it-IT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Microsferofachia</a:t>
            </a:r>
            <a:endParaRPr lang="it-IT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D81A58-15C6-413B-AE89-4B84E3BD5551}"/>
              </a:ext>
            </a:extLst>
          </p:cNvPr>
          <p:cNvSpPr txBox="1"/>
          <p:nvPr/>
        </p:nvSpPr>
        <p:spPr>
          <a:xfrm>
            <a:off x="1559218" y="194628"/>
            <a:ext cx="9198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dirty="0">
                <a:solidFill>
                  <a:prstClr val="black"/>
                </a:solidFill>
                <a:latin typeface="Comic Sans MS" panose="030F0702030302020204" pitchFamily="66" charset="0"/>
              </a:rPr>
              <a:t>SINDROME DI WEILL – MARCHESANI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1BEBC9A4-CA15-422A-9D83-6A151F553E71}"/>
              </a:ext>
            </a:extLst>
          </p:cNvPr>
          <p:cNvGrpSpPr/>
          <p:nvPr/>
        </p:nvGrpSpPr>
        <p:grpSpPr>
          <a:xfrm>
            <a:off x="630374" y="4531661"/>
            <a:ext cx="4634602" cy="1055819"/>
            <a:chOff x="630374" y="4531661"/>
            <a:chExt cx="4634602" cy="1055819"/>
          </a:xfrm>
        </p:grpSpPr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7E2F22F6-682B-4A26-B76B-607C274A51C4}"/>
                </a:ext>
              </a:extLst>
            </p:cNvPr>
            <p:cNvSpPr txBox="1"/>
            <p:nvPr/>
          </p:nvSpPr>
          <p:spPr>
            <a:xfrm>
              <a:off x="630374" y="4531661"/>
              <a:ext cx="46346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Connettivopatia</a:t>
              </a:r>
              <a:r>
                <a:rPr lang="it-IT" sz="240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 </a:t>
              </a:r>
              <a:r>
                <a: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  <a:sym typeface="Wingdings" panose="05000000000000000000" pitchFamily="2" charset="2"/>
                </a:rPr>
                <a:t> </a:t>
              </a:r>
              <a:r>
                <a: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ADAMTS10</a:t>
              </a:r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15CA25F5-B6D9-46D4-A888-65AD112327F2}"/>
                </a:ext>
              </a:extLst>
            </p:cNvPr>
            <p:cNvSpPr txBox="1"/>
            <p:nvPr/>
          </p:nvSpPr>
          <p:spPr>
            <a:xfrm>
              <a:off x="630374" y="5125815"/>
              <a:ext cx="31790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Incidenza 1:100.000</a:t>
              </a:r>
            </a:p>
          </p:txBody>
        </p:sp>
      </p:grpSp>
      <p:pic>
        <p:nvPicPr>
          <p:cNvPr id="16" name="Immagine 15">
            <a:extLst>
              <a:ext uri="{FF2B5EF4-FFF2-40B4-BE49-F238E27FC236}">
                <a16:creationId xmlns:a16="http://schemas.microsoft.com/office/drawing/2014/main" id="{B34A73B3-FE4F-4C6D-A3BD-A1BAA7084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76" y="2401578"/>
            <a:ext cx="1179000" cy="1986094"/>
          </a:xfrm>
          <a:prstGeom prst="rect">
            <a:avLst/>
          </a:prstGeom>
        </p:spPr>
      </p:pic>
      <p:grpSp>
        <p:nvGrpSpPr>
          <p:cNvPr id="27" name="Gruppo 26">
            <a:extLst>
              <a:ext uri="{FF2B5EF4-FFF2-40B4-BE49-F238E27FC236}">
                <a16:creationId xmlns:a16="http://schemas.microsoft.com/office/drawing/2014/main" id="{FAEDFBDF-6E2E-4B27-B820-899815B63539}"/>
              </a:ext>
            </a:extLst>
          </p:cNvPr>
          <p:cNvGrpSpPr/>
          <p:nvPr/>
        </p:nvGrpSpPr>
        <p:grpSpPr>
          <a:xfrm>
            <a:off x="6158394" y="1037033"/>
            <a:ext cx="5475178" cy="3392551"/>
            <a:chOff x="6394839" y="1045021"/>
            <a:chExt cx="5475178" cy="3392551"/>
          </a:xfrm>
        </p:grpSpPr>
        <p:grpSp>
          <p:nvGrpSpPr>
            <p:cNvPr id="31" name="Gruppo 30">
              <a:extLst>
                <a:ext uri="{FF2B5EF4-FFF2-40B4-BE49-F238E27FC236}">
                  <a16:creationId xmlns:a16="http://schemas.microsoft.com/office/drawing/2014/main" id="{0F507DBE-42BE-4EBE-9BB0-4E21B651DED6}"/>
                </a:ext>
              </a:extLst>
            </p:cNvPr>
            <p:cNvGrpSpPr/>
            <p:nvPr/>
          </p:nvGrpSpPr>
          <p:grpSpPr>
            <a:xfrm>
              <a:off x="8190918" y="1045021"/>
              <a:ext cx="3679099" cy="3230058"/>
              <a:chOff x="8186748" y="1050964"/>
              <a:chExt cx="3679099" cy="3230058"/>
            </a:xfrm>
          </p:grpSpPr>
          <p:grpSp>
            <p:nvGrpSpPr>
              <p:cNvPr id="2" name="Gruppo 1">
                <a:extLst>
                  <a:ext uri="{FF2B5EF4-FFF2-40B4-BE49-F238E27FC236}">
                    <a16:creationId xmlns:a16="http://schemas.microsoft.com/office/drawing/2014/main" id="{D7BFBE5D-A9A4-4DD4-8017-366989BDC9BB}"/>
                  </a:ext>
                </a:extLst>
              </p:cNvPr>
              <p:cNvGrpSpPr/>
              <p:nvPr/>
            </p:nvGrpSpPr>
            <p:grpSpPr>
              <a:xfrm>
                <a:off x="8205913" y="1050964"/>
                <a:ext cx="2827659" cy="1129130"/>
                <a:chOff x="8082345" y="976662"/>
                <a:chExt cx="2788085" cy="1129130"/>
              </a:xfrm>
            </p:grpSpPr>
            <p:sp>
              <p:nvSpPr>
                <p:cNvPr id="20" name="CasellaDiTesto 19">
                  <a:extLst>
                    <a:ext uri="{FF2B5EF4-FFF2-40B4-BE49-F238E27FC236}">
                      <a16:creationId xmlns:a16="http://schemas.microsoft.com/office/drawing/2014/main" id="{EF10010C-8F78-4DB2-BA88-7645CC21C95D}"/>
                    </a:ext>
                  </a:extLst>
                </p:cNvPr>
                <p:cNvSpPr txBox="1"/>
                <p:nvPr/>
              </p:nvSpPr>
              <p:spPr>
                <a:xfrm>
                  <a:off x="8483457" y="976662"/>
                  <a:ext cx="238697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R="0" lvl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it-IT" sz="2400" b="1" dirty="0">
                      <a:solidFill>
                        <a:prstClr val="black"/>
                      </a:solidFill>
                      <a:highlight>
                        <a:srgbClr val="FFFF00"/>
                      </a:highlight>
                      <a:latin typeface="Comic Sans MS" panose="030F0702030302020204" pitchFamily="66" charset="0"/>
                    </a:rPr>
                    <a:t>S. di </a:t>
                  </a:r>
                  <a:r>
                    <a:rPr lang="it-IT" sz="2400" b="1" noProof="0" dirty="0">
                      <a:solidFill>
                        <a:prstClr val="black"/>
                      </a:solidFill>
                      <a:highlight>
                        <a:srgbClr val="FFFF00"/>
                      </a:highlight>
                      <a:latin typeface="Comic Sans MS" panose="030F0702030302020204" pitchFamily="66" charset="0"/>
                    </a:rPr>
                    <a:t>MARFAN</a:t>
                  </a:r>
                  <a:endPara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1" name="CasellaDiTesto 20">
                  <a:extLst>
                    <a:ext uri="{FF2B5EF4-FFF2-40B4-BE49-F238E27FC236}">
                      <a16:creationId xmlns:a16="http://schemas.microsoft.com/office/drawing/2014/main" id="{A024D21F-FD37-4312-8225-B9EE40D351F6}"/>
                    </a:ext>
                  </a:extLst>
                </p:cNvPr>
                <p:cNvSpPr txBox="1"/>
                <p:nvPr/>
              </p:nvSpPr>
              <p:spPr>
                <a:xfrm>
                  <a:off x="8082345" y="1644127"/>
                  <a:ext cx="191912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R="0" lvl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it-IT" sz="2400" noProof="0" dirty="0">
                      <a:solidFill>
                        <a:prstClr val="black"/>
                      </a:solidFill>
                      <a:latin typeface="Comic Sans MS" panose="030F0702030302020204" pitchFamily="66" charset="0"/>
                    </a:rPr>
                    <a:t>Alta statura</a:t>
                  </a:r>
                </a:p>
              </p:txBody>
            </p:sp>
          </p:grp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BDA5DA26-C9B7-4781-A89C-43C812C249FC}"/>
                  </a:ext>
                </a:extLst>
              </p:cNvPr>
              <p:cNvSpPr/>
              <p:nvPr/>
            </p:nvSpPr>
            <p:spPr>
              <a:xfrm>
                <a:off x="8186748" y="2272472"/>
                <a:ext cx="367909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it-IT" sz="2400" dirty="0" err="1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Aracnodattilia</a:t>
                </a:r>
                <a:r>
                  <a:rPr lang="it-IT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it-IT" sz="2400" dirty="0" err="1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iperlassa</a:t>
                </a:r>
                <a:r>
                  <a:rPr lang="it-IT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53831959-6586-4076-BCB0-972DD6E6A96D}"/>
                  </a:ext>
                </a:extLst>
              </p:cNvPr>
              <p:cNvSpPr/>
              <p:nvPr/>
            </p:nvSpPr>
            <p:spPr>
              <a:xfrm>
                <a:off x="8191884" y="3819357"/>
                <a:ext cx="32748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it-IT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Ectopia del cristallino</a:t>
                </a:r>
                <a:endParaRPr lang="it-IT" sz="1200" dirty="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8E1ED732-6931-4612-A5AC-1BDA1A09D1B4}"/>
                  </a:ext>
                </a:extLst>
              </p:cNvPr>
              <p:cNvSpPr/>
              <p:nvPr/>
            </p:nvSpPr>
            <p:spPr>
              <a:xfrm>
                <a:off x="8200256" y="2918663"/>
                <a:ext cx="353781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it-IT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Insufficienza valvolare </a:t>
                </a:r>
              </a:p>
            </p:txBody>
          </p:sp>
        </p:grpSp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36CFA28E-9AF9-49FD-8B2E-A8C38C169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94839" y="1275853"/>
              <a:ext cx="1539000" cy="3161719"/>
            </a:xfrm>
            <a:prstGeom prst="rect">
              <a:avLst/>
            </a:prstGeom>
          </p:spPr>
        </p:pic>
      </p:grp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C4AB9961-1B72-4634-A759-79FB5CC4B7AB}"/>
              </a:ext>
            </a:extLst>
          </p:cNvPr>
          <p:cNvSpPr txBox="1"/>
          <p:nvPr/>
        </p:nvSpPr>
        <p:spPr>
          <a:xfrm>
            <a:off x="2721309" y="5881480"/>
            <a:ext cx="6749382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…è un 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Marfan al contrario!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55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6" grpId="0" animBg="1"/>
      <p:bldP spid="5" grpId="0"/>
      <p:bldP spid="33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126</Words>
  <Application>Microsoft Office PowerPoint</Application>
  <PresentationFormat>Widescreen</PresentationFormat>
  <Paragraphs>29</Paragraphs>
  <Slides>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Baldo</dc:creator>
  <cp:lastModifiedBy>Stroppa</cp:lastModifiedBy>
  <cp:revision>126</cp:revision>
  <dcterms:created xsi:type="dcterms:W3CDTF">2019-01-15T22:00:13Z</dcterms:created>
  <dcterms:modified xsi:type="dcterms:W3CDTF">2019-05-13T02:16:59Z</dcterms:modified>
</cp:coreProperties>
</file>