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64821F70-9FF7-4F88-9FCA-50B34F277B17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7360" y="1862193"/>
            <a:ext cx="4662360" cy="276192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it-IT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Ematuria: occhio all’anamnesi</a:t>
            </a:r>
            <a:r>
              <a:rPr lang="it-IT" sz="4800" dirty="0" smtClean="0">
                <a:latin typeface="Trebuchet MS" panose="020B0603020202020204" pitchFamily="34" charset="0"/>
              </a:rPr>
              <a:t>!</a:t>
            </a:r>
            <a:endParaRPr lang="it-IT" sz="4800" dirty="0">
              <a:latin typeface="Trebuchet MS" panose="020B0603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/>
          </p:nvPr>
        </p:nvSpPr>
        <p:spPr>
          <a:xfrm>
            <a:off x="579120" y="4788840"/>
            <a:ext cx="9128759" cy="5927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400" dirty="0" smtClean="0">
                <a:latin typeface="Trebuchet MS" panose="020B0603020202020204" pitchFamily="34" charset="0"/>
              </a:rPr>
              <a:t> M. Baldessari, I. </a:t>
            </a:r>
            <a:r>
              <a:rPr lang="it-IT" sz="2400" dirty="0" err="1" smtClean="0">
                <a:latin typeface="Trebuchet MS" panose="020B0603020202020204" pitchFamily="34" charset="0"/>
              </a:rPr>
              <a:t>Corsini</a:t>
            </a:r>
            <a:r>
              <a:rPr lang="it-IT" sz="2400" dirty="0" smtClean="0">
                <a:latin typeface="Trebuchet MS" panose="020B0603020202020204" pitchFamily="34" charset="0"/>
              </a:rPr>
              <a:t>, F. Nasser, F. Baccelli, M. Lanari</a:t>
            </a:r>
            <a:endParaRPr lang="it-IT" sz="2400" dirty="0">
              <a:latin typeface="Trebuchet MS" panose="020B0603020202020204" pitchFamily="34" charset="0"/>
            </a:endParaRPr>
          </a:p>
        </p:txBody>
      </p:sp>
      <p:pic>
        <p:nvPicPr>
          <p:cNvPr id="4" name="Picture 4" descr="alma-logo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870" y="65004"/>
            <a:ext cx="2049570" cy="11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114980" y="5894411"/>
            <a:ext cx="787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rebuchet MS" panose="020B0603020202020204" pitchFamily="34" charset="0"/>
              </a:rPr>
              <a:t>U.O. Pediatria d’Urgenza, Pronto soccorso e Osservazione breve intensiva – Lanari, Ospedale Sant’Orsola Malpighi, DIMEC, Bologna</a:t>
            </a:r>
            <a:endParaRPr lang="it-IT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Risultati immagini per sant'orsola malpigh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0" y="160584"/>
            <a:ext cx="3393266" cy="118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le giornate di medico e bambin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6"/>
          <a:stretch/>
        </p:blipFill>
        <p:spPr bwMode="auto">
          <a:xfrm>
            <a:off x="5379720" y="2229225"/>
            <a:ext cx="4143171" cy="176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6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it-IT" sz="4400" b="0" strike="noStrike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Storia</a:t>
            </a:r>
            <a:r>
              <a:rPr lang="it-IT" sz="4400" b="0" strike="noStrike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Arial"/>
              </a:rPr>
              <a:t> clinica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698480"/>
            <a:ext cx="90716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45000"/>
            </a:pP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Maschio di 11 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anni, originario del Mali, </a:t>
            </a:r>
            <a:r>
              <a:rPr lang="it-IT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giunto in Italia </a:t>
            </a:r>
            <a:r>
              <a:rPr lang="it-IT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da un mese</a:t>
            </a:r>
            <a:endParaRPr lang="it-IT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Anamnesi patologica remota: </a:t>
            </a:r>
            <a:r>
              <a:rPr lang="it-I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Muta per patologie di rilievo. Eseguite vaccinazioni secondo calendario </a:t>
            </a:r>
            <a:r>
              <a:rPr lang="it-IT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nazionale.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Anamnesi patologica prossima:</a:t>
            </a:r>
            <a:r>
              <a:rPr lang="it-IT" sz="2800" b="0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</a:t>
            </a:r>
            <a:r>
              <a:rPr lang="it-I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Ematuria terminale ricorrente da 4 mesi, </a:t>
            </a:r>
            <a:r>
              <a:rPr lang="it-IT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pollachiuria, disuria e </a:t>
            </a:r>
            <a:r>
              <a:rPr lang="it-IT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nicturia. In assenza di febbre o altra </a:t>
            </a:r>
            <a:r>
              <a:rPr lang="it-IT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sintomatologia.</a:t>
            </a:r>
            <a:endParaRPr lang="it-IT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it-IT" sz="4400" b="0" strike="noStrike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In Pronto Soccorso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60992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Esame obiettivo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Buone condizioni generali, obiettività cardio-toracica regolare, addome trattabile, non dolente alla palpazione, organi ipocondriaci nei limiti per età, Giordano negativo.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Ecografia dell’addome</a:t>
            </a:r>
            <a:r>
              <a:rPr lang="it-IT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vescica con pareti grossolanamente ispessite, specie in prossimità del trigono; in sede </a:t>
            </a:r>
            <a:r>
              <a:rPr lang="it-IT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endoluminale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declive evidente deposito di materiale corpuscolato </a:t>
            </a:r>
            <a:r>
              <a:rPr lang="it-IT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iperecogeno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Esami ematici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</a:rPr>
              <a:t>riscontro di </a:t>
            </a:r>
            <a:r>
              <a:rPr lang="it-IT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eosinofilia 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(10.9%, 840/mmc), indici di flogosi </a:t>
            </a:r>
            <a:r>
              <a:rPr lang="it-IT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nn</a:t>
            </a:r>
            <a:r>
              <a:rPr lang="it-IT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. </a:t>
            </a:r>
            <a:endParaRPr lang="it-IT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Esame delle urine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: </a:t>
            </a:r>
            <a:r>
              <a:rPr lang="it-IT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pH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 5,5, Peso Specifico 1,01</a:t>
            </a:r>
            <a:r>
              <a:rPr lang="it-IT" b="0" strike="noStrike" spc="-1" dirty="0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3</a:t>
            </a:r>
            <a:r>
              <a:rPr lang="it-IT" strike="noStrike" spc="-1" dirty="0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, Proteine 30 mg/</a:t>
            </a:r>
            <a:r>
              <a:rPr lang="it-IT" strike="noStrike" spc="-1" dirty="0" err="1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dL</a:t>
            </a:r>
            <a:r>
              <a:rPr lang="it-IT" strike="noStrike" spc="-1" dirty="0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, Esterasi leucocitaria 250/</a:t>
            </a:r>
            <a:r>
              <a:rPr lang="it-IT" strike="noStrike" spc="-1" dirty="0" err="1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microL</a:t>
            </a:r>
            <a:r>
              <a:rPr lang="it-IT" strike="noStrike" spc="-1" dirty="0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, </a:t>
            </a:r>
            <a:r>
              <a:rPr lang="it-IT" strike="noStrike" spc="-1" dirty="0" err="1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Hb</a:t>
            </a:r>
            <a:r>
              <a:rPr lang="it-IT" strike="noStrike" spc="-1" dirty="0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 0,20 mg/</a:t>
            </a:r>
            <a:r>
              <a:rPr lang="it-IT" strike="noStrike" spc="-1" dirty="0" err="1"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dL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, glucosio, </a:t>
            </a:r>
            <a:r>
              <a:rPr lang="it-IT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corpi 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chetonici, </a:t>
            </a:r>
            <a:r>
              <a:rPr lang="it-IT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bilirubina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, </a:t>
            </a:r>
            <a:r>
              <a:rPr lang="it-IT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u</a:t>
            </a:r>
            <a:r>
              <a:rPr lang="it-IT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robilinogeno</a:t>
            </a:r>
            <a:r>
              <a:rPr lang="it-IT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 </a:t>
            </a:r>
            <a:r>
              <a:rPr lang="it-IT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e</a:t>
            </a:r>
            <a:r>
              <a:rPr lang="it-IT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 nitriti </a:t>
            </a:r>
            <a:r>
              <a:rPr lang="it-IT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MT"/>
                <a:ea typeface="ArialMT"/>
              </a:rPr>
              <a:t>assenti</a:t>
            </a:r>
            <a:endParaRPr lang="it-IT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it-IT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</p:txBody>
      </p:sp>
      <p:sp>
        <p:nvSpPr>
          <p:cNvPr id="45" name="CustomShape 3"/>
          <p:cNvSpPr/>
          <p:nvPr/>
        </p:nvSpPr>
        <p:spPr>
          <a:xfrm rot="16200000">
            <a:off x="2762880" y="5166691"/>
            <a:ext cx="360000" cy="576000"/>
          </a:xfrm>
          <a:custGeom>
            <a:avLst/>
            <a:gdLst/>
            <a:ahLst/>
            <a:cxnLst/>
            <a:rect l="0" t="0" r="r" b="b"/>
            <a:pathLst>
              <a:path w="1601" h="1601">
                <a:moveTo>
                  <a:pt x="400" y="0"/>
                </a:moveTo>
                <a:lnTo>
                  <a:pt x="400" y="1200"/>
                </a:lnTo>
                <a:lnTo>
                  <a:pt x="0" y="1200"/>
                </a:lnTo>
                <a:lnTo>
                  <a:pt x="800" y="1600"/>
                </a:lnTo>
                <a:lnTo>
                  <a:pt x="1600" y="1200"/>
                </a:lnTo>
                <a:lnTo>
                  <a:pt x="1200" y="1200"/>
                </a:lnTo>
                <a:lnTo>
                  <a:pt x="1200" y="0"/>
                </a:lnTo>
                <a:lnTo>
                  <a:pt x="40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TextShape 4"/>
          <p:cNvSpPr txBox="1"/>
          <p:nvPr/>
        </p:nvSpPr>
        <p:spPr>
          <a:xfrm>
            <a:off x="3275820" y="5195310"/>
            <a:ext cx="3528000" cy="34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strike="noStrike" spc="-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Urinocoltura</a:t>
            </a:r>
            <a:r>
              <a:rPr lang="it-IT" sz="2400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: Negativa</a:t>
            </a:r>
          </a:p>
        </p:txBody>
      </p:sp>
      <p:sp>
        <p:nvSpPr>
          <p:cNvPr id="48" name="TextShape 6"/>
          <p:cNvSpPr txBox="1"/>
          <p:nvPr/>
        </p:nvSpPr>
        <p:spPr>
          <a:xfrm>
            <a:off x="647820" y="6091740"/>
            <a:ext cx="8784000" cy="709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it-IT" sz="2400" b="0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Ricerca per Schistosoma </a:t>
            </a:r>
            <a:r>
              <a:rPr lang="it-IT" sz="2400" spc="-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H</a:t>
            </a:r>
            <a:r>
              <a:rPr lang="it-IT" sz="2400" b="0" strike="noStrike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aematobium</a:t>
            </a:r>
            <a:r>
              <a:rPr lang="it-IT" sz="2400" b="0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</a:t>
            </a:r>
            <a:r>
              <a:rPr lang="it-IT" sz="2400" b="0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nelle </a:t>
            </a:r>
            <a:r>
              <a:rPr lang="it-IT" sz="2400" b="0" strike="noStrike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urine:</a:t>
            </a:r>
          </a:p>
          <a:p>
            <a:pPr algn="ctr"/>
            <a:r>
              <a:rPr lang="it-IT" sz="2400" b="0" strike="noStrike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POSITIVO</a:t>
            </a:r>
            <a:endParaRPr lang="it-IT" sz="2400" b="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</p:txBody>
      </p:sp>
      <p:sp>
        <p:nvSpPr>
          <p:cNvPr id="2" name="Ovale 1"/>
          <p:cNvSpPr/>
          <p:nvPr/>
        </p:nvSpPr>
        <p:spPr>
          <a:xfrm>
            <a:off x="3688080" y="3573660"/>
            <a:ext cx="1143000" cy="3841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882640" y="3957840"/>
            <a:ext cx="1219200" cy="4605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8000640" y="3971295"/>
            <a:ext cx="1051740" cy="4605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3230880" y="4264950"/>
            <a:ext cx="655320" cy="4605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10250" y="3101340"/>
            <a:ext cx="2977830" cy="4723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ustomShape 3"/>
          <p:cNvSpPr/>
          <p:nvPr/>
        </p:nvSpPr>
        <p:spPr>
          <a:xfrm rot="16200000">
            <a:off x="818250" y="6040366"/>
            <a:ext cx="360000" cy="576000"/>
          </a:xfrm>
          <a:custGeom>
            <a:avLst/>
            <a:gdLst/>
            <a:ahLst/>
            <a:cxnLst/>
            <a:rect l="0" t="0" r="r" b="b"/>
            <a:pathLst>
              <a:path w="1601" h="1601">
                <a:moveTo>
                  <a:pt x="400" y="0"/>
                </a:moveTo>
                <a:lnTo>
                  <a:pt x="400" y="1200"/>
                </a:lnTo>
                <a:lnTo>
                  <a:pt x="0" y="1200"/>
                </a:lnTo>
                <a:lnTo>
                  <a:pt x="800" y="1600"/>
                </a:lnTo>
                <a:lnTo>
                  <a:pt x="1600" y="1200"/>
                </a:lnTo>
                <a:lnTo>
                  <a:pt x="1200" y="1200"/>
                </a:lnTo>
                <a:lnTo>
                  <a:pt x="1200" y="0"/>
                </a:lnTo>
                <a:lnTo>
                  <a:pt x="400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50688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it-IT" sz="4400" b="0" strike="noStrike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Take-home </a:t>
            </a:r>
            <a:r>
              <a:rPr lang="it-IT" sz="4400" b="0" strike="noStrike" spc="-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messages</a:t>
            </a:r>
            <a:r>
              <a:rPr lang="it-IT" sz="4400" b="0" strike="noStrike" spc="-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…</a:t>
            </a:r>
            <a:endParaRPr lang="it-IT" sz="4400" b="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19240" y="1668204"/>
            <a:ext cx="9071640" cy="1269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La schistosomiasi è una delle infezioni parassitarie più diffuse al mondo¹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La </a:t>
            </a:r>
            <a:r>
              <a:rPr lang="it-IT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macroematuria</a:t>
            </a:r>
            <a:r>
              <a:rPr lang="it-IT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terminale è la manifestazione clinica più caratteristica di schistosomiasi genito-urinaria ed è spesso associata a disuria, pollachiuria e/o </a:t>
            </a:r>
            <a:r>
              <a:rPr lang="it-IT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febbre²</a:t>
            </a:r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  <a:p>
            <a:pPr algn="ctr"/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 panose="020B0603020202020204" pitchFamily="34" charset="0"/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769820" y="3710357"/>
            <a:ext cx="540000" cy="540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174700" y="6413184"/>
            <a:ext cx="576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THINK ABOUT IT!</a:t>
            </a:r>
            <a:endParaRPr lang="it-IT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19240" y="4278665"/>
            <a:ext cx="9071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In presenza di bambini provenienti da zone endemiche (Africa, </a:t>
            </a:r>
            <a:r>
              <a:rPr lang="it-IT" sz="2400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Sud-America, Sud </a:t>
            </a:r>
            <a:r>
              <a:rPr lang="it-IT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est asiatico) </a:t>
            </a:r>
            <a:r>
              <a:rPr lang="it-IT" sz="2400" spc="-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macroematuria</a:t>
            </a:r>
            <a:r>
              <a:rPr lang="it-IT" sz="2400" spc="-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</a:t>
            </a:r>
            <a:r>
              <a:rPr lang="it-IT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terminale ed </a:t>
            </a:r>
            <a:r>
              <a:rPr lang="it-IT" sz="2400" spc="-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urinocoltura</a:t>
            </a:r>
            <a:r>
              <a:rPr lang="it-IT" sz="2400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rebuchet MS" panose="020B0603020202020204" pitchFamily="34" charset="0"/>
              </a:rPr>
              <a:t> negativa</a:t>
            </a:r>
          </a:p>
          <a:p>
            <a:pPr algn="ctr"/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785060" y="5693806"/>
            <a:ext cx="540000" cy="540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19240" y="3185298"/>
            <a:ext cx="907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/>
              <a:t> ¹Lingscheid </a:t>
            </a:r>
            <a:r>
              <a:rPr lang="it-IT" sz="1000" dirty="0"/>
              <a:t>T et al. </a:t>
            </a:r>
            <a:r>
              <a:rPr lang="it-IT" sz="1000" dirty="0" err="1"/>
              <a:t>Schistosomiasis</a:t>
            </a:r>
            <a:r>
              <a:rPr lang="it-IT" sz="1000" dirty="0"/>
              <a:t> in </a:t>
            </a:r>
            <a:r>
              <a:rPr lang="it-IT" sz="1000" dirty="0" err="1"/>
              <a:t>European</a:t>
            </a:r>
            <a:r>
              <a:rPr lang="it-IT" sz="1000" dirty="0"/>
              <a:t> </a:t>
            </a:r>
            <a:r>
              <a:rPr lang="it-IT" sz="1000" dirty="0" err="1"/>
              <a:t>Travelers</a:t>
            </a:r>
            <a:r>
              <a:rPr lang="it-IT" sz="1000" dirty="0"/>
              <a:t> and </a:t>
            </a:r>
            <a:r>
              <a:rPr lang="it-IT" sz="1000" dirty="0" err="1"/>
              <a:t>Migrants</a:t>
            </a:r>
            <a:r>
              <a:rPr lang="it-IT" sz="1000" dirty="0"/>
              <a:t>: Analysis of 14 Years </a:t>
            </a:r>
            <a:r>
              <a:rPr lang="it-IT" sz="1000" dirty="0" err="1"/>
              <a:t>TropNet</a:t>
            </a:r>
            <a:r>
              <a:rPr lang="it-IT" sz="1000" dirty="0"/>
              <a:t> </a:t>
            </a:r>
            <a:r>
              <a:rPr lang="it-IT" sz="1000" dirty="0" err="1"/>
              <a:t>Surveillance</a:t>
            </a:r>
            <a:r>
              <a:rPr lang="it-IT" sz="1000" dirty="0"/>
              <a:t> Data. </a:t>
            </a:r>
            <a:r>
              <a:rPr lang="it-IT" sz="1000" dirty="0" err="1"/>
              <a:t>Am</a:t>
            </a:r>
            <a:r>
              <a:rPr lang="it-IT" sz="1000" dirty="0"/>
              <a:t> J </a:t>
            </a:r>
            <a:r>
              <a:rPr lang="it-IT" sz="1000" dirty="0" err="1"/>
              <a:t>Trop</a:t>
            </a:r>
            <a:r>
              <a:rPr lang="it-IT" sz="1000" dirty="0"/>
              <a:t> </a:t>
            </a:r>
            <a:r>
              <a:rPr lang="it-IT" sz="1000" dirty="0" err="1"/>
              <a:t>Med</a:t>
            </a:r>
            <a:r>
              <a:rPr lang="it-IT" sz="1000" dirty="0"/>
              <a:t> </a:t>
            </a:r>
            <a:r>
              <a:rPr lang="it-IT" sz="1000" dirty="0" err="1"/>
              <a:t>Hyg</a:t>
            </a:r>
            <a:r>
              <a:rPr lang="it-IT" sz="1000" dirty="0"/>
              <a:t>. (2017</a:t>
            </a:r>
            <a:r>
              <a:rPr lang="it-IT" sz="1000" dirty="0" smtClean="0"/>
              <a:t>)</a:t>
            </a:r>
          </a:p>
          <a:p>
            <a:r>
              <a:rPr lang="it-IT" sz="1000" dirty="0" smtClean="0"/>
              <a:t> </a:t>
            </a:r>
            <a:r>
              <a:rPr lang="it-IT" sz="1000" dirty="0"/>
              <a:t>²</a:t>
            </a:r>
            <a:r>
              <a:rPr lang="it-IT" sz="1000" dirty="0" smtClean="0"/>
              <a:t>Bamgbola </a:t>
            </a:r>
            <a:r>
              <a:rPr lang="it-IT" sz="1000" dirty="0"/>
              <a:t>F. </a:t>
            </a:r>
            <a:r>
              <a:rPr lang="it-IT" sz="1000" dirty="0" err="1"/>
              <a:t>Urinary</a:t>
            </a:r>
            <a:r>
              <a:rPr lang="it-IT" sz="1000" dirty="0"/>
              <a:t> </a:t>
            </a:r>
            <a:r>
              <a:rPr lang="it-IT" sz="1000" dirty="0" err="1"/>
              <a:t>schistosomiasis</a:t>
            </a:r>
            <a:r>
              <a:rPr lang="it-IT" sz="1000" dirty="0"/>
              <a:t>. </a:t>
            </a:r>
            <a:r>
              <a:rPr lang="it-IT" sz="1000" dirty="0" err="1"/>
              <a:t>Ped</a:t>
            </a:r>
            <a:r>
              <a:rPr lang="it-IT" sz="1000" dirty="0"/>
              <a:t> </a:t>
            </a:r>
            <a:r>
              <a:rPr lang="it-IT" sz="1000" dirty="0" err="1"/>
              <a:t>Nephrology</a:t>
            </a:r>
            <a:r>
              <a:rPr lang="it-IT" sz="1000" dirty="0"/>
              <a:t>. </a:t>
            </a:r>
            <a:endParaRPr lang="it-IT" sz="1000" b="0" dirty="0" smtClean="0">
              <a:effectLst/>
            </a:endParaRPr>
          </a:p>
          <a:p>
            <a:r>
              <a:rPr lang="it-IT" sz="1000" dirty="0" smtClean="0"/>
              <a:t/>
            </a:r>
            <a:br>
              <a:rPr lang="it-IT" sz="1000" dirty="0" smtClean="0"/>
            </a:br>
            <a:endParaRPr lang="it-IT" sz="1000" dirty="0"/>
          </a:p>
        </p:txBody>
      </p:sp>
      <p:pic>
        <p:nvPicPr>
          <p:cNvPr id="4098" name="Picture 2" descr="Risultati immagini per think about it chi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64" b="7452"/>
          <a:stretch/>
        </p:blipFill>
        <p:spPr bwMode="auto">
          <a:xfrm>
            <a:off x="719457" y="5693806"/>
            <a:ext cx="1478992" cy="16543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isultati immagini per think about it chi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82" b="8024"/>
          <a:stretch/>
        </p:blipFill>
        <p:spPr bwMode="auto">
          <a:xfrm>
            <a:off x="7914903" y="5693806"/>
            <a:ext cx="1475761" cy="165434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/>
          </p:nvPr>
        </p:nvSpPr>
        <p:spPr>
          <a:xfrm>
            <a:off x="503999" y="1499738"/>
            <a:ext cx="9071640" cy="1571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GRAZIE!</a:t>
            </a:r>
            <a:endParaRPr lang="it-IT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054" name="Picture 6" descr="Risultati immagini per bruco di leg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569" y="2797175"/>
            <a:ext cx="4762500" cy="47625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</TotalTime>
  <Words>327</Words>
  <Application>Microsoft Office PowerPoint</Application>
  <PresentationFormat>Personalizzato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ArialMT</vt:lpstr>
      <vt:lpstr>DejaVu Sans</vt:lpstr>
      <vt:lpstr>Symbol</vt:lpstr>
      <vt:lpstr>Times New Roman</vt:lpstr>
      <vt:lpstr>Trebuchet MS</vt:lpstr>
      <vt:lpstr>Wingdings</vt:lpstr>
      <vt:lpstr>Office Theme</vt:lpstr>
      <vt:lpstr>Ematuria: occhio all’anamnesi!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Ematuria: occhio all’anamnesi!</dc:title>
  <dc:subject/>
  <dc:creator>Margherita Baldessari</dc:creator>
  <dc:description/>
  <cp:lastModifiedBy>Margherita Baldessari</cp:lastModifiedBy>
  <cp:revision>22</cp:revision>
  <dcterms:created xsi:type="dcterms:W3CDTF">2019-05-10T09:46:33Z</dcterms:created>
  <dcterms:modified xsi:type="dcterms:W3CDTF">2019-05-13T16:20:35Z</dcterms:modified>
  <dc:language>it-IT</dc:language>
</cp:coreProperties>
</file>