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</p:sldIdLst>
  <p:sldSz cx="10080625" cy="7559675"/>
  <p:notesSz cx="7559675" cy="10691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85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it-IT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Fai clic per modificare il formato del testo del titolo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Settimo livello struttura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it-IT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&lt;data/ora&gt;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it-IT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&lt;piè di pagina&gt;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64821F70-9FF7-4F88-9FCA-50B34F277B17}" type="slidenum">
              <a:rPr lang="it-IT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‹N›</a:t>
            </a:fld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17360" y="1862193"/>
            <a:ext cx="4662360" cy="2761920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it-IT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Ematuria: occhio all’anamnesi</a:t>
            </a:r>
            <a:r>
              <a:rPr lang="it-IT" sz="4800" dirty="0" smtClean="0">
                <a:latin typeface="Trebuchet MS" panose="020B0603020202020204" pitchFamily="34" charset="0"/>
              </a:rPr>
              <a:t>!</a:t>
            </a:r>
            <a:endParaRPr lang="it-IT" sz="4800" dirty="0">
              <a:latin typeface="Trebuchet MS" panose="020B060302020202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/>
          </p:nvPr>
        </p:nvSpPr>
        <p:spPr>
          <a:xfrm>
            <a:off x="579120" y="4788840"/>
            <a:ext cx="9128759" cy="59277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2400" dirty="0" smtClean="0">
                <a:latin typeface="Trebuchet MS" panose="020B0603020202020204" pitchFamily="34" charset="0"/>
              </a:rPr>
              <a:t> M. Baldessari, I. </a:t>
            </a:r>
            <a:r>
              <a:rPr lang="it-IT" sz="2400" dirty="0" err="1" smtClean="0">
                <a:latin typeface="Trebuchet MS" panose="020B0603020202020204" pitchFamily="34" charset="0"/>
              </a:rPr>
              <a:t>Corsini</a:t>
            </a:r>
            <a:r>
              <a:rPr lang="it-IT" sz="2400" dirty="0" smtClean="0">
                <a:latin typeface="Trebuchet MS" panose="020B0603020202020204" pitchFamily="34" charset="0"/>
              </a:rPr>
              <a:t>, F. Nasser, F. Baccelli, M. Lanari</a:t>
            </a:r>
            <a:endParaRPr lang="it-IT" sz="2400" dirty="0">
              <a:latin typeface="Trebuchet MS" panose="020B0603020202020204" pitchFamily="34" charset="0"/>
            </a:endParaRPr>
          </a:p>
        </p:txBody>
      </p:sp>
      <p:pic>
        <p:nvPicPr>
          <p:cNvPr id="4" name="Picture 4" descr="alma-logo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0870" y="65004"/>
            <a:ext cx="2049570" cy="1188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1114980" y="5894411"/>
            <a:ext cx="7879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rebuchet MS" panose="020B0603020202020204" pitchFamily="34" charset="0"/>
              </a:rPr>
              <a:t>U.O. Pediatria d’Urgenza, Pronto soccorso e Osservazione breve intensiva – Lanari, Ospedale Sant’Orsola Malpighi, DIMEC, Bologna</a:t>
            </a:r>
            <a:endParaRPr lang="it-IT" dirty="0">
              <a:latin typeface="Trebuchet MS" panose="020B0603020202020204" pitchFamily="34" charset="0"/>
            </a:endParaRPr>
          </a:p>
        </p:txBody>
      </p:sp>
      <p:pic>
        <p:nvPicPr>
          <p:cNvPr id="1026" name="Picture 2" descr="Risultati immagini per sant'orsola malpigh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00" y="160584"/>
            <a:ext cx="3393266" cy="118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isultati immagini per le giornate di medico e bambino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736"/>
          <a:stretch/>
        </p:blipFill>
        <p:spPr bwMode="auto">
          <a:xfrm>
            <a:off x="5379720" y="2229225"/>
            <a:ext cx="4143171" cy="1767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963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it-IT" sz="4400" b="0" strike="noStrike" spc="-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</a:rPr>
              <a:t>Storia</a:t>
            </a:r>
            <a:r>
              <a:rPr lang="it-IT" sz="4400" b="0" strike="noStrike" spc="-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Arial"/>
              </a:rPr>
              <a:t> clinica</a:t>
            </a:r>
          </a:p>
        </p:txBody>
      </p:sp>
      <p:sp>
        <p:nvSpPr>
          <p:cNvPr id="42" name="TextShape 2"/>
          <p:cNvSpPr txBox="1"/>
          <p:nvPr/>
        </p:nvSpPr>
        <p:spPr>
          <a:xfrm>
            <a:off x="504000" y="1698480"/>
            <a:ext cx="9071640" cy="4525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45000"/>
            </a:pPr>
            <a:r>
              <a:rPr lang="it-IT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</a:rPr>
              <a:t>Maschio di 11 </a:t>
            </a:r>
            <a:r>
              <a:rPr lang="it-IT" sz="28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</a:rPr>
              <a:t>anni, originario del Mali, </a:t>
            </a:r>
            <a:r>
              <a:rPr lang="it-IT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</a:rPr>
              <a:t>giunto in Italia </a:t>
            </a:r>
            <a:r>
              <a:rPr lang="it-IT" sz="28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</a:rPr>
              <a:t>da un mese</a:t>
            </a:r>
            <a:endParaRPr lang="it-IT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 panose="020B0603020202020204" pitchFamily="34" charset="0"/>
            </a:endParaRPr>
          </a:p>
          <a:p>
            <a:pPr marL="216000" indent="-216000" algn="ctr"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it-IT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 panose="020B0603020202020204" pitchFamily="34" charset="0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00" b="1" strike="noStrike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</a:rPr>
              <a:t>Anamnesi patologica remota: </a:t>
            </a:r>
            <a:r>
              <a:rPr lang="it-IT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</a:rPr>
              <a:t>Muta per patologie di rilievo. Eseguite vaccinazioni secondo calendario </a:t>
            </a:r>
            <a:r>
              <a:rPr lang="it-IT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</a:rPr>
              <a:t>nazionale. </a:t>
            </a: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it-IT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 panose="020B0603020202020204" pitchFamily="34" charset="0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00" b="1" strike="noStrike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</a:rPr>
              <a:t>Anamnesi patologica prossima:</a:t>
            </a:r>
            <a:r>
              <a:rPr lang="it-IT" sz="2800" b="0" strike="noStrike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</a:rPr>
              <a:t> </a:t>
            </a:r>
            <a:r>
              <a:rPr lang="it-IT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</a:rPr>
              <a:t>Ematuria terminale ricorrente da 4 mesi, </a:t>
            </a:r>
            <a:r>
              <a:rPr lang="it-IT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</a:rPr>
              <a:t>pollachiuria, disuria e </a:t>
            </a:r>
            <a:r>
              <a:rPr lang="it-IT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</a:rPr>
              <a:t>nicturia. In assenza di febbre o altra </a:t>
            </a:r>
            <a:r>
              <a:rPr lang="it-IT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</a:rPr>
              <a:t>sintomatologia.</a:t>
            </a:r>
            <a:endParaRPr lang="it-IT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it-IT" sz="4400" b="0" strike="noStrike" spc="-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</a:rPr>
              <a:t>In Pronto Soccorso</a:t>
            </a:r>
          </a:p>
        </p:txBody>
      </p:sp>
      <p:sp>
        <p:nvSpPr>
          <p:cNvPr id="44" name="TextShape 2"/>
          <p:cNvSpPr txBox="1"/>
          <p:nvPr/>
        </p:nvSpPr>
        <p:spPr>
          <a:xfrm>
            <a:off x="504000" y="160992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b="1" strike="noStrike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Esame obiettivo</a:t>
            </a:r>
            <a:r>
              <a:rPr lang="it-IT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Buone condizioni generali, obiettività cardio-toracica regolare, addome trattabile, non dolente alla palpazione, organi ipocondriaci nei limiti per età, Giordano negativo.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b="1" strike="noStrike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Ecografia dell’addome</a:t>
            </a:r>
            <a:r>
              <a:rPr lang="it-IT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</a:t>
            </a:r>
            <a:r>
              <a:rPr lang="it-IT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vescica con pareti grossolanamente ispessite, specie in prossimità del trigono; in sede </a:t>
            </a:r>
            <a:r>
              <a:rPr lang="it-IT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endoluminale</a:t>
            </a:r>
            <a:r>
              <a:rPr lang="it-IT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declive evidente deposito di materiale corpuscolato </a:t>
            </a:r>
            <a:r>
              <a:rPr lang="it-IT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iperecogeno</a:t>
            </a:r>
            <a:r>
              <a:rPr lang="it-IT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 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b="1" strike="noStrike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Esami ematici</a:t>
            </a:r>
            <a:r>
              <a:rPr lang="it-IT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</a:t>
            </a:r>
            <a:r>
              <a:rPr lang="it-IT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MT"/>
              </a:rPr>
              <a:t>riscontro di </a:t>
            </a:r>
            <a:r>
              <a:rPr lang="it-IT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MT"/>
                <a:ea typeface="ArialMT"/>
              </a:rPr>
              <a:t>eosinofilia </a:t>
            </a:r>
            <a:r>
              <a:rPr lang="it-IT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MT"/>
                <a:ea typeface="ArialMT"/>
              </a:rPr>
              <a:t>(10.9%, 840/mmc), indici di flogosi </a:t>
            </a:r>
            <a:r>
              <a:rPr lang="it-IT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MT"/>
                <a:ea typeface="ArialMT"/>
              </a:rPr>
              <a:t>nn</a:t>
            </a:r>
            <a:r>
              <a:rPr lang="it-IT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MT"/>
                <a:ea typeface="ArialMT"/>
              </a:rPr>
              <a:t>. </a:t>
            </a:r>
            <a:endParaRPr lang="it-IT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b="1" strike="noStrike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ArialMT"/>
                <a:ea typeface="ArialMT"/>
              </a:rPr>
              <a:t>Esame delle urine</a:t>
            </a:r>
            <a:r>
              <a:rPr lang="it-IT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MT"/>
                <a:ea typeface="ArialMT"/>
              </a:rPr>
              <a:t>: </a:t>
            </a:r>
            <a:r>
              <a:rPr lang="it-IT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MT"/>
                <a:ea typeface="ArialMT"/>
              </a:rPr>
              <a:t>pH</a:t>
            </a:r>
            <a:r>
              <a:rPr lang="it-IT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MT"/>
                <a:ea typeface="ArialMT"/>
              </a:rPr>
              <a:t> 5,5, Peso Specifico 1,01</a:t>
            </a:r>
            <a:r>
              <a:rPr lang="it-IT" b="0" strike="noStrike" spc="-1" dirty="0">
                <a:uFill>
                  <a:solidFill>
                    <a:srgbClr val="FFFFFF"/>
                  </a:solidFill>
                </a:uFill>
                <a:latin typeface="ArialMT"/>
                <a:ea typeface="ArialMT"/>
              </a:rPr>
              <a:t>3</a:t>
            </a:r>
            <a:r>
              <a:rPr lang="it-IT" strike="noStrike" spc="-1" dirty="0">
                <a:uFill>
                  <a:solidFill>
                    <a:srgbClr val="FFFFFF"/>
                  </a:solidFill>
                </a:uFill>
                <a:latin typeface="ArialMT"/>
                <a:ea typeface="ArialMT"/>
              </a:rPr>
              <a:t>, Proteine 30 mg/</a:t>
            </a:r>
            <a:r>
              <a:rPr lang="it-IT" strike="noStrike" spc="-1" dirty="0" err="1">
                <a:uFill>
                  <a:solidFill>
                    <a:srgbClr val="FFFFFF"/>
                  </a:solidFill>
                </a:uFill>
                <a:latin typeface="ArialMT"/>
                <a:ea typeface="ArialMT"/>
              </a:rPr>
              <a:t>dL</a:t>
            </a:r>
            <a:r>
              <a:rPr lang="it-IT" strike="noStrike" spc="-1" dirty="0">
                <a:uFill>
                  <a:solidFill>
                    <a:srgbClr val="FFFFFF"/>
                  </a:solidFill>
                </a:uFill>
                <a:latin typeface="ArialMT"/>
                <a:ea typeface="ArialMT"/>
              </a:rPr>
              <a:t>, Esterasi leucocitaria 250/</a:t>
            </a:r>
            <a:r>
              <a:rPr lang="it-IT" strike="noStrike" spc="-1" dirty="0" err="1">
                <a:uFill>
                  <a:solidFill>
                    <a:srgbClr val="FFFFFF"/>
                  </a:solidFill>
                </a:uFill>
                <a:latin typeface="ArialMT"/>
                <a:ea typeface="ArialMT"/>
              </a:rPr>
              <a:t>microL</a:t>
            </a:r>
            <a:r>
              <a:rPr lang="it-IT" strike="noStrike" spc="-1" dirty="0">
                <a:uFill>
                  <a:solidFill>
                    <a:srgbClr val="FFFFFF"/>
                  </a:solidFill>
                </a:uFill>
                <a:latin typeface="ArialMT"/>
                <a:ea typeface="ArialMT"/>
              </a:rPr>
              <a:t>, </a:t>
            </a:r>
            <a:r>
              <a:rPr lang="it-IT" strike="noStrike" spc="-1" dirty="0" err="1">
                <a:uFill>
                  <a:solidFill>
                    <a:srgbClr val="FFFFFF"/>
                  </a:solidFill>
                </a:uFill>
                <a:latin typeface="ArialMT"/>
                <a:ea typeface="ArialMT"/>
              </a:rPr>
              <a:t>Hb</a:t>
            </a:r>
            <a:r>
              <a:rPr lang="it-IT" strike="noStrike" spc="-1" dirty="0">
                <a:uFill>
                  <a:solidFill>
                    <a:srgbClr val="FFFFFF"/>
                  </a:solidFill>
                </a:uFill>
                <a:latin typeface="ArialMT"/>
                <a:ea typeface="ArialMT"/>
              </a:rPr>
              <a:t> 0,20 mg/</a:t>
            </a:r>
            <a:r>
              <a:rPr lang="it-IT" strike="noStrike" spc="-1" dirty="0" err="1">
                <a:uFill>
                  <a:solidFill>
                    <a:srgbClr val="FFFFFF"/>
                  </a:solidFill>
                </a:uFill>
                <a:latin typeface="ArialMT"/>
                <a:ea typeface="ArialMT"/>
              </a:rPr>
              <a:t>dL</a:t>
            </a:r>
            <a:r>
              <a:rPr lang="it-IT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MT"/>
                <a:ea typeface="ArialMT"/>
              </a:rPr>
              <a:t>, glucosio, </a:t>
            </a:r>
            <a:r>
              <a:rPr lang="it-IT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MT"/>
                <a:ea typeface="ArialMT"/>
              </a:rPr>
              <a:t>corpi </a:t>
            </a:r>
            <a:r>
              <a:rPr lang="it-IT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MT"/>
                <a:ea typeface="ArialMT"/>
              </a:rPr>
              <a:t>chetonici, </a:t>
            </a:r>
            <a:r>
              <a:rPr lang="it-IT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MT"/>
                <a:ea typeface="ArialMT"/>
              </a:rPr>
              <a:t>bilirubina</a:t>
            </a:r>
            <a:r>
              <a:rPr lang="it-IT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MT"/>
                <a:ea typeface="ArialMT"/>
              </a:rPr>
              <a:t>, </a:t>
            </a:r>
            <a:r>
              <a:rPr lang="it-IT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MT"/>
                <a:ea typeface="ArialMT"/>
              </a:rPr>
              <a:t>u</a:t>
            </a:r>
            <a:r>
              <a:rPr lang="it-IT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MT"/>
                <a:ea typeface="ArialMT"/>
              </a:rPr>
              <a:t>robilinogeno</a:t>
            </a:r>
            <a:r>
              <a:rPr lang="it-IT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MT"/>
                <a:ea typeface="ArialMT"/>
              </a:rPr>
              <a:t> </a:t>
            </a:r>
            <a:r>
              <a:rPr lang="it-IT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MT"/>
                <a:ea typeface="ArialMT"/>
              </a:rPr>
              <a:t>e</a:t>
            </a:r>
            <a:r>
              <a:rPr lang="it-IT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MT"/>
                <a:ea typeface="ArialMT"/>
              </a:rPr>
              <a:t> nitriti </a:t>
            </a:r>
            <a:r>
              <a:rPr lang="it-IT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MT"/>
                <a:ea typeface="ArialMT"/>
              </a:rPr>
              <a:t>assenti</a:t>
            </a:r>
            <a:endParaRPr lang="it-IT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it-IT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 panose="020B0603020202020204" pitchFamily="34" charset="0"/>
            </a:endParaRPr>
          </a:p>
        </p:txBody>
      </p:sp>
      <p:sp>
        <p:nvSpPr>
          <p:cNvPr id="45" name="CustomShape 3"/>
          <p:cNvSpPr/>
          <p:nvPr/>
        </p:nvSpPr>
        <p:spPr>
          <a:xfrm rot="16200000">
            <a:off x="2762880" y="5166691"/>
            <a:ext cx="360000" cy="576000"/>
          </a:xfrm>
          <a:custGeom>
            <a:avLst/>
            <a:gdLst/>
            <a:ahLst/>
            <a:cxnLst/>
            <a:rect l="0" t="0" r="r" b="b"/>
            <a:pathLst>
              <a:path w="1601" h="1601">
                <a:moveTo>
                  <a:pt x="400" y="0"/>
                </a:moveTo>
                <a:lnTo>
                  <a:pt x="400" y="1200"/>
                </a:lnTo>
                <a:lnTo>
                  <a:pt x="0" y="1200"/>
                </a:lnTo>
                <a:lnTo>
                  <a:pt x="800" y="1600"/>
                </a:lnTo>
                <a:lnTo>
                  <a:pt x="1600" y="1200"/>
                </a:lnTo>
                <a:lnTo>
                  <a:pt x="1200" y="1200"/>
                </a:lnTo>
                <a:lnTo>
                  <a:pt x="1200" y="0"/>
                </a:lnTo>
                <a:lnTo>
                  <a:pt x="400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" name="TextShape 4"/>
          <p:cNvSpPr txBox="1"/>
          <p:nvPr/>
        </p:nvSpPr>
        <p:spPr>
          <a:xfrm>
            <a:off x="3275820" y="5195310"/>
            <a:ext cx="3528000" cy="3434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it-IT" sz="2400" strike="noStrike" spc="-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</a:rPr>
              <a:t>Urinocoltura</a:t>
            </a:r>
            <a:r>
              <a:rPr lang="it-IT" sz="2400" strike="noStrike" spc="-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</a:rPr>
              <a:t> : Negativa</a:t>
            </a:r>
          </a:p>
        </p:txBody>
      </p:sp>
      <p:sp>
        <p:nvSpPr>
          <p:cNvPr id="48" name="TextShape 6"/>
          <p:cNvSpPr txBox="1"/>
          <p:nvPr/>
        </p:nvSpPr>
        <p:spPr>
          <a:xfrm>
            <a:off x="647820" y="6091740"/>
            <a:ext cx="8784000" cy="709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it-IT" sz="2400" b="0" strike="noStrike" spc="-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</a:rPr>
              <a:t>Ricerca per Schistosoma </a:t>
            </a:r>
            <a:r>
              <a:rPr lang="it-IT" sz="2400" spc="-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</a:rPr>
              <a:t>H</a:t>
            </a:r>
            <a:r>
              <a:rPr lang="it-IT" sz="2400" b="0" strike="noStrike" spc="-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</a:rPr>
              <a:t>aematobium</a:t>
            </a:r>
            <a:r>
              <a:rPr lang="it-IT" sz="2400" b="0" strike="noStrike" spc="-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</a:rPr>
              <a:t> </a:t>
            </a:r>
            <a:r>
              <a:rPr lang="it-IT" sz="2400" b="0" strike="noStrike" spc="-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</a:rPr>
              <a:t>nelle </a:t>
            </a:r>
            <a:r>
              <a:rPr lang="it-IT" sz="2400" b="0" strike="noStrike" spc="-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</a:rPr>
              <a:t>urine:</a:t>
            </a:r>
          </a:p>
          <a:p>
            <a:pPr algn="ctr"/>
            <a:r>
              <a:rPr lang="it-IT" sz="2400" b="0" strike="noStrike" spc="-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</a:rPr>
              <a:t>POSITIVO</a:t>
            </a:r>
            <a:endParaRPr lang="it-IT" sz="2400" b="0" strike="noStrike" spc="-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Fill>
                <a:solidFill>
                  <a:srgbClr val="FFFFFF"/>
                </a:solidFill>
              </a:uFill>
              <a:latin typeface="Trebuchet MS" panose="020B0603020202020204" pitchFamily="34" charset="0"/>
            </a:endParaRPr>
          </a:p>
        </p:txBody>
      </p:sp>
      <p:sp>
        <p:nvSpPr>
          <p:cNvPr id="2" name="Ovale 1"/>
          <p:cNvSpPr/>
          <p:nvPr/>
        </p:nvSpPr>
        <p:spPr>
          <a:xfrm>
            <a:off x="3688080" y="3573660"/>
            <a:ext cx="1143000" cy="38418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Ovale 9"/>
          <p:cNvSpPr/>
          <p:nvPr/>
        </p:nvSpPr>
        <p:spPr>
          <a:xfrm>
            <a:off x="5882640" y="3957840"/>
            <a:ext cx="1219200" cy="46056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Ovale 10"/>
          <p:cNvSpPr/>
          <p:nvPr/>
        </p:nvSpPr>
        <p:spPr>
          <a:xfrm>
            <a:off x="8000640" y="3971295"/>
            <a:ext cx="1051740" cy="46056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Ovale 11"/>
          <p:cNvSpPr/>
          <p:nvPr/>
        </p:nvSpPr>
        <p:spPr>
          <a:xfrm>
            <a:off x="3230880" y="4264950"/>
            <a:ext cx="655320" cy="46056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Ovale 12"/>
          <p:cNvSpPr/>
          <p:nvPr/>
        </p:nvSpPr>
        <p:spPr>
          <a:xfrm>
            <a:off x="710250" y="3101340"/>
            <a:ext cx="2977830" cy="47232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ustomShape 3"/>
          <p:cNvSpPr/>
          <p:nvPr/>
        </p:nvSpPr>
        <p:spPr>
          <a:xfrm rot="16200000">
            <a:off x="818250" y="6040366"/>
            <a:ext cx="360000" cy="576000"/>
          </a:xfrm>
          <a:custGeom>
            <a:avLst/>
            <a:gdLst/>
            <a:ahLst/>
            <a:cxnLst/>
            <a:rect l="0" t="0" r="r" b="b"/>
            <a:pathLst>
              <a:path w="1601" h="1601">
                <a:moveTo>
                  <a:pt x="400" y="0"/>
                </a:moveTo>
                <a:lnTo>
                  <a:pt x="400" y="1200"/>
                </a:lnTo>
                <a:lnTo>
                  <a:pt x="0" y="1200"/>
                </a:lnTo>
                <a:lnTo>
                  <a:pt x="800" y="1600"/>
                </a:lnTo>
                <a:lnTo>
                  <a:pt x="1600" y="1200"/>
                </a:lnTo>
                <a:lnTo>
                  <a:pt x="1200" y="1200"/>
                </a:lnTo>
                <a:lnTo>
                  <a:pt x="1200" y="0"/>
                </a:lnTo>
                <a:lnTo>
                  <a:pt x="400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8" grpId="0"/>
      <p:bldP spid="2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504000" y="50688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it-IT" sz="4400" b="0" strike="noStrike" spc="-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</a:rPr>
              <a:t>Take-home </a:t>
            </a:r>
            <a:r>
              <a:rPr lang="it-IT" sz="4400" b="0" strike="noStrike" spc="-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</a:rPr>
              <a:t>messages</a:t>
            </a:r>
            <a:r>
              <a:rPr lang="it-IT" sz="4400" b="0" strike="noStrike" spc="-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</a:rPr>
              <a:t>…</a:t>
            </a:r>
            <a:endParaRPr lang="it-IT" sz="4400" b="0" strike="noStrike" spc="-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Fill>
                <a:solidFill>
                  <a:srgbClr val="FFFFFF"/>
                </a:solidFill>
              </a:uFill>
              <a:latin typeface="Trebuchet MS" panose="020B0603020202020204" pitchFamily="34" charset="0"/>
            </a:endParaRPr>
          </a:p>
        </p:txBody>
      </p:sp>
      <p:sp>
        <p:nvSpPr>
          <p:cNvPr id="50" name="TextShape 2"/>
          <p:cNvSpPr txBox="1"/>
          <p:nvPr/>
        </p:nvSpPr>
        <p:spPr>
          <a:xfrm>
            <a:off x="519240" y="1668204"/>
            <a:ext cx="9071640" cy="1269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</a:rPr>
              <a:t>La schistosomiasi è una delle infezioni parassitarie più diffuse al mondo¹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sz="20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 panose="020B0603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</a:rPr>
              <a:t>La </a:t>
            </a:r>
            <a:r>
              <a:rPr lang="it-IT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</a:rPr>
              <a:t>macroematuria</a:t>
            </a:r>
            <a:r>
              <a:rPr lang="it-IT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</a:rPr>
              <a:t> terminale è la manifestazione clinica più caratteristica di schistosomiasi genito-urinaria ed è spesso associata a disuria, pollachiuria e/o </a:t>
            </a:r>
            <a:r>
              <a:rPr lang="it-IT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</a:rPr>
              <a:t>febbre²</a:t>
            </a:r>
            <a:endParaRPr lang="it-IT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 panose="020B0603020202020204" pitchFamily="34" charset="0"/>
            </a:endParaRPr>
          </a:p>
          <a:p>
            <a:pPr algn="ctr"/>
            <a:endParaRPr lang="it-IT" sz="20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 panose="020B0603020202020204" pitchFamily="34" charset="0"/>
            </a:endParaRPr>
          </a:p>
          <a:p>
            <a:pPr algn="ctr"/>
            <a:endParaRPr lang="it-IT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 panose="020B0603020202020204" pitchFamily="34" charset="0"/>
            </a:endParaRPr>
          </a:p>
          <a:p>
            <a:pPr algn="ctr"/>
            <a:endParaRPr lang="it-IT" sz="20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 panose="020B0603020202020204" pitchFamily="34" charset="0"/>
            </a:endParaRPr>
          </a:p>
          <a:p>
            <a:pPr algn="ctr"/>
            <a:endParaRPr lang="it-IT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 panose="020B0603020202020204" pitchFamily="34" charset="0"/>
            </a:endParaRPr>
          </a:p>
          <a:p>
            <a:pPr algn="ctr"/>
            <a:endParaRPr lang="it-IT" sz="20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 panose="020B0603020202020204" pitchFamily="34" charset="0"/>
            </a:endParaRPr>
          </a:p>
          <a:p>
            <a:pPr algn="ctr"/>
            <a:endParaRPr lang="it-IT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 panose="020B0603020202020204" pitchFamily="34" charset="0"/>
            </a:endParaRPr>
          </a:p>
          <a:p>
            <a:pPr algn="ctr"/>
            <a:endParaRPr lang="it-IT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 panose="020B0603020202020204" pitchFamily="34" charset="0"/>
            </a:endParaRPr>
          </a:p>
        </p:txBody>
      </p:sp>
      <p:sp>
        <p:nvSpPr>
          <p:cNvPr id="2" name="Freccia in giù 1"/>
          <p:cNvSpPr/>
          <p:nvPr/>
        </p:nvSpPr>
        <p:spPr>
          <a:xfrm>
            <a:off x="4769820" y="3710357"/>
            <a:ext cx="540000" cy="540000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2174700" y="6413184"/>
            <a:ext cx="5760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THINK ABOUT IT!</a:t>
            </a:r>
            <a:endParaRPr lang="it-IT" sz="4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519240" y="4278665"/>
            <a:ext cx="90716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spc="-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</a:rPr>
              <a:t>In presenza di bambini provenienti da zone endemiche (Africa, </a:t>
            </a:r>
            <a:r>
              <a:rPr lang="it-IT" sz="2400" spc="-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</a:rPr>
              <a:t>Sud-America, Sud </a:t>
            </a:r>
            <a:r>
              <a:rPr lang="it-IT" sz="2400" spc="-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</a:rPr>
              <a:t>est asiatico) </a:t>
            </a:r>
            <a:r>
              <a:rPr lang="it-IT" sz="2400" spc="-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</a:rPr>
              <a:t>macroematuria</a:t>
            </a:r>
            <a:r>
              <a:rPr lang="it-IT" sz="2400" spc="-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</a:rPr>
              <a:t> </a:t>
            </a:r>
            <a:r>
              <a:rPr lang="it-IT" sz="2400" spc="-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</a:rPr>
              <a:t>terminale ed </a:t>
            </a:r>
            <a:r>
              <a:rPr lang="it-IT" sz="2400" spc="-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</a:rPr>
              <a:t>urinocoltura</a:t>
            </a:r>
            <a:r>
              <a:rPr lang="it-IT" sz="2400" spc="-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</a:rPr>
              <a:t> negativa</a:t>
            </a:r>
          </a:p>
          <a:p>
            <a:pPr algn="ctr"/>
            <a:endParaRPr lang="it-IT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Freccia in giù 7"/>
          <p:cNvSpPr/>
          <p:nvPr/>
        </p:nvSpPr>
        <p:spPr>
          <a:xfrm>
            <a:off x="4785060" y="5693806"/>
            <a:ext cx="540000" cy="540000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519240" y="3185298"/>
            <a:ext cx="9071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 smtClean="0"/>
              <a:t> ¹Lingscheid </a:t>
            </a:r>
            <a:r>
              <a:rPr lang="it-IT" sz="1000" dirty="0"/>
              <a:t>T et al. </a:t>
            </a:r>
            <a:r>
              <a:rPr lang="it-IT" sz="1000" dirty="0" err="1"/>
              <a:t>Schistosomiasis</a:t>
            </a:r>
            <a:r>
              <a:rPr lang="it-IT" sz="1000" dirty="0"/>
              <a:t> in </a:t>
            </a:r>
            <a:r>
              <a:rPr lang="it-IT" sz="1000" dirty="0" err="1"/>
              <a:t>European</a:t>
            </a:r>
            <a:r>
              <a:rPr lang="it-IT" sz="1000" dirty="0"/>
              <a:t> </a:t>
            </a:r>
            <a:r>
              <a:rPr lang="it-IT" sz="1000" dirty="0" err="1"/>
              <a:t>Travelers</a:t>
            </a:r>
            <a:r>
              <a:rPr lang="it-IT" sz="1000" dirty="0"/>
              <a:t> and </a:t>
            </a:r>
            <a:r>
              <a:rPr lang="it-IT" sz="1000" dirty="0" err="1"/>
              <a:t>Migrants</a:t>
            </a:r>
            <a:r>
              <a:rPr lang="it-IT" sz="1000" dirty="0"/>
              <a:t>: Analysis of 14 Years </a:t>
            </a:r>
            <a:r>
              <a:rPr lang="it-IT" sz="1000" dirty="0" err="1"/>
              <a:t>TropNet</a:t>
            </a:r>
            <a:r>
              <a:rPr lang="it-IT" sz="1000" dirty="0"/>
              <a:t> </a:t>
            </a:r>
            <a:r>
              <a:rPr lang="it-IT" sz="1000" dirty="0" err="1"/>
              <a:t>Surveillance</a:t>
            </a:r>
            <a:r>
              <a:rPr lang="it-IT" sz="1000" dirty="0"/>
              <a:t> Data. </a:t>
            </a:r>
            <a:r>
              <a:rPr lang="it-IT" sz="1000" dirty="0" err="1"/>
              <a:t>Am</a:t>
            </a:r>
            <a:r>
              <a:rPr lang="it-IT" sz="1000" dirty="0"/>
              <a:t> J </a:t>
            </a:r>
            <a:r>
              <a:rPr lang="it-IT" sz="1000" dirty="0" err="1"/>
              <a:t>Trop</a:t>
            </a:r>
            <a:r>
              <a:rPr lang="it-IT" sz="1000" dirty="0"/>
              <a:t> </a:t>
            </a:r>
            <a:r>
              <a:rPr lang="it-IT" sz="1000" dirty="0" err="1"/>
              <a:t>Med</a:t>
            </a:r>
            <a:r>
              <a:rPr lang="it-IT" sz="1000" dirty="0"/>
              <a:t> </a:t>
            </a:r>
            <a:r>
              <a:rPr lang="it-IT" sz="1000" dirty="0" err="1"/>
              <a:t>Hyg</a:t>
            </a:r>
            <a:r>
              <a:rPr lang="it-IT" sz="1000" dirty="0"/>
              <a:t>. (2017</a:t>
            </a:r>
            <a:r>
              <a:rPr lang="it-IT" sz="1000" dirty="0" smtClean="0"/>
              <a:t>)</a:t>
            </a:r>
          </a:p>
          <a:p>
            <a:r>
              <a:rPr lang="it-IT" sz="1000" dirty="0" smtClean="0"/>
              <a:t> </a:t>
            </a:r>
            <a:r>
              <a:rPr lang="it-IT" sz="1000" dirty="0"/>
              <a:t>²</a:t>
            </a:r>
            <a:r>
              <a:rPr lang="it-IT" sz="1000" dirty="0" smtClean="0"/>
              <a:t>Bamgbola </a:t>
            </a:r>
            <a:r>
              <a:rPr lang="it-IT" sz="1000" dirty="0"/>
              <a:t>F. </a:t>
            </a:r>
            <a:r>
              <a:rPr lang="it-IT" sz="1000" dirty="0" err="1"/>
              <a:t>Urinary</a:t>
            </a:r>
            <a:r>
              <a:rPr lang="it-IT" sz="1000" dirty="0"/>
              <a:t> </a:t>
            </a:r>
            <a:r>
              <a:rPr lang="it-IT" sz="1000" dirty="0" err="1"/>
              <a:t>schistosomiasis</a:t>
            </a:r>
            <a:r>
              <a:rPr lang="it-IT" sz="1000" dirty="0"/>
              <a:t>. </a:t>
            </a:r>
            <a:r>
              <a:rPr lang="it-IT" sz="1000" dirty="0" err="1"/>
              <a:t>Ped</a:t>
            </a:r>
            <a:r>
              <a:rPr lang="it-IT" sz="1000" dirty="0"/>
              <a:t> </a:t>
            </a:r>
            <a:r>
              <a:rPr lang="it-IT" sz="1000" dirty="0" err="1"/>
              <a:t>Nephrology</a:t>
            </a:r>
            <a:r>
              <a:rPr lang="it-IT" sz="1000" dirty="0"/>
              <a:t>. </a:t>
            </a:r>
            <a:endParaRPr lang="it-IT" sz="1000" b="0" dirty="0" smtClean="0">
              <a:effectLst/>
            </a:endParaRPr>
          </a:p>
          <a:p>
            <a:r>
              <a:rPr lang="it-IT" sz="1000" dirty="0" smtClean="0"/>
              <a:t/>
            </a:r>
            <a:br>
              <a:rPr lang="it-IT" sz="1000" dirty="0" smtClean="0"/>
            </a:br>
            <a:endParaRPr lang="it-IT" sz="1000" dirty="0"/>
          </a:p>
        </p:txBody>
      </p:sp>
      <p:pic>
        <p:nvPicPr>
          <p:cNvPr id="4098" name="Picture 2" descr="Risultati immagini per think about it chil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964" b="7452"/>
          <a:stretch/>
        </p:blipFill>
        <p:spPr bwMode="auto">
          <a:xfrm>
            <a:off x="719457" y="5693806"/>
            <a:ext cx="1478992" cy="1654342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Risultati immagini per think about it chil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82" b="8024"/>
          <a:stretch/>
        </p:blipFill>
        <p:spPr bwMode="auto">
          <a:xfrm>
            <a:off x="7914903" y="5693806"/>
            <a:ext cx="1475761" cy="1654342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/>
          </p:nvPr>
        </p:nvSpPr>
        <p:spPr>
          <a:xfrm>
            <a:off x="503999" y="1499738"/>
            <a:ext cx="9071640" cy="15717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8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GRAZIE!</a:t>
            </a:r>
            <a:endParaRPr lang="it-IT" sz="8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2054" name="Picture 6" descr="Risultati immagini per bruco di legn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8569" y="2797175"/>
            <a:ext cx="4762500" cy="4762500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917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1411</TotalTime>
  <Words>327</Words>
  <Application>Microsoft Office PowerPoint</Application>
  <PresentationFormat>Personalizzato</PresentationFormat>
  <Paragraphs>32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3" baseType="lpstr">
      <vt:lpstr>Arial</vt:lpstr>
      <vt:lpstr>ArialMT</vt:lpstr>
      <vt:lpstr>DejaVu Sans</vt:lpstr>
      <vt:lpstr>Symbol</vt:lpstr>
      <vt:lpstr>Times New Roman</vt:lpstr>
      <vt:lpstr>Trebuchet MS</vt:lpstr>
      <vt:lpstr>Wingdings</vt:lpstr>
      <vt:lpstr>Office Theme</vt:lpstr>
      <vt:lpstr>Ematuria: occhio all’anamnesi!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Ematuria: occhio all’anamnesi!</dc:title>
  <dc:subject/>
  <dc:creator>Margherita Baldessari</dc:creator>
  <dc:description/>
  <cp:lastModifiedBy>Margherita Baldessari</cp:lastModifiedBy>
  <cp:revision>22</cp:revision>
  <dcterms:created xsi:type="dcterms:W3CDTF">2019-05-10T09:46:33Z</dcterms:created>
  <dcterms:modified xsi:type="dcterms:W3CDTF">2019-05-13T16:20:35Z</dcterms:modified>
  <dc:language>it-IT</dc:language>
</cp:coreProperties>
</file>