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3BC8-3389-7E4A-9F90-7401FD7CDF14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9506-6B03-9C4D-9B5F-E1A76A162054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1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9506-6B03-9C4D-9B5F-E1A76A16205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23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5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77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00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50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88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6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4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8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5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CA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99E4-7865-0C48-A514-6864CC8B8523}" type="datetimeFigureOut">
              <a:rPr lang="it-IT" smtClean="0"/>
              <a:t>13/05/19</a:t>
            </a:fld>
            <a:endParaRPr lang="en-CA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A6C0-2BC0-0849-ADD7-8888A6A38DA7}" type="slidenum">
              <a:rPr lang="en-CA" smtClean="0"/>
              <a:t>‹n.›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9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19-05-05 alle 16.47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4754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37956" y="2973534"/>
            <a:ext cx="757828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baseline="30000" dirty="0">
                <a:latin typeface="Comic Sans MS"/>
                <a:cs typeface="Comic Sans MS"/>
              </a:rPr>
              <a:t>IPERTENSIONE ARTERIOSA </a:t>
            </a:r>
            <a:r>
              <a:rPr lang="en-CA" sz="4400" b="1" baseline="30000" dirty="0" smtClean="0">
                <a:latin typeface="Comic Sans MS"/>
                <a:cs typeface="Comic Sans MS"/>
              </a:rPr>
              <a:t>SEVERA:</a:t>
            </a:r>
            <a:endParaRPr lang="en-CA" sz="4400" b="1" baseline="30000" dirty="0">
              <a:latin typeface="Comic Sans MS"/>
              <a:cs typeface="Comic Sans MS"/>
            </a:endParaRPr>
          </a:p>
          <a:p>
            <a:pPr algn="ctr"/>
            <a:r>
              <a:rPr lang="en-CA" sz="4400" b="1" baseline="30000" dirty="0">
                <a:latin typeface="Comic Sans MS"/>
                <a:cs typeface="Comic Sans MS"/>
              </a:rPr>
              <a:t>CHE SORPRESA</a:t>
            </a:r>
            <a:r>
              <a:rPr lang="en-CA" sz="4400" b="1" baseline="30000" dirty="0" smtClean="0">
                <a:latin typeface="Comic Sans MS"/>
                <a:cs typeface="Comic Sans MS"/>
              </a:rPr>
              <a:t>!</a:t>
            </a:r>
            <a:endParaRPr lang="en-CA" sz="4400" b="1" baseline="30000" dirty="0">
              <a:latin typeface="Comic Sans MS"/>
              <a:cs typeface="Comic Sans M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15259" y="5094175"/>
            <a:ext cx="5852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aseline="30000" dirty="0" err="1" smtClean="0">
                <a:latin typeface="Comic Sans MS"/>
                <a:cs typeface="Comic Sans MS"/>
              </a:rPr>
              <a:t>Autori</a:t>
            </a:r>
            <a:r>
              <a:rPr lang="en-CA" baseline="30000" dirty="0" smtClean="0">
                <a:latin typeface="Comic Sans MS"/>
                <a:cs typeface="Comic Sans MS"/>
              </a:rPr>
              <a:t>:</a:t>
            </a:r>
            <a:r>
              <a:rPr lang="en-CA" dirty="0" smtClean="0">
                <a:latin typeface="Comic Sans MS"/>
                <a:cs typeface="Comic Sans MS"/>
              </a:rPr>
              <a:t> </a:t>
            </a:r>
            <a:r>
              <a:rPr lang="en-CA" baseline="30000" dirty="0" smtClean="0">
                <a:latin typeface="Comic Sans MS"/>
                <a:cs typeface="Comic Sans MS"/>
              </a:rPr>
              <a:t>P. </a:t>
            </a:r>
            <a:r>
              <a:rPr lang="en-CA" baseline="30000" dirty="0" err="1" smtClean="0">
                <a:latin typeface="Comic Sans MS"/>
                <a:cs typeface="Comic Sans MS"/>
              </a:rPr>
              <a:t>Assandro</a:t>
            </a:r>
            <a:r>
              <a:rPr lang="en-CA" baseline="30000" dirty="0" smtClean="0">
                <a:latin typeface="Comic Sans MS"/>
                <a:cs typeface="Comic Sans MS"/>
              </a:rPr>
              <a:t> (1), H. </a:t>
            </a:r>
            <a:r>
              <a:rPr lang="en-CA" baseline="30000" dirty="0" err="1" smtClean="0">
                <a:latin typeface="Comic Sans MS"/>
                <a:cs typeface="Comic Sans MS"/>
              </a:rPr>
              <a:t>Chehade</a:t>
            </a:r>
            <a:r>
              <a:rPr lang="en-CA" baseline="30000" dirty="0" smtClean="0">
                <a:latin typeface="Comic Sans MS"/>
                <a:cs typeface="Comic Sans MS"/>
              </a:rPr>
              <a:t> (2), J.B. </a:t>
            </a:r>
            <a:r>
              <a:rPr lang="en-CA" baseline="30000" dirty="0" err="1" smtClean="0">
                <a:latin typeface="Comic Sans MS"/>
                <a:cs typeface="Comic Sans MS"/>
              </a:rPr>
              <a:t>Armengaud</a:t>
            </a:r>
            <a:r>
              <a:rPr lang="en-CA" baseline="30000" dirty="0" smtClean="0">
                <a:latin typeface="Comic Sans MS"/>
                <a:cs typeface="Comic Sans MS"/>
              </a:rPr>
              <a:t> (1), prof U. </a:t>
            </a:r>
            <a:r>
              <a:rPr lang="en-CA" baseline="30000" dirty="0" err="1" smtClean="0">
                <a:latin typeface="Comic Sans MS"/>
                <a:cs typeface="Comic Sans MS"/>
              </a:rPr>
              <a:t>Simeoni</a:t>
            </a:r>
            <a:r>
              <a:rPr lang="en-CA" baseline="30000" dirty="0" smtClean="0">
                <a:latin typeface="Comic Sans MS"/>
                <a:cs typeface="Comic Sans MS"/>
              </a:rPr>
              <a:t> (1)</a:t>
            </a:r>
          </a:p>
          <a:p>
            <a:r>
              <a:rPr lang="en-CA" baseline="30000" dirty="0" smtClean="0">
                <a:latin typeface="Comic Sans MS"/>
                <a:cs typeface="Comic Sans MS"/>
              </a:rPr>
              <a:t>	</a:t>
            </a:r>
          </a:p>
          <a:p>
            <a:r>
              <a:rPr lang="en-CA" baseline="30000" dirty="0" smtClean="0">
                <a:latin typeface="Comic Sans MS"/>
                <a:cs typeface="Comic Sans MS"/>
              </a:rPr>
              <a:t>	  (1) Centre </a:t>
            </a:r>
            <a:r>
              <a:rPr lang="en-CA" baseline="30000" dirty="0" err="1" smtClean="0">
                <a:latin typeface="Comic Sans MS"/>
                <a:cs typeface="Comic Sans MS"/>
              </a:rPr>
              <a:t>hospitalier</a:t>
            </a:r>
            <a:r>
              <a:rPr lang="en-CA" baseline="30000" dirty="0" smtClean="0">
                <a:latin typeface="Comic Sans MS"/>
                <a:cs typeface="Comic Sans MS"/>
              </a:rPr>
              <a:t> </a:t>
            </a:r>
            <a:r>
              <a:rPr lang="en-CA" baseline="30000" dirty="0" err="1" smtClean="0">
                <a:latin typeface="Comic Sans MS"/>
                <a:cs typeface="Comic Sans MS"/>
              </a:rPr>
              <a:t>universitaire</a:t>
            </a:r>
            <a:r>
              <a:rPr lang="en-CA" baseline="30000" dirty="0" smtClean="0">
                <a:latin typeface="Comic Sans MS"/>
                <a:cs typeface="Comic Sans MS"/>
              </a:rPr>
              <a:t> </a:t>
            </a:r>
            <a:r>
              <a:rPr lang="en-CA" baseline="30000" dirty="0" err="1" smtClean="0">
                <a:latin typeface="Comic Sans MS"/>
                <a:cs typeface="Comic Sans MS"/>
              </a:rPr>
              <a:t>vaudois</a:t>
            </a:r>
            <a:r>
              <a:rPr lang="en-CA" baseline="30000" dirty="0" smtClean="0">
                <a:latin typeface="Comic Sans MS"/>
                <a:cs typeface="Comic Sans MS"/>
              </a:rPr>
              <a:t>, Lausanne, </a:t>
            </a:r>
            <a:r>
              <a:rPr lang="en-CA" baseline="30000" dirty="0" err="1" smtClean="0">
                <a:latin typeface="Comic Sans MS"/>
                <a:cs typeface="Comic Sans MS"/>
              </a:rPr>
              <a:t>Svizzera</a:t>
            </a:r>
            <a:r>
              <a:rPr lang="en-CA" baseline="30000" dirty="0" smtClean="0">
                <a:latin typeface="Comic Sans MS"/>
                <a:cs typeface="Comic Sans MS"/>
              </a:rPr>
              <a:t> </a:t>
            </a:r>
          </a:p>
          <a:p>
            <a:r>
              <a:rPr lang="en-CA" baseline="30000" dirty="0" smtClean="0">
                <a:latin typeface="Comic Sans MS"/>
                <a:cs typeface="Comic Sans MS"/>
              </a:rPr>
              <a:t>	  (2) </a:t>
            </a:r>
            <a:r>
              <a:rPr lang="en-CA" baseline="30000" dirty="0" err="1" smtClean="0">
                <a:latin typeface="Comic Sans MS"/>
                <a:cs typeface="Comic Sans MS"/>
              </a:rPr>
              <a:t>Néphrologie</a:t>
            </a:r>
            <a:r>
              <a:rPr lang="en-CA" baseline="30000" dirty="0" smtClean="0">
                <a:latin typeface="Comic Sans MS"/>
                <a:cs typeface="Comic Sans MS"/>
              </a:rPr>
              <a:t> </a:t>
            </a:r>
            <a:r>
              <a:rPr lang="en-CA" baseline="30000" dirty="0" err="1" smtClean="0">
                <a:latin typeface="Comic Sans MS"/>
                <a:cs typeface="Comic Sans MS"/>
              </a:rPr>
              <a:t>pédiatrique</a:t>
            </a:r>
            <a:r>
              <a:rPr lang="en-CA" baseline="30000" dirty="0" smtClean="0">
                <a:latin typeface="Comic Sans MS"/>
                <a:cs typeface="Comic Sans MS"/>
              </a:rPr>
              <a:t>, CHUV Lausanne , </a:t>
            </a:r>
            <a:r>
              <a:rPr lang="en-CA" baseline="30000" dirty="0" err="1" smtClean="0">
                <a:latin typeface="Comic Sans MS"/>
                <a:cs typeface="Comic Sans MS"/>
              </a:rPr>
              <a:t>Svizzera</a:t>
            </a:r>
            <a:endParaRPr lang="en-CA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954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0663" y="255818"/>
            <a:ext cx="4212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Comic Sans MS"/>
                <a:cs typeface="Comic Sans MS"/>
              </a:rPr>
              <a:t>Annalisa, 15 </a:t>
            </a:r>
            <a:r>
              <a:rPr lang="en-CA" sz="1600" dirty="0" err="1" smtClean="0">
                <a:latin typeface="Comic Sans MS"/>
                <a:cs typeface="Comic Sans MS"/>
              </a:rPr>
              <a:t>mesi</a:t>
            </a:r>
            <a:endParaRPr lang="en-CA" sz="1600" dirty="0" smtClean="0">
              <a:latin typeface="Comic Sans MS"/>
              <a:cs typeface="Comic Sans MS"/>
            </a:endParaRPr>
          </a:p>
          <a:p>
            <a:r>
              <a:rPr lang="en-CA" sz="1600" dirty="0" smtClean="0">
                <a:latin typeface="Comic Sans MS"/>
                <a:cs typeface="Comic Sans MS"/>
              </a:rPr>
              <a:t>BSA, </a:t>
            </a:r>
            <a:r>
              <a:rPr lang="en-CA" sz="1600" dirty="0" err="1" smtClean="0">
                <a:latin typeface="Comic Sans MS"/>
                <a:cs typeface="Comic Sans MS"/>
              </a:rPr>
              <a:t>vaccinata</a:t>
            </a:r>
            <a:endParaRPr lang="en-CA" sz="1600" dirty="0" smtClean="0">
              <a:latin typeface="Comic Sans MS"/>
              <a:cs typeface="Comic Sans MS"/>
            </a:endParaRPr>
          </a:p>
          <a:p>
            <a:r>
              <a:rPr lang="en-CA" sz="1600" dirty="0" err="1" smtClean="0">
                <a:latin typeface="Comic Sans MS"/>
                <a:cs typeface="Comic Sans MS"/>
              </a:rPr>
              <a:t>Anamnesi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muta</a:t>
            </a:r>
            <a:endParaRPr lang="en-CA" sz="1600" dirty="0" smtClean="0">
              <a:latin typeface="Comic Sans MS"/>
              <a:cs typeface="Comic Sans MS"/>
            </a:endParaRPr>
          </a:p>
          <a:p>
            <a:endParaRPr lang="en-CA" sz="1600" dirty="0">
              <a:latin typeface="Comic Sans MS"/>
              <a:cs typeface="Comic Sans MS"/>
            </a:endParaRPr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3" y="1529453"/>
            <a:ext cx="1612562" cy="14544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8730"/>
          <a:stretch/>
        </p:blipFill>
        <p:spPr>
          <a:xfrm flipH="1">
            <a:off x="1782715" y="1317869"/>
            <a:ext cx="1872740" cy="16660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55455" y="1533129"/>
            <a:ext cx="5413225" cy="117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 err="1">
                <a:latin typeface="Comic Sans MS"/>
                <a:cs typeface="Comic Sans MS"/>
              </a:rPr>
              <a:t>tumefazione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fronto-sopraccigliare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smtClean="0">
                <a:latin typeface="Comic Sans MS"/>
                <a:cs typeface="Comic Sans MS"/>
              </a:rPr>
              <a:t>SN</a:t>
            </a:r>
          </a:p>
          <a:p>
            <a:pPr>
              <a:lnSpc>
                <a:spcPct val="150000"/>
              </a:lnSpc>
            </a:pPr>
            <a:r>
              <a:rPr lang="en-CA" sz="1600" dirty="0" smtClean="0">
                <a:latin typeface="Comic Sans MS"/>
                <a:cs typeface="Comic Sans MS"/>
              </a:rPr>
              <a:t>EO</a:t>
            </a:r>
            <a:r>
              <a:rPr lang="en-CA" sz="1600" dirty="0">
                <a:latin typeface="Comic Sans MS"/>
                <a:cs typeface="Comic Sans MS"/>
              </a:rPr>
              <a:t>: </a:t>
            </a:r>
            <a:r>
              <a:rPr lang="en-CA" sz="1600" dirty="0" err="1">
                <a:latin typeface="Comic Sans MS"/>
                <a:cs typeface="Comic Sans MS"/>
              </a:rPr>
              <a:t>tumefazione</a:t>
            </a:r>
            <a:r>
              <a:rPr lang="en-CA" sz="1600" dirty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sopraccigliare</a:t>
            </a:r>
            <a:r>
              <a:rPr lang="en-CA" sz="1600" dirty="0">
                <a:latin typeface="Comic Sans MS"/>
                <a:cs typeface="Comic Sans MS"/>
              </a:rPr>
              <a:t>, </a:t>
            </a:r>
            <a:r>
              <a:rPr lang="en-CA" sz="1600" b="1" dirty="0" err="1">
                <a:solidFill>
                  <a:srgbClr val="FF0000"/>
                </a:solidFill>
                <a:latin typeface="Comic Sans MS"/>
                <a:cs typeface="Comic Sans MS"/>
              </a:rPr>
              <a:t>il</a:t>
            </a:r>
            <a:r>
              <a:rPr lang="en-CA" sz="16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CA" sz="1600" b="1" dirty="0" err="1">
                <a:solidFill>
                  <a:srgbClr val="FF0000"/>
                </a:solidFill>
                <a:latin typeface="Comic Sans MS"/>
                <a:cs typeface="Comic Sans MS"/>
              </a:rPr>
              <a:t>resto</a:t>
            </a:r>
            <a:r>
              <a:rPr lang="en-CA" sz="16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CA" sz="1600" b="1" dirty="0" err="1">
                <a:solidFill>
                  <a:srgbClr val="FF0000"/>
                </a:solidFill>
                <a:latin typeface="Comic Sans MS"/>
                <a:cs typeface="Comic Sans MS"/>
              </a:rPr>
              <a:t>nella</a:t>
            </a:r>
            <a:r>
              <a:rPr lang="en-CA" sz="16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CA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norma</a:t>
            </a:r>
            <a:endParaRPr lang="en-CA" sz="16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CA" sz="1600" dirty="0">
                <a:latin typeface="Comic Sans MS"/>
                <a:cs typeface="Comic Sans MS"/>
              </a:rPr>
              <a:t>PV: FC 90/</a:t>
            </a:r>
            <a:r>
              <a:rPr lang="en-CA" sz="1600" dirty="0" err="1">
                <a:latin typeface="Comic Sans MS"/>
                <a:cs typeface="Comic Sans MS"/>
              </a:rPr>
              <a:t>min,FR</a:t>
            </a:r>
            <a:r>
              <a:rPr lang="en-CA" sz="1600" dirty="0">
                <a:latin typeface="Comic Sans MS"/>
                <a:cs typeface="Comic Sans MS"/>
              </a:rPr>
              <a:t> 20/min, sat 100%, </a:t>
            </a:r>
            <a:r>
              <a:rPr lang="en-CA" sz="1600" b="1" dirty="0">
                <a:solidFill>
                  <a:srgbClr val="FF0000"/>
                </a:solidFill>
                <a:latin typeface="Comic Sans MS"/>
                <a:cs typeface="Comic Sans MS"/>
              </a:rPr>
              <a:t>PA 200/</a:t>
            </a:r>
            <a:r>
              <a:rPr lang="en-CA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98mmHg</a:t>
            </a:r>
            <a:r>
              <a:rPr lang="en-CA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CA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8779" y="4084035"/>
            <a:ext cx="8314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atin typeface="Comic Sans MS"/>
                <a:cs typeface="Comic Sans MS"/>
              </a:rPr>
              <a:t>TAC </a:t>
            </a:r>
            <a:r>
              <a:rPr lang="en-CA" sz="1600" b="1" dirty="0" err="1" smtClean="0">
                <a:latin typeface="Comic Sans MS"/>
                <a:cs typeface="Comic Sans MS"/>
              </a:rPr>
              <a:t>cerebrale</a:t>
            </a:r>
            <a:r>
              <a:rPr lang="en-CA" sz="1600" dirty="0" smtClean="0">
                <a:latin typeface="Comic Sans MS"/>
                <a:cs typeface="Comic Sans MS"/>
              </a:rPr>
              <a:t>: </a:t>
            </a:r>
            <a:r>
              <a:rPr lang="en-CA" sz="1600" dirty="0" err="1" smtClean="0">
                <a:latin typeface="Comic Sans MS"/>
                <a:cs typeface="Comic Sans MS"/>
              </a:rPr>
              <a:t>frattura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parete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posteriore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dorbita</a:t>
            </a:r>
            <a:r>
              <a:rPr lang="en-CA" sz="1600" dirty="0" smtClean="0">
                <a:latin typeface="Comic Sans MS"/>
                <a:cs typeface="Comic Sans MS"/>
              </a:rPr>
              <a:t> SN (</a:t>
            </a:r>
            <a:r>
              <a:rPr lang="en-CA" sz="1600" dirty="0" smtClean="0">
                <a:latin typeface="Comic Sans MS"/>
                <a:cs typeface="Comic Sans MS"/>
              </a:rPr>
              <a:t>non </a:t>
            </a:r>
            <a:r>
              <a:rPr lang="en-CA" sz="1600" dirty="0" err="1" smtClean="0">
                <a:latin typeface="Comic Sans MS"/>
                <a:cs typeface="Comic Sans MS"/>
              </a:rPr>
              <a:t>spiega</a:t>
            </a:r>
            <a:r>
              <a:rPr lang="en-CA" sz="1600" dirty="0" smtClean="0">
                <a:latin typeface="Comic Sans MS"/>
                <a:cs typeface="Comic Sans MS"/>
              </a:rPr>
              <a:t> HTA</a:t>
            </a:r>
            <a:r>
              <a:rPr lang="en-CA" sz="1600" dirty="0" smtClean="0">
                <a:latin typeface="Comic Sans MS"/>
                <a:cs typeface="Comic Sans MS"/>
              </a:rPr>
              <a:t>)</a:t>
            </a:r>
          </a:p>
          <a:p>
            <a:r>
              <a:rPr lang="en-CA" sz="1600" dirty="0">
                <a:latin typeface="Comic Sans MS"/>
                <a:cs typeface="Comic Sans MS"/>
              </a:rPr>
              <a:t>	</a:t>
            </a:r>
            <a:r>
              <a:rPr lang="en-CA" sz="1600" dirty="0" smtClean="0">
                <a:latin typeface="Comic Sans MS"/>
                <a:cs typeface="Comic Sans MS"/>
              </a:rPr>
              <a:t>		   no </a:t>
            </a:r>
            <a:r>
              <a:rPr lang="en-CA" sz="1600" dirty="0" err="1" smtClean="0">
                <a:latin typeface="Comic Sans MS"/>
                <a:cs typeface="Comic Sans MS"/>
              </a:rPr>
              <a:t>ipertensione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>
                <a:latin typeface="Comic Sans MS"/>
                <a:cs typeface="Comic Sans MS"/>
              </a:rPr>
              <a:t>endocranica</a:t>
            </a:r>
            <a:endParaRPr lang="en-CA" sz="1600" dirty="0" smtClean="0">
              <a:latin typeface="Comic Sans MS"/>
              <a:cs typeface="Comic Sans MS"/>
            </a:endParaRPr>
          </a:p>
          <a:p>
            <a:endParaRPr lang="en-CA" sz="1600" b="1" dirty="0" smtClean="0">
              <a:latin typeface="Comic Sans MS"/>
              <a:cs typeface="Comic Sans MS"/>
            </a:endParaRPr>
          </a:p>
          <a:p>
            <a:r>
              <a:rPr lang="en-CA" sz="1600" b="1" dirty="0" smtClean="0">
                <a:latin typeface="Comic Sans MS"/>
                <a:cs typeface="Comic Sans MS"/>
              </a:rPr>
              <a:t>RX </a:t>
            </a:r>
            <a:r>
              <a:rPr lang="en-CA" sz="1600" b="1" dirty="0" err="1" smtClean="0">
                <a:latin typeface="Comic Sans MS"/>
                <a:cs typeface="Comic Sans MS"/>
              </a:rPr>
              <a:t>torace</a:t>
            </a:r>
            <a:r>
              <a:rPr lang="en-CA" sz="1600" dirty="0" smtClean="0">
                <a:latin typeface="Comic Sans MS"/>
                <a:cs typeface="Comic Sans MS"/>
              </a:rPr>
              <a:t>: non </a:t>
            </a:r>
            <a:r>
              <a:rPr lang="en-CA" sz="1600" dirty="0" err="1" smtClean="0">
                <a:latin typeface="Comic Sans MS"/>
                <a:cs typeface="Comic Sans MS"/>
              </a:rPr>
              <a:t>cardiomegalia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</a:p>
          <a:p>
            <a:endParaRPr lang="en-CA" sz="1600" b="1" dirty="0" smtClean="0">
              <a:latin typeface="Comic Sans MS"/>
              <a:cs typeface="Comic Sans MS"/>
            </a:endParaRPr>
          </a:p>
          <a:p>
            <a:r>
              <a:rPr lang="en-CA" sz="1600" b="1" dirty="0" smtClean="0">
                <a:latin typeface="Comic Sans MS"/>
                <a:cs typeface="Comic Sans MS"/>
              </a:rPr>
              <a:t>Fundus oculi</a:t>
            </a:r>
            <a:r>
              <a:rPr lang="en-CA" sz="1600" dirty="0" smtClean="0">
                <a:latin typeface="Comic Sans MS"/>
                <a:cs typeface="Comic Sans MS"/>
              </a:rPr>
              <a:t>: </a:t>
            </a:r>
            <a:r>
              <a:rPr lang="en-CA" sz="1600" dirty="0" err="1" smtClean="0">
                <a:latin typeface="Comic Sans MS"/>
                <a:cs typeface="Comic Sans MS"/>
              </a:rPr>
              <a:t>normale</a:t>
            </a:r>
            <a:r>
              <a:rPr lang="en-CA" sz="1600" dirty="0" smtClean="0">
                <a:latin typeface="Comic Sans MS"/>
                <a:cs typeface="Comic Sans MS"/>
              </a:rPr>
              <a:t/>
            </a:r>
            <a:br>
              <a:rPr lang="en-CA" sz="1600" dirty="0" smtClean="0">
                <a:latin typeface="Comic Sans MS"/>
                <a:cs typeface="Comic Sans MS"/>
              </a:rPr>
            </a:br>
            <a:endParaRPr lang="en-CA" sz="1600" dirty="0" smtClean="0">
              <a:latin typeface="Comic Sans MS"/>
              <a:cs typeface="Comic Sans MS"/>
            </a:endParaRPr>
          </a:p>
          <a:p>
            <a:r>
              <a:rPr lang="en-CA" sz="1600" b="1" dirty="0" smtClean="0">
                <a:latin typeface="Comic Sans MS"/>
                <a:cs typeface="Comic Sans MS"/>
              </a:rPr>
              <a:t>ECG </a:t>
            </a:r>
            <a:r>
              <a:rPr lang="en-CA" sz="1600" b="1" dirty="0" err="1" smtClean="0">
                <a:latin typeface="Comic Sans MS"/>
                <a:cs typeface="Comic Sans MS"/>
              </a:rPr>
              <a:t>ed</a:t>
            </a:r>
            <a:r>
              <a:rPr lang="en-CA" sz="1600" b="1" dirty="0" smtClean="0">
                <a:latin typeface="Comic Sans MS"/>
                <a:cs typeface="Comic Sans MS"/>
              </a:rPr>
              <a:t> </a:t>
            </a:r>
            <a:r>
              <a:rPr lang="en-CA" sz="1600" b="1" dirty="0" err="1" smtClean="0">
                <a:latin typeface="Comic Sans MS"/>
                <a:cs typeface="Comic Sans MS"/>
              </a:rPr>
              <a:t>ecocardiogramma</a:t>
            </a:r>
            <a:r>
              <a:rPr lang="en-CA" sz="1600" dirty="0" smtClean="0">
                <a:latin typeface="Comic Sans MS"/>
                <a:cs typeface="Comic Sans MS"/>
              </a:rPr>
              <a:t>: </a:t>
            </a:r>
            <a:r>
              <a:rPr lang="en-CA" sz="1600" dirty="0" err="1" smtClean="0">
                <a:latin typeface="Comic Sans MS"/>
                <a:cs typeface="Comic Sans MS"/>
              </a:rPr>
              <a:t>ipertrofia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cardiaca</a:t>
            </a:r>
            <a:r>
              <a:rPr lang="en-CA" sz="1600" dirty="0" smtClean="0">
                <a:latin typeface="Comic Sans MS"/>
                <a:cs typeface="Comic Sans MS"/>
              </a:rPr>
              <a:t> </a:t>
            </a:r>
            <a:r>
              <a:rPr lang="en-CA" sz="1600" dirty="0" err="1" smtClean="0">
                <a:latin typeface="Comic Sans MS"/>
                <a:cs typeface="Comic Sans MS"/>
              </a:rPr>
              <a:t>instauratasi</a:t>
            </a:r>
            <a:r>
              <a:rPr lang="en-CA" sz="1600" dirty="0" smtClean="0">
                <a:latin typeface="Comic Sans MS"/>
                <a:cs typeface="Comic Sans MS"/>
              </a:rPr>
              <a:t> 4-5 </a:t>
            </a:r>
            <a:r>
              <a:rPr lang="en-CA" sz="1600" dirty="0" err="1" smtClean="0">
                <a:latin typeface="Comic Sans MS"/>
                <a:cs typeface="Comic Sans MS"/>
              </a:rPr>
              <a:t>mesi</a:t>
            </a:r>
            <a:r>
              <a:rPr lang="en-CA" sz="1600" dirty="0" smtClean="0">
                <a:latin typeface="Comic Sans MS"/>
                <a:cs typeface="Comic Sans MS"/>
              </a:rPr>
              <a:t> prima. </a:t>
            </a:r>
          </a:p>
          <a:p>
            <a:endParaRPr lang="en-CA" sz="1600" dirty="0">
              <a:latin typeface="Comic Sans MS"/>
              <a:cs typeface="Comic Sans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779" y="3298235"/>
            <a:ext cx="838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u="sng" dirty="0" err="1" smtClean="0">
                <a:latin typeface="Comic Sans MS"/>
                <a:cs typeface="Comic Sans MS"/>
              </a:rPr>
              <a:t>Trattiamo</a:t>
            </a:r>
            <a:r>
              <a:rPr lang="en-CA" sz="1600" b="1" u="sng" dirty="0" smtClean="0">
                <a:latin typeface="Comic Sans MS"/>
                <a:cs typeface="Comic Sans MS"/>
              </a:rPr>
              <a:t> </a:t>
            </a:r>
            <a:r>
              <a:rPr lang="en-CA" sz="1600" b="1" u="sng" dirty="0" err="1" smtClean="0">
                <a:latin typeface="Comic Sans MS"/>
                <a:cs typeface="Comic Sans MS"/>
              </a:rPr>
              <a:t>l’urgenza</a:t>
            </a:r>
            <a:r>
              <a:rPr lang="en-CA" sz="1600" b="1" u="sng" dirty="0" smtClean="0">
                <a:latin typeface="Comic Sans MS"/>
                <a:cs typeface="Comic Sans MS"/>
              </a:rPr>
              <a:t> </a:t>
            </a:r>
            <a:r>
              <a:rPr lang="en-CA" sz="1600" b="1" u="sng" dirty="0" err="1" smtClean="0">
                <a:latin typeface="Comic Sans MS"/>
                <a:cs typeface="Comic Sans MS"/>
              </a:rPr>
              <a:t>ipertensiva</a:t>
            </a:r>
            <a:r>
              <a:rPr lang="en-CA" sz="1600" b="1" u="sng" dirty="0" smtClean="0">
                <a:latin typeface="Comic Sans MS"/>
                <a:cs typeface="Comic Sans MS"/>
              </a:rPr>
              <a:t> </a:t>
            </a:r>
            <a:r>
              <a:rPr lang="en-CA" sz="1600" dirty="0" smtClean="0">
                <a:latin typeface="Comic Sans MS"/>
                <a:cs typeface="Comic Sans MS"/>
              </a:rPr>
              <a:t>(</a:t>
            </a:r>
            <a:r>
              <a:rPr lang="en-CA" sz="1600" dirty="0" err="1" smtClean="0">
                <a:latin typeface="Comic Sans MS"/>
                <a:cs typeface="Comic Sans MS"/>
              </a:rPr>
              <a:t>idralazina</a:t>
            </a:r>
            <a:r>
              <a:rPr lang="en-CA" sz="1600" dirty="0" smtClean="0">
                <a:latin typeface="Comic Sans MS"/>
                <a:cs typeface="Comic Sans MS"/>
              </a:rPr>
              <a:t> 0,2mg/kg</a:t>
            </a:r>
            <a:r>
              <a:rPr lang="en-CA" sz="1400" dirty="0" smtClean="0">
                <a:latin typeface="Comic Sans MS"/>
                <a:cs typeface="Comic Sans MS"/>
              </a:rPr>
              <a:t> )</a:t>
            </a:r>
            <a:endParaRPr lang="en-CA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5876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2970" y="167871"/>
            <a:ext cx="3492418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sz="1400" dirty="0" err="1">
                <a:latin typeface="Comic Sans MS"/>
                <a:cs typeface="Comic Sans MS"/>
              </a:rPr>
              <a:t>Gli</a:t>
            </a:r>
            <a:r>
              <a:rPr lang="en-CA" sz="1400" dirty="0">
                <a:latin typeface="Comic Sans MS"/>
                <a:cs typeface="Comic Sans MS"/>
              </a:rPr>
              <a:t> </a:t>
            </a:r>
            <a:r>
              <a:rPr lang="en-CA" sz="1400" dirty="0" err="1">
                <a:latin typeface="Comic Sans MS"/>
                <a:cs typeface="Comic Sans MS"/>
              </a:rPr>
              <a:t>esami</a:t>
            </a:r>
            <a:r>
              <a:rPr lang="en-CA" sz="1400" dirty="0">
                <a:latin typeface="Comic Sans MS"/>
                <a:cs typeface="Comic Sans MS"/>
              </a:rPr>
              <a:t> </a:t>
            </a:r>
            <a:r>
              <a:rPr lang="en-CA" sz="1400" dirty="0" err="1" smtClean="0">
                <a:latin typeface="Comic Sans MS"/>
                <a:cs typeface="Comic Sans MS"/>
              </a:rPr>
              <a:t>escludono</a:t>
            </a:r>
            <a:r>
              <a:rPr lang="en-CA" sz="1400" dirty="0" smtClean="0">
                <a:latin typeface="Comic Sans MS"/>
                <a:cs typeface="Comic Sans MS"/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CA" sz="1400" dirty="0" err="1">
                <a:latin typeface="Comic Sans MS"/>
                <a:cs typeface="Comic Sans MS"/>
              </a:rPr>
              <a:t>t</a:t>
            </a:r>
            <a:r>
              <a:rPr lang="en-CA" sz="1400" dirty="0" err="1" smtClean="0">
                <a:latin typeface="Comic Sans MS"/>
                <a:cs typeface="Comic Sans MS"/>
              </a:rPr>
              <a:t>ireopatia</a:t>
            </a:r>
            <a:endParaRPr lang="en-CA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CA" sz="1400" dirty="0" err="1" smtClean="0">
                <a:latin typeface="Comic Sans MS"/>
                <a:cs typeface="Comic Sans MS"/>
              </a:rPr>
              <a:t>feocromocitoma</a:t>
            </a:r>
            <a:r>
              <a:rPr lang="en-CA" sz="1400" dirty="0">
                <a:latin typeface="Comic Sans MS"/>
                <a:cs typeface="Comic Sans MS"/>
              </a:rPr>
              <a:t>/ </a:t>
            </a:r>
            <a:r>
              <a:rPr lang="en-CA" sz="1400" dirty="0" err="1" smtClean="0">
                <a:latin typeface="Comic Sans MS"/>
                <a:cs typeface="Comic Sans MS"/>
              </a:rPr>
              <a:t>neuroblastoma</a:t>
            </a:r>
            <a:endParaRPr lang="en-CA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CA" sz="1400" dirty="0" err="1" smtClean="0">
                <a:latin typeface="Comic Sans MS"/>
                <a:cs typeface="Comic Sans MS"/>
              </a:rPr>
              <a:t>coartazione</a:t>
            </a:r>
            <a:r>
              <a:rPr lang="en-CA" sz="1400" dirty="0" smtClean="0">
                <a:latin typeface="Comic Sans MS"/>
                <a:cs typeface="Comic Sans MS"/>
              </a:rPr>
              <a:t> </a:t>
            </a:r>
            <a:r>
              <a:rPr lang="en-CA" sz="1400" dirty="0" err="1" smtClean="0">
                <a:latin typeface="Comic Sans MS"/>
                <a:cs typeface="Comic Sans MS"/>
              </a:rPr>
              <a:t>aortica</a:t>
            </a:r>
            <a:endParaRPr lang="en-CA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CA" sz="1400" dirty="0" err="1" smtClean="0">
                <a:latin typeface="Comic Sans MS"/>
                <a:cs typeface="Comic Sans MS"/>
              </a:rPr>
              <a:t>vasculite</a:t>
            </a:r>
            <a:r>
              <a:rPr lang="en-CA" sz="1400" dirty="0" smtClean="0">
                <a:latin typeface="Comic Sans MS"/>
                <a:cs typeface="Comic Sans MS"/>
              </a:rPr>
              <a:t> </a:t>
            </a:r>
            <a:r>
              <a:rPr lang="en-CA" sz="1400" dirty="0" err="1" smtClean="0">
                <a:latin typeface="Comic Sans MS"/>
                <a:cs typeface="Comic Sans MS"/>
              </a:rPr>
              <a:t>immunomediata</a:t>
            </a:r>
            <a:endParaRPr lang="en-CA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CA" sz="1400" dirty="0" err="1" smtClean="0">
                <a:latin typeface="Comic Sans MS"/>
                <a:cs typeface="Comic Sans MS"/>
              </a:rPr>
              <a:t>ipersurrenalismo</a:t>
            </a:r>
            <a:endParaRPr lang="en-CA" sz="1400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CA" sz="1400" dirty="0" err="1" smtClean="0">
                <a:latin typeface="Comic Sans MS"/>
                <a:cs typeface="Comic Sans MS"/>
              </a:rPr>
              <a:t>iperaldosteronismo</a:t>
            </a:r>
            <a:r>
              <a:rPr lang="en-CA" sz="1400" dirty="0" smtClean="0">
                <a:latin typeface="Comic Sans MS"/>
                <a:cs typeface="Comic Sans MS"/>
              </a:rPr>
              <a:t> </a:t>
            </a:r>
            <a:r>
              <a:rPr lang="en-CA" sz="1400" dirty="0" err="1">
                <a:latin typeface="Comic Sans MS"/>
                <a:cs typeface="Comic Sans MS"/>
              </a:rPr>
              <a:t>primario</a:t>
            </a:r>
            <a:r>
              <a:rPr lang="en-CA" sz="14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55455" y="167871"/>
            <a:ext cx="5388793" cy="1646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sz="1400" dirty="0" err="1">
                <a:solidFill>
                  <a:schemeClr val="dk1"/>
                </a:solidFill>
                <a:latin typeface="Comic Sans MS"/>
                <a:cs typeface="Comic Sans MS"/>
              </a:rPr>
              <a:t>F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unzione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dirty="0" err="1">
                <a:solidFill>
                  <a:schemeClr val="dk1"/>
                </a:solidFill>
                <a:latin typeface="Comic Sans MS"/>
                <a:cs typeface="Comic Sans MS"/>
              </a:rPr>
              <a:t>renale</a:t>
            </a:r>
            <a:r>
              <a:rPr lang="en-CA" sz="1400" dirty="0">
                <a:solidFill>
                  <a:schemeClr val="dk1"/>
                </a:solidFill>
                <a:latin typeface="Comic Sans MS"/>
                <a:cs typeface="Comic Sans MS"/>
              </a:rPr>
              <a:t> e 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spot 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urinario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: 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normali</a:t>
            </a:r>
            <a:endParaRPr lang="en-CA" sz="1400" dirty="0" smtClean="0">
              <a:solidFill>
                <a:schemeClr val="dk1"/>
              </a:solidFill>
              <a:latin typeface="Comic Sans MS"/>
              <a:cs typeface="Comic Sans MS"/>
            </a:endParaRPr>
          </a:p>
          <a:p>
            <a:endParaRPr lang="en-CA" sz="900" dirty="0" smtClean="0">
              <a:solidFill>
                <a:schemeClr val="dk1"/>
              </a:solidFill>
              <a:latin typeface="Comic Sans MS"/>
              <a:cs typeface="Comic Sans MS"/>
            </a:endParaRPr>
          </a:p>
          <a:p>
            <a:r>
              <a:rPr lang="en-CA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Eco </a:t>
            </a:r>
            <a:r>
              <a:rPr lang="en-CA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addominale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: 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asimmetria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renale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, 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doppler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dirty="0" err="1">
                <a:solidFill>
                  <a:schemeClr val="dk1"/>
                </a:solidFill>
                <a:latin typeface="Comic Sans MS"/>
                <a:cs typeface="Comic Sans MS"/>
              </a:rPr>
              <a:t>normale</a:t>
            </a:r>
            <a:r>
              <a:rPr lang="en-CA" sz="1400" dirty="0">
                <a:solidFill>
                  <a:schemeClr val="dk1"/>
                </a:solidFill>
                <a:latin typeface="Comic Sans MS"/>
                <a:cs typeface="Comic Sans MS"/>
              </a:rPr>
              <a:t>. </a:t>
            </a:r>
            <a:endParaRPr lang="en-CA" sz="1400" dirty="0" smtClean="0">
              <a:solidFill>
                <a:schemeClr val="dk1"/>
              </a:solidFill>
              <a:latin typeface="Comic Sans MS"/>
              <a:cs typeface="Comic Sans MS"/>
            </a:endParaRPr>
          </a:p>
          <a:p>
            <a:endParaRPr lang="en-CA" sz="8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CA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Angio</a:t>
            </a:r>
            <a:r>
              <a:rPr lang="en-CA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CA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risonanza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: </a:t>
            </a:r>
            <a:r>
              <a:rPr lang="en-CA" sz="1400" b="1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ipotrofia</a:t>
            </a:r>
            <a:r>
              <a:rPr lang="en-CA" sz="1400" b="1" dirty="0" smtClean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b="1" dirty="0">
                <a:solidFill>
                  <a:schemeClr val="dk1"/>
                </a:solidFill>
                <a:latin typeface="Comic Sans MS"/>
                <a:cs typeface="Comic Sans MS"/>
              </a:rPr>
              <a:t>del </a:t>
            </a:r>
            <a:r>
              <a:rPr lang="en-CA" sz="1400" b="1" dirty="0" err="1">
                <a:solidFill>
                  <a:schemeClr val="dk1"/>
                </a:solidFill>
                <a:latin typeface="Comic Sans MS"/>
                <a:cs typeface="Comic Sans MS"/>
              </a:rPr>
              <a:t>rene</a:t>
            </a:r>
            <a:r>
              <a:rPr lang="en-CA" sz="1400" b="1" dirty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b="1" dirty="0" err="1">
                <a:solidFill>
                  <a:schemeClr val="dk1"/>
                </a:solidFill>
                <a:latin typeface="Comic Sans MS"/>
                <a:cs typeface="Comic Sans MS"/>
              </a:rPr>
              <a:t>destro</a:t>
            </a:r>
            <a:r>
              <a:rPr lang="en-CA" sz="1400" b="1" dirty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200" dirty="0">
                <a:solidFill>
                  <a:schemeClr val="dk1"/>
                </a:solidFill>
                <a:latin typeface="Comic Sans MS"/>
                <a:cs typeface="Comic Sans MS"/>
              </a:rPr>
              <a:t>(D</a:t>
            </a:r>
            <a:r>
              <a:rPr lang="en-CA" sz="1200" dirty="0" smtClean="0">
                <a:solidFill>
                  <a:schemeClr val="dk1"/>
                </a:solidFill>
                <a:latin typeface="Comic Sans MS"/>
                <a:cs typeface="Comic Sans MS"/>
              </a:rPr>
              <a:t>:50mm S</a:t>
            </a:r>
            <a:r>
              <a:rPr lang="en-CA" sz="1200" dirty="0">
                <a:solidFill>
                  <a:schemeClr val="dk1"/>
                </a:solidFill>
                <a:latin typeface="Comic Sans MS"/>
                <a:cs typeface="Comic Sans MS"/>
              </a:rPr>
              <a:t>:72mm) </a:t>
            </a:r>
            <a:endParaRPr lang="en-CA" sz="1400" dirty="0" smtClean="0">
              <a:solidFill>
                <a:schemeClr val="dk1"/>
              </a:solidFill>
              <a:latin typeface="Comic Sans MS"/>
              <a:cs typeface="Comic Sans MS"/>
            </a:endParaRPr>
          </a:p>
          <a:p>
            <a:r>
              <a:rPr lang="en-CA" sz="1400" dirty="0">
                <a:solidFill>
                  <a:schemeClr val="dk1"/>
                </a:solidFill>
                <a:latin typeface="Comic Sans MS"/>
                <a:cs typeface="Comic Sans MS"/>
              </a:rPr>
              <a:t>	</a:t>
            </a:r>
            <a:r>
              <a:rPr lang="en-CA" sz="1400" dirty="0" smtClean="0">
                <a:solidFill>
                  <a:schemeClr val="dk1"/>
                </a:solidFill>
                <a:latin typeface="Comic Sans MS"/>
                <a:cs typeface="Comic Sans MS"/>
              </a:rPr>
              <a:t>                  </a:t>
            </a:r>
            <a:r>
              <a:rPr lang="en-CA" sz="1400" b="1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anormale</a:t>
            </a:r>
            <a:r>
              <a:rPr lang="en-CA" sz="1400" b="1" dirty="0" smtClean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b="1" dirty="0" err="1">
                <a:solidFill>
                  <a:schemeClr val="dk1"/>
                </a:solidFill>
                <a:latin typeface="Comic Sans MS"/>
                <a:cs typeface="Comic Sans MS"/>
              </a:rPr>
              <a:t>differenziazione</a:t>
            </a:r>
            <a:r>
              <a:rPr lang="en-CA" sz="1400" b="1" dirty="0">
                <a:solidFill>
                  <a:schemeClr val="dk1"/>
                </a:solidFill>
                <a:latin typeface="Comic Sans MS"/>
                <a:cs typeface="Comic Sans MS"/>
              </a:rPr>
              <a:t> </a:t>
            </a:r>
            <a:r>
              <a:rPr lang="en-CA" sz="1400" dirty="0" err="1" smtClean="0">
                <a:solidFill>
                  <a:schemeClr val="dk1"/>
                </a:solidFill>
                <a:latin typeface="Comic Sans MS"/>
                <a:cs typeface="Comic Sans MS"/>
              </a:rPr>
              <a:t>corticomidollare</a:t>
            </a:r>
            <a:endParaRPr lang="en-CA" sz="1400" dirty="0" smtClean="0">
              <a:solidFill>
                <a:schemeClr val="dk1"/>
              </a:solidFill>
              <a:latin typeface="Comic Sans MS"/>
              <a:cs typeface="Comic Sans MS"/>
            </a:endParaRPr>
          </a:p>
          <a:p>
            <a:r>
              <a:rPr lang="en-CA" sz="1400" dirty="0">
                <a:latin typeface="Comic Sans MS"/>
                <a:cs typeface="Comic Sans MS"/>
              </a:rPr>
              <a:t>	</a:t>
            </a:r>
            <a:r>
              <a:rPr lang="en-CA" sz="1400" dirty="0" smtClean="0">
                <a:latin typeface="Comic Sans MS"/>
                <a:cs typeface="Comic Sans MS"/>
              </a:rPr>
              <a:t>		 </a:t>
            </a:r>
            <a:r>
              <a:rPr lang="en-CA" sz="1400" dirty="0" err="1" smtClean="0">
                <a:latin typeface="Comic Sans MS"/>
                <a:cs typeface="Comic Sans MS"/>
              </a:rPr>
              <a:t>normale</a:t>
            </a:r>
            <a:r>
              <a:rPr lang="en-CA" sz="1400" dirty="0" smtClean="0">
                <a:latin typeface="Comic Sans MS"/>
                <a:cs typeface="Comic Sans MS"/>
              </a:rPr>
              <a:t> </a:t>
            </a:r>
            <a:r>
              <a:rPr lang="en-CA" sz="1400" dirty="0" err="1" smtClean="0">
                <a:latin typeface="Comic Sans MS"/>
                <a:cs typeface="Comic Sans MS"/>
              </a:rPr>
              <a:t>perfusione</a:t>
            </a:r>
            <a:endParaRPr lang="en-CA" sz="1400" dirty="0" smtClean="0">
              <a:solidFill>
                <a:schemeClr val="dk1"/>
              </a:solidFill>
              <a:latin typeface="Comic Sans MS"/>
              <a:cs typeface="Comic Sans MS"/>
            </a:endParaRPr>
          </a:p>
          <a:p>
            <a:endParaRPr lang="en-CA" sz="1400" dirty="0">
              <a:solidFill>
                <a:schemeClr val="dk1"/>
              </a:solidFill>
              <a:latin typeface="Comic Sans MS"/>
              <a:cs typeface="Comic Sans MS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715712" y="1954451"/>
            <a:ext cx="3804817" cy="2807751"/>
            <a:chOff x="2715712" y="1954451"/>
            <a:chExt cx="3804817" cy="2807751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804" y="1954451"/>
              <a:ext cx="3697270" cy="2807751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2715712" y="4438386"/>
              <a:ext cx="38048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latin typeface="Comic Sans MS"/>
                  <a:cs typeface="Comic Sans MS"/>
                </a:rPr>
                <a:t>Scintigrafia: ipoplasia </a:t>
              </a:r>
              <a:r>
                <a:rPr lang="it-IT" sz="1400" dirty="0">
                  <a:latin typeface="Comic Sans MS"/>
                  <a:cs typeface="Comic Sans MS"/>
                </a:rPr>
                <a:t>renale destra </a:t>
              </a:r>
              <a:r>
                <a:rPr lang="it-IT" sz="1400" dirty="0" smtClean="0">
                  <a:latin typeface="Comic Sans MS"/>
                  <a:cs typeface="Comic Sans MS"/>
                </a:rPr>
                <a:t>severa</a:t>
              </a:r>
              <a:endParaRPr lang="en-CA" sz="14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48846" y="2127118"/>
            <a:ext cx="2466866" cy="2589999"/>
            <a:chOff x="248846" y="2127118"/>
            <a:chExt cx="2466866" cy="2589999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46" y="2127118"/>
              <a:ext cx="2466866" cy="2589999"/>
            </a:xfrm>
            <a:prstGeom prst="rect">
              <a:avLst/>
            </a:prstGeom>
          </p:spPr>
        </p:pic>
        <p:cxnSp>
          <p:nvCxnSpPr>
            <p:cNvPr id="19" name="Connettore 2 18"/>
            <p:cNvCxnSpPr/>
            <p:nvPr/>
          </p:nvCxnSpPr>
          <p:spPr>
            <a:xfrm>
              <a:off x="669310" y="2565584"/>
              <a:ext cx="377558" cy="2917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/>
          <p:cNvGrpSpPr/>
          <p:nvPr/>
        </p:nvGrpSpPr>
        <p:grpSpPr>
          <a:xfrm>
            <a:off x="6478742" y="1954451"/>
            <a:ext cx="2565506" cy="2589999"/>
            <a:chOff x="6478742" y="1954451"/>
            <a:chExt cx="2565506" cy="2589999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" t="7339" r="9103" b="7375"/>
            <a:stretch/>
          </p:blipFill>
          <p:spPr bwMode="auto">
            <a:xfrm>
              <a:off x="6478742" y="1954451"/>
              <a:ext cx="2565506" cy="25899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ettangolo 21"/>
            <p:cNvSpPr/>
            <p:nvPr/>
          </p:nvSpPr>
          <p:spPr>
            <a:xfrm>
              <a:off x="6730897" y="2052994"/>
              <a:ext cx="2313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latin typeface="Comic Sans MS"/>
                  <a:cs typeface="Comic Sans MS"/>
                </a:rPr>
                <a:t>La CUM è regolare. </a:t>
              </a:r>
              <a:endParaRPr lang="en-CA" sz="1400" dirty="0">
                <a:latin typeface="Comic Sans MS"/>
                <a:cs typeface="Comic Sans MS"/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48845" y="5027081"/>
            <a:ext cx="8683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TAKE </a:t>
            </a:r>
            <a:r>
              <a:rPr lang="it-IT" b="1" dirty="0">
                <a:solidFill>
                  <a:srgbClr val="FF0000"/>
                </a:solidFill>
              </a:rPr>
              <a:t>HOME MESSAGE</a:t>
            </a:r>
          </a:p>
          <a:p>
            <a:pPr marL="285750" lvl="0" indent="-285750">
              <a:buFont typeface="Arial"/>
              <a:buChar char="•"/>
            </a:pPr>
            <a:r>
              <a:rPr lang="it-IT" dirty="0" smtClean="0"/>
              <a:t>TC </a:t>
            </a:r>
            <a:r>
              <a:rPr lang="it-IT" dirty="0"/>
              <a:t>associato </a:t>
            </a:r>
            <a:r>
              <a:rPr lang="it-IT" dirty="0" smtClean="0"/>
              <a:t>a ipertensione </a:t>
            </a:r>
            <a:r>
              <a:rPr lang="it-IT" dirty="0"/>
              <a:t>arteriosa severa è sempre un’urgenza</a:t>
            </a:r>
          </a:p>
          <a:p>
            <a:pPr marL="285750" lvl="0" indent="-285750">
              <a:buFont typeface="Arial"/>
              <a:buChar char="•"/>
            </a:pPr>
            <a:r>
              <a:rPr lang="it-IT" dirty="0"/>
              <a:t>Non sempre la diagnosi è quella che diamo per scontato</a:t>
            </a:r>
          </a:p>
          <a:p>
            <a:pPr marL="285750" lvl="0" indent="-285750">
              <a:buFont typeface="Arial"/>
              <a:buChar char="•"/>
            </a:pPr>
            <a:r>
              <a:rPr lang="it-IT" dirty="0"/>
              <a:t>Sempre ricercare la causa di un’ipertensione arteriosa, anche se diagnosticata in modo fortuito</a:t>
            </a:r>
          </a:p>
        </p:txBody>
      </p:sp>
      <p:sp>
        <p:nvSpPr>
          <p:cNvPr id="25" name="Rettangolo 24"/>
          <p:cNvSpPr/>
          <p:nvPr/>
        </p:nvSpPr>
        <p:spPr>
          <a:xfrm rot="20966587">
            <a:off x="1793404" y="3105834"/>
            <a:ext cx="5697704" cy="40011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/>
              <a:t>IPO-DISPLASIA RENALE UNILATERALE CONGENITA</a:t>
            </a:r>
            <a:r>
              <a:rPr lang="it-IT" sz="2000" dirty="0" smtClean="0"/>
              <a:t>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65876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305" y="4053851"/>
            <a:ext cx="4299695" cy="28041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4243" cy="25779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12220" y="3013502"/>
            <a:ext cx="224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atin typeface="Handwriting - Dakota"/>
                <a:cs typeface="Handwriting - Dakota"/>
              </a:rPr>
              <a:t>Grazie</a:t>
            </a:r>
            <a:endParaRPr lang="en-CA" sz="4800" b="1" dirty="0">
              <a:latin typeface="Handwriting - Dakota"/>
              <a:cs typeface="Handwriting - Dakot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067" y="2577927"/>
            <a:ext cx="12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>
                <a:latin typeface="Handwriting - Dakota"/>
                <a:cs typeface="Handwriting - Dakota"/>
              </a:rPr>
              <a:t>Losanna</a:t>
            </a:r>
            <a:endParaRPr lang="en-CA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40869" y="3675222"/>
            <a:ext cx="12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atin typeface="Handwriting - Dakota"/>
                <a:cs typeface="Handwriting - Dakota"/>
              </a:rPr>
              <a:t>Roma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45048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208</Words>
  <Application>Microsoft Macintosh PowerPoint</Application>
  <PresentationFormat>Presentazione su schermo (4:3)</PresentationFormat>
  <Paragraphs>50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 a</dc:creator>
  <cp:lastModifiedBy>a a</cp:lastModifiedBy>
  <cp:revision>13</cp:revision>
  <dcterms:created xsi:type="dcterms:W3CDTF">2019-05-05T14:44:21Z</dcterms:created>
  <dcterms:modified xsi:type="dcterms:W3CDTF">2019-05-13T19:20:18Z</dcterms:modified>
</cp:coreProperties>
</file>