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8" r:id="rId3"/>
    <p:sldId id="340" r:id="rId4"/>
    <p:sldId id="334" r:id="rId5"/>
    <p:sldId id="283" r:id="rId6"/>
    <p:sldId id="329" r:id="rId7"/>
    <p:sldId id="270" r:id="rId8"/>
    <p:sldId id="299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10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83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88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53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05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95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40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84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27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56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91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19CF-783E-44ED-8CCE-D0BFDF9C0A9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8A56-7276-40C0-AB1A-59B2B7B73D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37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1" y="716823"/>
            <a:ext cx="1646351" cy="129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66045" y="2728398"/>
            <a:ext cx="7507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DOLORI OSTEOARTICOLARI PERSISTENTI:FORSE MANCA QUALCOSA??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487632" y="5925609"/>
            <a:ext cx="715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Dott.ssa Arduini Alessia</a:t>
            </a:r>
          </a:p>
          <a:p>
            <a:pPr algn="ctr"/>
            <a:r>
              <a:rPr lang="it-IT" sz="2400" b="1" dirty="0" smtClean="0"/>
              <a:t>Specializzanda Università </a:t>
            </a:r>
            <a:r>
              <a:rPr lang="it-IT" sz="2400" b="1" dirty="0" smtClean="0"/>
              <a:t>«Sapienza</a:t>
            </a:r>
            <a:r>
              <a:rPr lang="it-IT" sz="2400" b="1" dirty="0" smtClean="0"/>
              <a:t>» Roma</a:t>
            </a:r>
            <a:endParaRPr lang="it-IT" sz="2400" b="1" dirty="0"/>
          </a:p>
        </p:txBody>
      </p:sp>
      <p:pic>
        <p:nvPicPr>
          <p:cNvPr id="10" name="Immagin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96779" y="716823"/>
            <a:ext cx="1620288" cy="12530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618" b="13525"/>
          <a:stretch/>
        </p:blipFill>
        <p:spPr>
          <a:xfrm>
            <a:off x="6218484" y="421626"/>
            <a:ext cx="2573868" cy="15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5404" y="622403"/>
            <a:ext cx="3797169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ANDREA, 3 </a:t>
            </a:r>
            <a:r>
              <a:rPr lang="it-IT" sz="1600" b="1" dirty="0" smtClean="0">
                <a:solidFill>
                  <a:srgbClr val="002060"/>
                </a:solidFill>
              </a:rPr>
              <a:t>ANNI…ALL’IMPROVVISO </a:t>
            </a:r>
            <a:r>
              <a:rPr lang="it-IT" sz="1600" b="1" dirty="0">
                <a:solidFill>
                  <a:srgbClr val="002060"/>
                </a:solidFill>
              </a:rPr>
              <a:t>SI RIFIUTA DI CAMMINARE </a:t>
            </a:r>
            <a:endParaRPr lang="it-IT" sz="1600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it-IT" sz="1350" b="1" dirty="0"/>
          </a:p>
        </p:txBody>
      </p:sp>
      <p:sp>
        <p:nvSpPr>
          <p:cNvPr id="4" name="AutoShape 4" descr="Risultati immagini per bambini 3 ANNI"/>
          <p:cNvSpPr>
            <a:spLocks noChangeAspect="1" noChangeArrowheads="1"/>
          </p:cNvSpPr>
          <p:nvPr/>
        </p:nvSpPr>
        <p:spPr bwMode="auto">
          <a:xfrm>
            <a:off x="2769325" y="191860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/>
          </a:p>
        </p:txBody>
      </p:sp>
      <p:sp>
        <p:nvSpPr>
          <p:cNvPr id="5" name="AutoShape 6" descr="Risultati immagini per bambini 3 ANNI"/>
          <p:cNvSpPr>
            <a:spLocks noChangeAspect="1" noChangeArrowheads="1"/>
          </p:cNvSpPr>
          <p:nvPr/>
        </p:nvSpPr>
        <p:spPr bwMode="auto">
          <a:xfrm>
            <a:off x="920047" y="138025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t-IT" sz="1350"/>
          </a:p>
        </p:txBody>
      </p:sp>
      <p:sp>
        <p:nvSpPr>
          <p:cNvPr id="9" name="CasellaDiTesto 8"/>
          <p:cNvSpPr txBox="1"/>
          <p:nvPr/>
        </p:nvSpPr>
        <p:spPr>
          <a:xfrm>
            <a:off x="224551" y="1321972"/>
            <a:ext cx="3306213" cy="14927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rgbClr val="002060"/>
                </a:solidFill>
              </a:rPr>
              <a:t>Lieve ritardo nel linguaggio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rgbClr val="002060"/>
                </a:solidFill>
              </a:rPr>
              <a:t>A</a:t>
            </a:r>
            <a:r>
              <a:rPr lang="it-IT" sz="1500" b="1" dirty="0" smtClean="0">
                <a:solidFill>
                  <a:srgbClr val="002060"/>
                </a:solidFill>
              </a:rPr>
              <a:t>rti </a:t>
            </a:r>
            <a:r>
              <a:rPr lang="it-IT" sz="1500" b="1" dirty="0">
                <a:solidFill>
                  <a:srgbClr val="002060"/>
                </a:solidFill>
              </a:rPr>
              <a:t>inferiori in </a:t>
            </a:r>
            <a:r>
              <a:rPr lang="it-IT" sz="1500" b="1" dirty="0" smtClean="0">
                <a:solidFill>
                  <a:srgbClr val="002060"/>
                </a:solidFill>
              </a:rPr>
              <a:t>atteggiamento di flessione antalgica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500" b="1" dirty="0" smtClean="0">
                <a:solidFill>
                  <a:srgbClr val="002060"/>
                </a:solidFill>
              </a:rPr>
              <a:t>Rifiuto </a:t>
            </a:r>
            <a:r>
              <a:rPr lang="it-IT" sz="1500" b="1" dirty="0">
                <a:solidFill>
                  <a:srgbClr val="002060"/>
                </a:solidFill>
              </a:rPr>
              <a:t>a mantenere la stazione </a:t>
            </a:r>
            <a:r>
              <a:rPr lang="it-IT" sz="1500" b="1" dirty="0" smtClean="0">
                <a:solidFill>
                  <a:srgbClr val="002060"/>
                </a:solidFill>
              </a:rPr>
              <a:t>eretta</a:t>
            </a:r>
          </a:p>
          <a:p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4897533"/>
            <a:ext cx="4414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</a:rPr>
              <a:t>VALERIO, 5 ANNI… SI RIFIUTA DI CAMMINARE 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4551" y="5402912"/>
            <a:ext cx="3227405" cy="124649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it-IT" sz="1500" b="1" dirty="0" smtClean="0">
                <a:solidFill>
                  <a:srgbClr val="002060"/>
                </a:solidFill>
              </a:rPr>
              <a:t>Ritardo </a:t>
            </a:r>
            <a:r>
              <a:rPr lang="it-IT" sz="1500" b="1" dirty="0">
                <a:solidFill>
                  <a:srgbClr val="002060"/>
                </a:solidFill>
              </a:rPr>
              <a:t>nel linguaggio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rgbClr val="002060"/>
                </a:solidFill>
              </a:rPr>
              <a:t>Difficoltà al mantenimento della stazione </a:t>
            </a:r>
            <a:r>
              <a:rPr lang="it-IT" sz="1500" b="1" dirty="0" smtClean="0">
                <a:solidFill>
                  <a:srgbClr val="002060"/>
                </a:solidFill>
              </a:rPr>
              <a:t>eretta</a:t>
            </a:r>
            <a:endParaRPr lang="it-IT" sz="1500" b="1" dirty="0">
              <a:solidFill>
                <a:srgbClr val="002060"/>
              </a:solidFill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rgbClr val="002060"/>
                </a:solidFill>
              </a:rPr>
              <a:t>Riferito </a:t>
            </a:r>
            <a:r>
              <a:rPr lang="it-IT" sz="1500" b="1" dirty="0" smtClean="0">
                <a:solidFill>
                  <a:srgbClr val="002060"/>
                </a:solidFill>
              </a:rPr>
              <a:t>dolore alla mobilizzazione delle ginocchia e delle anche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75538" y="595946"/>
            <a:ext cx="2769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2060"/>
                </a:solidFill>
              </a:rPr>
              <a:t>MARCO, 7 ANNI…DOLORE ALL’ARTO INFERIORE SINISTRO</a:t>
            </a:r>
          </a:p>
          <a:p>
            <a:endParaRPr lang="it-IT" sz="1600" b="1" dirty="0" smtClean="0">
              <a:solidFill>
                <a:srgbClr val="002060"/>
              </a:solidFill>
            </a:endParaRPr>
          </a:p>
          <a:p>
            <a:endParaRPr lang="it-IT" sz="1600" dirty="0"/>
          </a:p>
        </p:txBody>
      </p:sp>
      <p:sp>
        <p:nvSpPr>
          <p:cNvPr id="11" name="Rettangolo 10"/>
          <p:cNvSpPr/>
          <p:nvPr/>
        </p:nvSpPr>
        <p:spPr>
          <a:xfrm>
            <a:off x="5481093" y="1283789"/>
            <a:ext cx="3364152" cy="1477328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it-IT" sz="1500" b="1" dirty="0" smtClean="0">
                <a:solidFill>
                  <a:srgbClr val="002060"/>
                </a:solidFill>
              </a:rPr>
              <a:t>Lieve </a:t>
            </a:r>
            <a:r>
              <a:rPr lang="it-IT" sz="1500" b="1" dirty="0">
                <a:solidFill>
                  <a:srgbClr val="002060"/>
                </a:solidFill>
              </a:rPr>
              <a:t>ritardo cognitivo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it-IT" sz="1500" b="1" dirty="0" smtClean="0">
                <a:solidFill>
                  <a:srgbClr val="002060"/>
                </a:solidFill>
              </a:rPr>
              <a:t>Marcata </a:t>
            </a:r>
            <a:r>
              <a:rPr lang="it-IT" sz="1500" b="1" dirty="0">
                <a:solidFill>
                  <a:srgbClr val="002060"/>
                </a:solidFill>
              </a:rPr>
              <a:t>dolorabilità alla palpazione del femore </a:t>
            </a:r>
            <a:r>
              <a:rPr lang="it-IT" sz="1500" b="1" dirty="0" err="1">
                <a:solidFill>
                  <a:srgbClr val="002060"/>
                </a:solidFill>
              </a:rPr>
              <a:t>sx</a:t>
            </a:r>
            <a:r>
              <a:rPr lang="it-IT" sz="1500" b="1" dirty="0">
                <a:solidFill>
                  <a:srgbClr val="002060"/>
                </a:solidFill>
              </a:rPr>
              <a:t> e dei muscoli della coscia </a:t>
            </a:r>
            <a:r>
              <a:rPr lang="it-IT" sz="1500" b="1" dirty="0" err="1">
                <a:solidFill>
                  <a:srgbClr val="002060"/>
                </a:solidFill>
              </a:rPr>
              <a:t>sx</a:t>
            </a:r>
            <a:endParaRPr lang="it-IT" sz="1500" b="1" dirty="0">
              <a:solidFill>
                <a:srgbClr val="002060"/>
              </a:solidFill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rgbClr val="002060"/>
                </a:solidFill>
              </a:rPr>
              <a:t>Dolore alla flessione della coscia </a:t>
            </a:r>
            <a:r>
              <a:rPr lang="it-IT" sz="1500" b="1" dirty="0" err="1">
                <a:solidFill>
                  <a:srgbClr val="002060"/>
                </a:solidFill>
              </a:rPr>
              <a:t>sx</a:t>
            </a:r>
            <a:r>
              <a:rPr lang="it-IT" sz="1500" b="1" dirty="0">
                <a:solidFill>
                  <a:srgbClr val="002060"/>
                </a:solidFill>
              </a:rPr>
              <a:t> sul </a:t>
            </a:r>
            <a:r>
              <a:rPr lang="it-IT" sz="1500" b="1" dirty="0" smtClean="0">
                <a:solidFill>
                  <a:srgbClr val="002060"/>
                </a:solidFill>
              </a:rPr>
              <a:t>bacino</a:t>
            </a:r>
            <a:endParaRPr lang="it-IT" sz="1500" b="1" dirty="0">
              <a:solidFill>
                <a:srgbClr val="00206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01242" y="2949963"/>
            <a:ext cx="355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ENRICO, 5 </a:t>
            </a:r>
            <a:r>
              <a:rPr lang="it-IT" sz="1600" b="1" dirty="0" smtClean="0">
                <a:solidFill>
                  <a:srgbClr val="002060"/>
                </a:solidFill>
              </a:rPr>
              <a:t>ANNI…ZOPPIA E RIFIUTO </a:t>
            </a:r>
            <a:r>
              <a:rPr lang="it-IT" sz="1600" b="1" dirty="0">
                <a:solidFill>
                  <a:srgbClr val="002060"/>
                </a:solidFill>
              </a:rPr>
              <a:t>DELLA </a:t>
            </a:r>
            <a:r>
              <a:rPr lang="it-IT" sz="1600" b="1" dirty="0" smtClean="0">
                <a:solidFill>
                  <a:srgbClr val="002060"/>
                </a:solidFill>
              </a:rPr>
              <a:t>DEAMBULAZIONE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 rot="10800000" flipV="1">
            <a:off x="2737549" y="3544715"/>
            <a:ext cx="3555999" cy="124649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 smtClean="0">
                <a:solidFill>
                  <a:srgbClr val="002060"/>
                </a:solidFill>
              </a:rPr>
              <a:t>Ritardo cognitivo</a:t>
            </a:r>
            <a:endParaRPr lang="it-IT" sz="15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1" dirty="0" smtClean="0">
                <a:solidFill>
                  <a:srgbClr val="002060"/>
                </a:solidFill>
              </a:rPr>
              <a:t>Arti </a:t>
            </a:r>
            <a:r>
              <a:rPr lang="it-IT" sz="1500" b="1" dirty="0">
                <a:solidFill>
                  <a:srgbClr val="002060"/>
                </a:solidFill>
              </a:rPr>
              <a:t>inferiori in atteggiamento di </a:t>
            </a:r>
            <a:r>
              <a:rPr lang="it-IT" sz="1500" b="1" dirty="0" smtClean="0">
                <a:solidFill>
                  <a:srgbClr val="002060"/>
                </a:solidFill>
              </a:rPr>
              <a:t>flessione antalgica</a:t>
            </a:r>
            <a:endParaRPr lang="it-IT" sz="1500" b="1" dirty="0">
              <a:solidFill>
                <a:srgbClr val="002060"/>
              </a:solidFill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rgbClr val="002060"/>
                </a:solidFill>
              </a:rPr>
              <a:t>Petecchie all'estremità distale degli arti inferiori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69325" y="89652"/>
            <a:ext cx="382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ESAME OBIETTIVO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76789" y="4924266"/>
            <a:ext cx="304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</a:rPr>
              <a:t>GRETA,3 </a:t>
            </a:r>
            <a:r>
              <a:rPr lang="it-IT" sz="1600" b="1" dirty="0" smtClean="0">
                <a:solidFill>
                  <a:srgbClr val="002060"/>
                </a:solidFill>
              </a:rPr>
              <a:t>ANNI…ZOPPIA</a:t>
            </a:r>
            <a:endParaRPr lang="it-IT" sz="1600" b="1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10578" y="5474252"/>
            <a:ext cx="32346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it-IT" sz="1500" b="1" dirty="0" smtClean="0">
                <a:solidFill>
                  <a:srgbClr val="002060"/>
                </a:solidFill>
              </a:rPr>
              <a:t>Disturbi del comportamento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it-IT" sz="1500" b="1" dirty="0" smtClean="0">
                <a:solidFill>
                  <a:srgbClr val="002060"/>
                </a:solidFill>
              </a:rPr>
              <a:t>Episodio di frattura in seguito a lieve trauma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it-IT" sz="1500" b="1" dirty="0" smtClean="0">
                <a:solidFill>
                  <a:srgbClr val="002060"/>
                </a:solidFill>
              </a:rPr>
              <a:t>Dolore alla mobilizzazione del ginocchio destro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503702" y="5389942"/>
            <a:ext cx="3448418" cy="133814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5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01" y="395112"/>
            <a:ext cx="1641466" cy="120791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749778" y="768366"/>
            <a:ext cx="488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ESAMI DI LABORATORIO</a:t>
            </a:r>
            <a:endParaRPr lang="it-IT" sz="3600" b="1" dirty="0">
              <a:solidFill>
                <a:srgbClr val="00206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657941" y="2728095"/>
            <a:ext cx="9956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TUTTI I PAZIENTI PRESENTANO: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-ANEMIA MICROCITICA</a:t>
            </a:r>
          </a:p>
          <a:p>
            <a:r>
              <a:rPr lang="it-IT" sz="3200" b="1" dirty="0">
                <a:solidFill>
                  <a:srgbClr val="002060"/>
                </a:solidFill>
              </a:rPr>
              <a:t>-PCR E </a:t>
            </a:r>
            <a:r>
              <a:rPr lang="it-IT" sz="3200" b="1" dirty="0" smtClean="0">
                <a:solidFill>
                  <a:srgbClr val="002060"/>
                </a:solidFill>
              </a:rPr>
              <a:t>VES NEGATIVI</a:t>
            </a:r>
            <a:endParaRPr lang="it-IT" sz="3200" b="1" dirty="0">
              <a:solidFill>
                <a:srgbClr val="002060"/>
              </a:solidFill>
            </a:endParaRPr>
          </a:p>
          <a:p>
            <a:r>
              <a:rPr lang="it-IT" sz="3200" b="1" dirty="0">
                <a:solidFill>
                  <a:srgbClr val="002060"/>
                </a:solidFill>
              </a:rPr>
              <a:t>-FERRITINA BASSA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6477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630" y="63652"/>
            <a:ext cx="1707939" cy="98200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33625" y="63653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ESAMI STRUMENTALI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 rot="10800000" flipV="1">
            <a:off x="1956611" y="590916"/>
            <a:ext cx="11234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2060"/>
                </a:solidFill>
              </a:rPr>
              <a:t>                       </a:t>
            </a:r>
            <a:r>
              <a:rPr lang="it-IT" b="1" dirty="0" smtClean="0">
                <a:solidFill>
                  <a:srgbClr val="002060"/>
                </a:solidFill>
              </a:rPr>
              <a:t>ANDREA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8397" y="1303585"/>
            <a:ext cx="4447822" cy="196977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1300" b="1" dirty="0" smtClean="0">
              <a:solidFill>
                <a:srgbClr val="00206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rgbClr val="002060"/>
                </a:solidFill>
              </a:rPr>
              <a:t>RX ARTI INFERIORI «irregolarità delle metafisi distali di entrambi i femori che mostrano aspetto addensato, bande di </a:t>
            </a:r>
            <a:r>
              <a:rPr lang="it-IT" sz="1300" b="1" dirty="0" err="1">
                <a:solidFill>
                  <a:srgbClr val="002060"/>
                </a:solidFill>
              </a:rPr>
              <a:t>radiotrasparenza</a:t>
            </a:r>
            <a:r>
              <a:rPr lang="it-IT" sz="1300" b="1" dirty="0">
                <a:solidFill>
                  <a:srgbClr val="002060"/>
                </a:solidFill>
              </a:rPr>
              <a:t> trasversali e piccoli speroni ossei marginali. Diffusa riduzione del tono calcico.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rgbClr val="002060"/>
                </a:solidFill>
              </a:rPr>
              <a:t>SCINTIGRAFIA OSSEA « quadro compatibile con </a:t>
            </a:r>
            <a:r>
              <a:rPr lang="it-IT" sz="1300" b="1" dirty="0" err="1">
                <a:solidFill>
                  <a:srgbClr val="002060"/>
                </a:solidFill>
              </a:rPr>
              <a:t>sacroileite</a:t>
            </a:r>
            <a:r>
              <a:rPr lang="it-IT" sz="1300" b="1" dirty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500" b="1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895851" y="741670"/>
            <a:ext cx="3333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38999" y="3449879"/>
            <a:ext cx="25544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VALERIO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38999" y="3868204"/>
            <a:ext cx="2738517" cy="29238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rgbClr val="002060"/>
                </a:solidFill>
              </a:rPr>
              <a:t>RX LOMBO-SACRALE: «nella norma»</a:t>
            </a:r>
            <a:endParaRPr lang="it-IT" sz="13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74970" y="845193"/>
            <a:ext cx="21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MARCO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0800000" flipV="1">
            <a:off x="4825065" y="1303585"/>
            <a:ext cx="4177098" cy="1892826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it-IT" sz="13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 smtClean="0">
                <a:solidFill>
                  <a:srgbClr val="002060"/>
                </a:solidFill>
              </a:rPr>
              <a:t>RX  ARTI INFERIORI: «modica </a:t>
            </a:r>
            <a:r>
              <a:rPr lang="it-IT" sz="1300" b="1" dirty="0">
                <a:solidFill>
                  <a:srgbClr val="002060"/>
                </a:solidFill>
              </a:rPr>
              <a:t>riduzione del tono calcico diffusa, con visibilità di strie dense in sede </a:t>
            </a:r>
            <a:r>
              <a:rPr lang="it-IT" sz="1300" b="1" dirty="0" err="1">
                <a:solidFill>
                  <a:srgbClr val="002060"/>
                </a:solidFill>
              </a:rPr>
              <a:t>metafisaria</a:t>
            </a:r>
            <a:r>
              <a:rPr lang="it-IT" sz="1300" b="1" dirty="0">
                <a:solidFill>
                  <a:srgbClr val="002060"/>
                </a:solidFill>
              </a:rPr>
              <a:t> </a:t>
            </a:r>
            <a:r>
              <a:rPr lang="it-IT" sz="1300" b="1" dirty="0" smtClean="0">
                <a:solidFill>
                  <a:srgbClr val="002060"/>
                </a:solidFill>
              </a:rPr>
              <a:t>distale del femore </a:t>
            </a:r>
            <a:r>
              <a:rPr lang="it-IT" sz="1300" b="1" dirty="0" err="1" smtClean="0">
                <a:solidFill>
                  <a:srgbClr val="002060"/>
                </a:solidFill>
              </a:rPr>
              <a:t>sinistro,a</a:t>
            </a:r>
            <a:r>
              <a:rPr lang="it-IT" sz="1300" b="1" dirty="0" smtClean="0">
                <a:solidFill>
                  <a:srgbClr val="002060"/>
                </a:solidFill>
              </a:rPr>
              <a:t> </a:t>
            </a:r>
            <a:r>
              <a:rPr lang="it-IT" sz="1300" b="1" dirty="0">
                <a:solidFill>
                  <a:srgbClr val="002060"/>
                </a:solidFill>
              </a:rPr>
              <a:t>decorso </a:t>
            </a:r>
            <a:r>
              <a:rPr lang="it-IT" sz="1300" b="1" dirty="0" smtClean="0">
                <a:solidFill>
                  <a:srgbClr val="002060"/>
                </a:solidFill>
              </a:rPr>
              <a:t>orizzontale»</a:t>
            </a:r>
            <a:endParaRPr lang="it-IT" sz="1300" b="1" dirty="0">
              <a:solidFill>
                <a:srgbClr val="00206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sz="1300" b="1" dirty="0" smtClean="0">
                <a:solidFill>
                  <a:srgbClr val="002060"/>
                </a:solidFill>
              </a:rPr>
              <a:t>SCINTIGRAFIA </a:t>
            </a:r>
            <a:r>
              <a:rPr lang="it-IT" sz="1300" b="1" dirty="0">
                <a:solidFill>
                  <a:srgbClr val="002060"/>
                </a:solidFill>
              </a:rPr>
              <a:t>OSSEA: «iperattività </a:t>
            </a:r>
            <a:r>
              <a:rPr lang="it-IT" sz="1300" b="1" dirty="0" err="1">
                <a:solidFill>
                  <a:srgbClr val="002060"/>
                </a:solidFill>
              </a:rPr>
              <a:t>osteometabolica</a:t>
            </a:r>
            <a:r>
              <a:rPr lang="it-IT" sz="1300" b="1" dirty="0">
                <a:solidFill>
                  <a:srgbClr val="002060"/>
                </a:solidFill>
              </a:rPr>
              <a:t> in corrispondenza del femore sinistro, dell'omero destro e dell'articolazione sterno-</a:t>
            </a:r>
            <a:r>
              <a:rPr lang="it-IT" sz="1300" b="1" dirty="0" err="1">
                <a:solidFill>
                  <a:srgbClr val="002060"/>
                </a:solidFill>
              </a:rPr>
              <a:t>claveare</a:t>
            </a:r>
            <a:r>
              <a:rPr lang="it-IT" sz="1300" b="1" dirty="0">
                <a:solidFill>
                  <a:srgbClr val="002060"/>
                </a:solidFill>
              </a:rPr>
              <a:t> omolaterale</a:t>
            </a:r>
            <a:r>
              <a:rPr lang="it-IT" sz="1300" b="1" dirty="0" smtClean="0">
                <a:solidFill>
                  <a:srgbClr val="002060"/>
                </a:solidFill>
              </a:rPr>
              <a:t>»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it-IT" sz="1300" b="1" dirty="0">
              <a:solidFill>
                <a:srgbClr val="00206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03086" y="4723027"/>
            <a:ext cx="3673803" cy="1938992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 b="1" dirty="0" smtClean="0">
                <a:solidFill>
                  <a:srgbClr val="002060"/>
                </a:solidFill>
              </a:rPr>
              <a:t>RX SCHELETRO: </a:t>
            </a:r>
            <a:r>
              <a:rPr lang="it-IT" sz="1200" b="1" dirty="0" smtClean="0">
                <a:solidFill>
                  <a:srgbClr val="002060"/>
                </a:solidFill>
              </a:rPr>
              <a:t>«</a:t>
            </a:r>
            <a:r>
              <a:rPr lang="it-IT" sz="1300" b="1" dirty="0" err="1">
                <a:solidFill>
                  <a:srgbClr val="002060"/>
                </a:solidFill>
              </a:rPr>
              <a:t>osteorarefazione</a:t>
            </a:r>
            <a:r>
              <a:rPr lang="it-IT" sz="1300" b="1" dirty="0">
                <a:solidFill>
                  <a:srgbClr val="002060"/>
                </a:solidFill>
              </a:rPr>
              <a:t> </a:t>
            </a:r>
            <a:r>
              <a:rPr lang="it-IT" sz="1300" b="1" dirty="0" err="1">
                <a:solidFill>
                  <a:srgbClr val="002060"/>
                </a:solidFill>
              </a:rPr>
              <a:t>metafisaria</a:t>
            </a:r>
            <a:r>
              <a:rPr lang="it-IT" sz="1300" b="1" dirty="0">
                <a:solidFill>
                  <a:srgbClr val="002060"/>
                </a:solidFill>
              </a:rPr>
              <a:t> a decorso orizzontale delle metafisi femorale distale, tibiale prossimale e distale, radiale ed ulnare distale. Angoli </a:t>
            </a:r>
            <a:r>
              <a:rPr lang="it-IT" sz="1300" b="1" dirty="0" err="1">
                <a:solidFill>
                  <a:srgbClr val="002060"/>
                </a:solidFill>
              </a:rPr>
              <a:t>metafisari</a:t>
            </a:r>
            <a:r>
              <a:rPr lang="it-IT" sz="1300" b="1" dirty="0">
                <a:solidFill>
                  <a:srgbClr val="002060"/>
                </a:solidFill>
              </a:rPr>
              <a:t> modicamente </a:t>
            </a:r>
            <a:r>
              <a:rPr lang="it-IT" sz="1300" b="1" dirty="0" smtClean="0">
                <a:solidFill>
                  <a:srgbClr val="002060"/>
                </a:solidFill>
              </a:rPr>
              <a:t>irregolari»</a:t>
            </a:r>
            <a:endParaRPr lang="it-IT" sz="1300" b="1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rgbClr val="002060"/>
                </a:solidFill>
              </a:rPr>
              <a:t>SCINTIGRAFIA OSSEA</a:t>
            </a:r>
            <a:r>
              <a:rPr lang="it-IT" sz="1400" b="1" dirty="0">
                <a:solidFill>
                  <a:srgbClr val="002060"/>
                </a:solidFill>
              </a:rPr>
              <a:t>: «</a:t>
            </a:r>
            <a:r>
              <a:rPr lang="it-IT" sz="1300" b="1" dirty="0">
                <a:solidFill>
                  <a:srgbClr val="002060"/>
                </a:solidFill>
              </a:rPr>
              <a:t>quadro scintigrafico sospetto per patologia sistemica»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4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00" b="1" dirty="0">
              <a:solidFill>
                <a:srgbClr val="00206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52768" y="4209890"/>
            <a:ext cx="212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</a:rPr>
              <a:t>ENRICO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74970" y="4232494"/>
            <a:ext cx="196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GRETA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716217" y="4723027"/>
            <a:ext cx="4168652" cy="14927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 smtClean="0">
                <a:solidFill>
                  <a:srgbClr val="002060"/>
                </a:solidFill>
              </a:rPr>
              <a:t>RX ARTI INFERIORI : «</a:t>
            </a:r>
            <a:r>
              <a:rPr lang="it-IT" sz="1300" b="1" dirty="0">
                <a:solidFill>
                  <a:srgbClr val="002060"/>
                </a:solidFill>
              </a:rPr>
              <a:t>irregolarità del profilo osseo </a:t>
            </a:r>
            <a:r>
              <a:rPr lang="it-IT" sz="1300" b="1" dirty="0" smtClean="0">
                <a:solidFill>
                  <a:srgbClr val="002060"/>
                </a:solidFill>
              </a:rPr>
              <a:t>in sede  </a:t>
            </a:r>
            <a:r>
              <a:rPr lang="it-IT" sz="1300" b="1" dirty="0" err="1">
                <a:solidFill>
                  <a:srgbClr val="002060"/>
                </a:solidFill>
              </a:rPr>
              <a:t>sottometafisaria</a:t>
            </a:r>
            <a:r>
              <a:rPr lang="it-IT" sz="1300" b="1" dirty="0">
                <a:solidFill>
                  <a:srgbClr val="002060"/>
                </a:solidFill>
              </a:rPr>
              <a:t> distale del femore di destra e minima irregolarità del profilo anteriore corticale in sede </a:t>
            </a:r>
            <a:r>
              <a:rPr lang="it-IT" sz="1300" b="1" dirty="0" err="1">
                <a:solidFill>
                  <a:srgbClr val="002060"/>
                </a:solidFill>
              </a:rPr>
              <a:t>sottometafisaria</a:t>
            </a:r>
            <a:r>
              <a:rPr lang="it-IT" sz="1300" b="1" dirty="0">
                <a:solidFill>
                  <a:srgbClr val="002060"/>
                </a:solidFill>
              </a:rPr>
              <a:t> distale della tibia di </a:t>
            </a:r>
            <a:r>
              <a:rPr lang="it-IT" sz="1300" b="1" dirty="0" smtClean="0">
                <a:solidFill>
                  <a:srgbClr val="002060"/>
                </a:solidFill>
              </a:rPr>
              <a:t>sinistra»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b="1" dirty="0" smtClean="0">
                <a:solidFill>
                  <a:srgbClr val="002060"/>
                </a:solidFill>
              </a:rPr>
              <a:t>SCINTIGRAFIA OSSEA: «</a:t>
            </a:r>
            <a:r>
              <a:rPr lang="it-IT" sz="1300" b="1" dirty="0">
                <a:solidFill>
                  <a:srgbClr val="002060"/>
                </a:solidFill>
              </a:rPr>
              <a:t>intensa iperattività </a:t>
            </a:r>
            <a:r>
              <a:rPr lang="it-IT" sz="1300" b="1" dirty="0" err="1">
                <a:solidFill>
                  <a:srgbClr val="002060"/>
                </a:solidFill>
              </a:rPr>
              <a:t>osteometabolica</a:t>
            </a:r>
            <a:r>
              <a:rPr lang="it-IT" sz="1300" b="1" dirty="0">
                <a:solidFill>
                  <a:srgbClr val="002060"/>
                </a:solidFill>
              </a:rPr>
              <a:t> a livello della caviglia sinistra e della tibia </a:t>
            </a:r>
            <a:r>
              <a:rPr lang="it-IT" sz="1300" b="1" dirty="0" smtClean="0">
                <a:solidFill>
                  <a:srgbClr val="002060"/>
                </a:solidFill>
              </a:rPr>
              <a:t>omolaterale»</a:t>
            </a:r>
            <a:endParaRPr lang="it-IT" sz="1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1" y="4193527"/>
            <a:ext cx="4067681" cy="2493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6" y="752941"/>
            <a:ext cx="4167596" cy="268550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6648" y="149381"/>
            <a:ext cx="338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ANDREA</a:t>
            </a:r>
            <a:endParaRPr lang="it-IT" sz="2400" b="1" dirty="0">
              <a:solidFill>
                <a:srgbClr val="00206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35" y="848781"/>
            <a:ext cx="4134122" cy="249382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100354" y="149381"/>
            <a:ext cx="13074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MARCO</a:t>
            </a:r>
          </a:p>
          <a:p>
            <a:pPr algn="ctr"/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04858" y="3580343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</a:rPr>
              <a:t>ENRICO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15601" y="4193527"/>
            <a:ext cx="1029705" cy="254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3463703" y="4193527"/>
            <a:ext cx="919579" cy="2645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2" descr="https://attachment.outlook.live.net/owa/sarduini@live.it/service.svc/s/GetAttachmentThumbnail?id=AQMkADAwATNiZmYAZC04YTdhLWJjYmQtMDACLTAwCgBGAAAD%2FHr6ug527E2d2mmClnnIBgcAIgw8innLVkmevYzTbxTi%2BQAAAgEMAAAAIgw8innLVkmevYzTbxTi%2BQADPk%2F4OwAAAAESABAAVDz15nCj%2BE%2BpEbxAKeSbSg%3D%3D&amp;thumbnailType=2&amp;owa=outlook.live.com&amp;scriptVer=2019050601.09&amp;isc=1&amp;X-OWA-CANARY=7SjjfO-xg0mhfmiY2LO_3ZD4-8IX19YYlhv7ajssPQZDs9qDS1jzpaTyJ5Msl3HBw-kkBQfvfA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zMjMyOTk1MTdcIixcInB1aWRcIjpcIjEwNTU1MjA2MDEwNjI1ODlcIixcIm9pZFwiOlwiMDAwM2JmZmQtOGE3YS1iY2JkLTAwMDAtMDAwMDAwMDAwMDAwXCIsXCJzY29wZVwiOlwiT3dhRG93bmxvYWRcIn0iLCJuYmYiOjE1NTc2OTI0ODYsImV4cCI6MTU1NzY5MzA4NiwiaXNzIjoiMDAwMDAwMDItMDAwMC0wZmYxLWNlMDAtMDAwMDAwMDAwMDAwQDg0ZGY5ZTdmLWU5ZjYtNDBhZi1iNDM1LWFhYWFhYWFhYWFhYSIsImF1ZCI6IjAwMDAwMDAyLTAwMDAtMGZmMS1jZTAwLTAwMDAwMDAwMDAwMC9hdHRhY2htZW50Lm91dGxvb2subGl2ZS5uZXRAODRkZjllN2YtZTlmNi00MGFmLWI0MzUtYWFhYWFhYWFhYWFhIn0.WTwm8_AWU1yg0CVLNgC5to0fubcNJ6RfAYhsnIEvpvLOTJdQ5EL5cm2qmJJKNBAWYPwI0pmuOpOiX-32D4uOQdm8hLBeyKsTpTHTgHGv0ua4Fj0-wH77qFEB0V-9cGgeEUQJK4qTgDRctG-xSHAExm8a3Ejctrji4eaTky1Myo7rLvmVyw39HIobOc191WIk8VMKmnAKc_SniHNwmw5uBW-bJCQkaEHlkAWvm8XeeOkJjcUVT-Ps_JAZWlnNE62AOv7gWZPLaxTE56pVNNTbcBHCEyczY1LHcjtSHXZeSJnS7qYrFucQwQF2Ul27VrqbKYlsWUz1JJ55EWqJb9AnJA&amp;animation=tru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9" t="389" r="32420" b="778"/>
          <a:stretch/>
        </p:blipFill>
        <p:spPr bwMode="auto">
          <a:xfrm>
            <a:off x="6100354" y="4090439"/>
            <a:ext cx="185493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153424" y="3580342"/>
            <a:ext cx="180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</a:rPr>
              <a:t>GRETA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215686" y="752941"/>
            <a:ext cx="1020686" cy="2902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18156" y="762565"/>
            <a:ext cx="1020686" cy="2902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687035" y="864756"/>
            <a:ext cx="786486" cy="2814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955292" y="848781"/>
            <a:ext cx="786486" cy="297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0" y="116549"/>
            <a:ext cx="2083526" cy="140302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442754" y="104503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QUALE DIAGNOSI?????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7240" y="2641461"/>
            <a:ext cx="891763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QUADRI DI IMAGING COMPATIBILI CON ALTERAZIONI SU BASE CARENZIALE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ESAMI EMATOCHIMICI CON RISCONTRO DI MCV BASSO E INDICI INFIAMMATORI NEGATIVI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RIPENSANDO BENE ALL’ ANAMNESI: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-TUTTI I BAMBINI HANNO UN DISTURBO DEL COMPORTAMENTO E UN’ALIMENTAZIONE ESTREMAMENTE SELETTIVA</a:t>
            </a:r>
            <a:endParaRPr lang="it-IT" b="1" dirty="0">
              <a:solidFill>
                <a:srgbClr val="002060"/>
              </a:solidFill>
            </a:endParaRPr>
          </a:p>
          <a:p>
            <a:endParaRPr lang="it-IT" b="1" dirty="0">
              <a:solidFill>
                <a:srgbClr val="002060"/>
              </a:solidFill>
            </a:endParaRP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4" y="5584080"/>
            <a:ext cx="1531224" cy="11575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90766" y="5541255"/>
            <a:ext cx="5991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SARA’ SCORBUTO???</a:t>
            </a:r>
          </a:p>
          <a:p>
            <a:r>
              <a:rPr lang="it-IT" sz="2000" b="1" dirty="0">
                <a:solidFill>
                  <a:srgbClr val="002060"/>
                </a:solidFill>
              </a:rPr>
              <a:t>VITAMINA C INDOSABILE</a:t>
            </a:r>
          </a:p>
          <a:p>
            <a:r>
              <a:rPr lang="it-IT" sz="2000" b="1" dirty="0">
                <a:solidFill>
                  <a:srgbClr val="002060"/>
                </a:solidFill>
              </a:rPr>
              <a:t>TERAPIA SUPPLEMENTIVA (100-300 mg/die</a:t>
            </a:r>
            <a:r>
              <a:rPr lang="it-IT" sz="2000" b="1" dirty="0" smtClean="0">
                <a:solidFill>
                  <a:srgbClr val="002060"/>
                </a:solidFill>
              </a:rPr>
              <a:t>)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2906" y="1735570"/>
            <a:ext cx="825899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1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1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1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srgbClr val="002060"/>
                </a:solidFill>
              </a:rPr>
              <a:t>LO SCORBUTO NON E’ COSI RARO AI NOSTRI GIORNI</a:t>
            </a:r>
          </a:p>
          <a:p>
            <a:endParaRPr lang="it-IT" sz="21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srgbClr val="002060"/>
                </a:solidFill>
              </a:rPr>
              <a:t>PENSIAMO ALLO SCORBUTO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srgbClr val="002060"/>
                </a:solidFill>
              </a:rPr>
              <a:t>NELLA DIAGNOSI DIFFERENZIALE DEI DOLORI OSTEOARTICOLARI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srgbClr val="002060"/>
                </a:solidFill>
              </a:rPr>
              <a:t>NEI BAMBINI CON DISTURBI </a:t>
            </a:r>
            <a:r>
              <a:rPr lang="it-IT" sz="2100" b="1" dirty="0">
                <a:solidFill>
                  <a:srgbClr val="002060"/>
                </a:solidFill>
              </a:rPr>
              <a:t>D</a:t>
            </a:r>
            <a:r>
              <a:rPr lang="it-IT" sz="2100" b="1" dirty="0" smtClean="0">
                <a:solidFill>
                  <a:srgbClr val="002060"/>
                </a:solidFill>
              </a:rPr>
              <a:t>EL COMPORTAMENTO E/O ALIMENTAZIONE SELETTIVA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1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 smtClean="0">
                <a:solidFill>
                  <a:srgbClr val="002060"/>
                </a:solidFill>
              </a:rPr>
              <a:t>UN’ACCURATA ANAMNESI PUO’ GIA’ CONTENERE LA DIAGNOSI</a:t>
            </a:r>
          </a:p>
          <a:p>
            <a:endParaRPr lang="it-IT" sz="21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100" b="1" dirty="0">
                <a:solidFill>
                  <a:srgbClr val="002060"/>
                </a:solidFill>
              </a:rPr>
              <a:t>E’ SUFFICIENTE </a:t>
            </a:r>
            <a:r>
              <a:rPr lang="it-IT" sz="2100" b="1" dirty="0" smtClean="0">
                <a:solidFill>
                  <a:srgbClr val="002060"/>
                </a:solidFill>
              </a:rPr>
              <a:t>UNA SEMPLICE RADIOGRAFIA</a:t>
            </a:r>
            <a:endParaRPr lang="it-IT" sz="2100" b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93" y="326645"/>
            <a:ext cx="1971675" cy="130730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7284" r="4582" b="36093"/>
          <a:stretch/>
        </p:blipFill>
        <p:spPr>
          <a:xfrm>
            <a:off x="421277" y="278255"/>
            <a:ext cx="1801456" cy="140408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90503" y="57476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TAKE HOME MESSAGE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30310" y="901336"/>
            <a:ext cx="744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Viner Hand ITC" panose="03070502030502020203" pitchFamily="66" charset="0"/>
              </a:rPr>
              <a:t>Grazie per l’attenzione!!!!</a:t>
            </a:r>
            <a:endParaRPr lang="it-IT" sz="3600" b="1" dirty="0">
              <a:latin typeface="Viner Hand ITC" panose="03070502030502020203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" y="1918952"/>
            <a:ext cx="8255359" cy="47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</TotalTime>
  <Words>462</Words>
  <Application>Microsoft Office PowerPoint</Application>
  <PresentationFormat>Presentazione su schermo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Viner Hand ITC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ALESSIA ARDUINI</cp:lastModifiedBy>
  <cp:revision>179</cp:revision>
  <dcterms:created xsi:type="dcterms:W3CDTF">2018-09-14T19:26:26Z</dcterms:created>
  <dcterms:modified xsi:type="dcterms:W3CDTF">2019-05-13T20:54:16Z</dcterms:modified>
</cp:coreProperties>
</file>