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56" r:id="rId2"/>
    <p:sldId id="257" r:id="rId3"/>
    <p:sldId id="259" r:id="rId4"/>
    <p:sldId id="269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8DD0"/>
    <a:srgbClr val="45A5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261" autoAdjust="0"/>
  </p:normalViewPr>
  <p:slideViewPr>
    <p:cSldViewPr>
      <p:cViewPr varScale="1">
        <p:scale>
          <a:sx n="78" d="100"/>
          <a:sy n="78" d="100"/>
        </p:scale>
        <p:origin x="-54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EA00B-8BB2-AD48-A881-9A53534F63E2}" type="datetimeFigureOut">
              <a:rPr lang="en-US" smtClean="0"/>
              <a:t>11/05/19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77055-E9D1-924F-8022-5AFA6CC40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1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S.M. 18 mesi,</a:t>
            </a:r>
            <a:r>
              <a:rPr lang="it-IT" baseline="0" dirty="0" smtClean="0"/>
              <a:t> </a:t>
            </a:r>
            <a:r>
              <a:rPr lang="it-IT" sz="1200" dirty="0" smtClean="0"/>
              <a:t>Aspetto abbattuto, condizioni generali mediocri,</a:t>
            </a:r>
            <a:r>
              <a:rPr lang="it-IT" sz="1200" baseline="0" dirty="0" smtClean="0"/>
              <a:t> </a:t>
            </a:r>
            <a:r>
              <a:rPr lang="it-IT" sz="1200" dirty="0" smtClean="0"/>
              <a:t>Febbre &gt;38,5°C,</a:t>
            </a:r>
            <a:r>
              <a:rPr lang="it-IT" sz="1200" baseline="0" dirty="0" smtClean="0"/>
              <a:t> </a:t>
            </a:r>
            <a:r>
              <a:rPr lang="it-IT" sz="1200" dirty="0" smtClean="0"/>
              <a:t>Tachipnea (FR &gt;50-60 </a:t>
            </a:r>
            <a:r>
              <a:rPr lang="it-IT" sz="1200" dirty="0" err="1" smtClean="0"/>
              <a:t>apm</a:t>
            </a:r>
            <a:r>
              <a:rPr lang="it-IT" sz="1200" dirty="0" smtClean="0"/>
              <a:t>),</a:t>
            </a:r>
            <a:r>
              <a:rPr lang="it-IT" sz="1200" baseline="0" dirty="0" smtClean="0"/>
              <a:t> </a:t>
            </a:r>
            <a:r>
              <a:rPr lang="it-IT" sz="1200" dirty="0" smtClean="0"/>
              <a:t>SatO2 94% in AA,</a:t>
            </a:r>
            <a:r>
              <a:rPr lang="it-IT" sz="1200" baseline="0" dirty="0" smtClean="0"/>
              <a:t> </a:t>
            </a:r>
            <a:r>
              <a:rPr lang="it-IT" sz="1200" dirty="0" smtClean="0"/>
              <a:t>Rientramenti giugulari e sottocostali</a:t>
            </a:r>
            <a:r>
              <a:rPr lang="it-IT" sz="1200" baseline="0" dirty="0" smtClean="0"/>
              <a:t>, </a:t>
            </a:r>
            <a:r>
              <a:rPr lang="it-IT" sz="1200" dirty="0" smtClean="0"/>
              <a:t>Rantoli crepitanti </a:t>
            </a:r>
            <a:r>
              <a:rPr lang="it-IT" sz="1200" dirty="0" err="1" smtClean="0"/>
              <a:t>bibasali</a:t>
            </a:r>
            <a:r>
              <a:rPr lang="it-IT" sz="1200" dirty="0" smtClean="0"/>
              <a:t>,</a:t>
            </a:r>
            <a:r>
              <a:rPr lang="it-IT" sz="1200" baseline="0" dirty="0" smtClean="0"/>
              <a:t> </a:t>
            </a:r>
            <a:r>
              <a:rPr lang="it-IT" sz="1200" dirty="0" smtClean="0"/>
              <a:t>Rifiuto dell’alimentazione e dell’idratazione.</a:t>
            </a:r>
          </a:p>
          <a:p>
            <a:r>
              <a:rPr lang="it-IT" sz="1200" dirty="0" smtClean="0"/>
              <a:t>RX Torace: </a:t>
            </a:r>
            <a:r>
              <a:rPr lang="it-IT" dirty="0" smtClean="0"/>
              <a:t>Campi polmonari </a:t>
            </a:r>
            <a:r>
              <a:rPr lang="it-IT" dirty="0" err="1" smtClean="0"/>
              <a:t>normoespansi</a:t>
            </a:r>
            <a:r>
              <a:rPr lang="it-IT" dirty="0" smtClean="0"/>
              <a:t>, presenza di </a:t>
            </a:r>
            <a:r>
              <a:rPr lang="it-IT" b="1" dirty="0" smtClean="0"/>
              <a:t>sfumate consolidazioni parenchimali </a:t>
            </a:r>
            <a:r>
              <a:rPr lang="it-IT" dirty="0" smtClean="0"/>
              <a:t>in sede </a:t>
            </a:r>
            <a:r>
              <a:rPr lang="it-IT" dirty="0" err="1" smtClean="0"/>
              <a:t>sovrabasale</a:t>
            </a:r>
            <a:r>
              <a:rPr lang="it-IT" dirty="0" smtClean="0"/>
              <a:t> sinistra ed in sede </a:t>
            </a:r>
            <a:r>
              <a:rPr lang="it-IT" dirty="0" err="1" smtClean="0"/>
              <a:t>parailare</a:t>
            </a:r>
            <a:r>
              <a:rPr lang="it-IT" dirty="0" smtClean="0"/>
              <a:t> inferiore destra. </a:t>
            </a:r>
          </a:p>
          <a:p>
            <a:r>
              <a:rPr lang="it-IT" dirty="0" smtClean="0"/>
              <a:t>Ili più rappresentati che di norma. </a:t>
            </a:r>
            <a:r>
              <a:rPr lang="it-IT" baseline="0" dirty="0" smtClean="0"/>
              <a:t> </a:t>
            </a:r>
            <a:r>
              <a:rPr lang="it-IT" dirty="0" smtClean="0"/>
              <a:t>Cuore e grossi vasi nei limiti. Nette le basi.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smtClean="0"/>
              <a:t>LAB: GB 14660/</a:t>
            </a:r>
            <a:r>
              <a:rPr lang="it-IT" sz="1200" dirty="0" err="1" smtClean="0"/>
              <a:t>ul</a:t>
            </a:r>
            <a:r>
              <a:rPr lang="it-IT" sz="1200" dirty="0" smtClean="0"/>
              <a:t>,</a:t>
            </a:r>
            <a:r>
              <a:rPr lang="it-IT" sz="1200" baseline="0" dirty="0" smtClean="0"/>
              <a:t> </a:t>
            </a:r>
            <a:r>
              <a:rPr lang="it-IT" sz="1200" dirty="0" err="1" smtClean="0"/>
              <a:t>N</a:t>
            </a:r>
            <a:r>
              <a:rPr lang="it-IT" sz="1200" dirty="0" smtClean="0"/>
              <a:t> 77,7%,</a:t>
            </a:r>
            <a:r>
              <a:rPr lang="it-IT" sz="1200" baseline="0" dirty="0" smtClean="0"/>
              <a:t> </a:t>
            </a:r>
            <a:r>
              <a:rPr lang="it-IT" sz="1200" dirty="0" smtClean="0"/>
              <a:t>PCR 118,9 mg/L,</a:t>
            </a:r>
            <a:r>
              <a:rPr lang="it-IT" sz="1200" baseline="0" dirty="0" smtClean="0"/>
              <a:t> </a:t>
            </a:r>
            <a:r>
              <a:rPr lang="it-IT" sz="1200" dirty="0" err="1" smtClean="0"/>
              <a:t>pH</a:t>
            </a:r>
            <a:r>
              <a:rPr lang="it-IT" sz="1200" dirty="0" smtClean="0"/>
              <a:t> 7,33,</a:t>
            </a:r>
            <a:r>
              <a:rPr lang="it-IT" sz="1200" baseline="0" dirty="0" smtClean="0"/>
              <a:t> </a:t>
            </a:r>
            <a:r>
              <a:rPr lang="it-IT" sz="1200" dirty="0" smtClean="0"/>
              <a:t>pCO2 34,3 </a:t>
            </a:r>
            <a:r>
              <a:rPr lang="it-IT" sz="1200" dirty="0" err="1" smtClean="0"/>
              <a:t>mmHg</a:t>
            </a:r>
            <a:r>
              <a:rPr lang="it-IT" sz="1200" dirty="0" smtClean="0"/>
              <a:t>,</a:t>
            </a:r>
            <a:r>
              <a:rPr lang="it-IT" sz="1200" baseline="0" dirty="0" smtClean="0"/>
              <a:t> </a:t>
            </a:r>
            <a:r>
              <a:rPr lang="it-IT" sz="1200" dirty="0" smtClean="0"/>
              <a:t>HCO3- 18 </a:t>
            </a:r>
            <a:r>
              <a:rPr lang="it-IT" sz="1200" dirty="0" err="1" smtClean="0"/>
              <a:t>mmol</a:t>
            </a:r>
            <a:r>
              <a:rPr lang="it-IT" sz="1200" dirty="0" smtClean="0"/>
              <a:t>/L; VRS positivo,</a:t>
            </a:r>
            <a:r>
              <a:rPr lang="it-IT" sz="1200" baseline="0" dirty="0" smtClean="0"/>
              <a:t> </a:t>
            </a:r>
            <a:r>
              <a:rPr lang="it-IT" sz="1200" dirty="0" smtClean="0"/>
              <a:t>Adenovirus positivo,</a:t>
            </a:r>
            <a:r>
              <a:rPr lang="it-IT" sz="1200" baseline="0" dirty="0" smtClean="0"/>
              <a:t> </a:t>
            </a:r>
            <a:r>
              <a:rPr lang="it-IT" sz="1200" dirty="0" smtClean="0"/>
              <a:t>Ag Pneumococco positivo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0"/>
              <a:buChar char="à"/>
              <a:tabLst/>
              <a:defRPr/>
            </a:pPr>
            <a:r>
              <a:rPr lang="it-IT" sz="1200" dirty="0" smtClean="0">
                <a:sym typeface="Wingdings"/>
              </a:rPr>
              <a:t>Polmonite</a:t>
            </a:r>
            <a:r>
              <a:rPr lang="it-IT" sz="1200" baseline="0" dirty="0" smtClean="0">
                <a:sym typeface="Wingdings"/>
              </a:rPr>
              <a:t> bilaterale da pneumococco, bronchiolite acuta da VRS e Adenovirus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0"/>
              <a:buChar char="à"/>
              <a:tabLst/>
              <a:defRPr/>
            </a:pPr>
            <a:endParaRPr lang="it-IT" sz="1200" dirty="0" smtClean="0"/>
          </a:p>
          <a:p>
            <a:r>
              <a:rPr lang="it-IT" dirty="0" smtClean="0"/>
              <a:t>… dopo 6 giorni:</a:t>
            </a:r>
            <a:r>
              <a:rPr lang="it-IT" baseline="0" dirty="0" smtClean="0"/>
              <a:t> </a:t>
            </a:r>
            <a:r>
              <a:rPr lang="it-IT" sz="1200" dirty="0" smtClean="0"/>
              <a:t>Febbre &gt;38°C;</a:t>
            </a:r>
            <a:r>
              <a:rPr lang="it-IT" sz="1200" baseline="0" dirty="0" smtClean="0"/>
              <a:t> </a:t>
            </a:r>
            <a:r>
              <a:rPr lang="it-IT" sz="1200" dirty="0" err="1" smtClean="0"/>
              <a:t>Tachidispnea</a:t>
            </a:r>
            <a:r>
              <a:rPr lang="it-IT" sz="1200" dirty="0" smtClean="0"/>
              <a:t> (FR &gt;60 </a:t>
            </a:r>
            <a:r>
              <a:rPr lang="it-IT" sz="1200" dirty="0" err="1" smtClean="0"/>
              <a:t>apm</a:t>
            </a:r>
            <a:r>
              <a:rPr lang="it-IT" sz="1200" dirty="0" smtClean="0"/>
              <a:t>);</a:t>
            </a:r>
            <a:r>
              <a:rPr lang="it-IT" sz="1200" baseline="0" dirty="0" smtClean="0"/>
              <a:t> </a:t>
            </a:r>
            <a:r>
              <a:rPr lang="it-IT" sz="1200" dirty="0" smtClean="0"/>
              <a:t>SatO2 88% in AA;</a:t>
            </a:r>
            <a:r>
              <a:rPr lang="it-IT" sz="1200" baseline="0" dirty="0" smtClean="0"/>
              <a:t> </a:t>
            </a:r>
            <a:r>
              <a:rPr lang="it-IT" sz="1200" dirty="0" smtClean="0"/>
              <a:t>FC 200 </a:t>
            </a:r>
            <a:r>
              <a:rPr lang="it-IT" sz="1200" dirty="0" err="1" smtClean="0"/>
              <a:t>bpm</a:t>
            </a:r>
            <a:r>
              <a:rPr lang="it-IT" sz="1200" dirty="0" smtClean="0"/>
              <a:t>;</a:t>
            </a:r>
            <a:r>
              <a:rPr lang="it-IT" sz="1200" baseline="0" dirty="0" smtClean="0"/>
              <a:t> </a:t>
            </a:r>
            <a:r>
              <a:rPr lang="it-IT" sz="1200" dirty="0" smtClean="0"/>
              <a:t>Pallore e cianosi periorale;</a:t>
            </a:r>
            <a:r>
              <a:rPr lang="it-IT" sz="1200" baseline="0" dirty="0" smtClean="0"/>
              <a:t> </a:t>
            </a:r>
            <a:r>
              <a:rPr lang="it-IT" sz="1200" dirty="0" smtClean="0"/>
              <a:t>Ipofonesi completa a sinistra;</a:t>
            </a:r>
            <a:r>
              <a:rPr lang="it-IT" sz="1200" baseline="0" dirty="0" smtClean="0"/>
              <a:t> </a:t>
            </a:r>
            <a:r>
              <a:rPr lang="it-IT" sz="1200" dirty="0" smtClean="0"/>
              <a:t>Toni cardiaci a destra;</a:t>
            </a:r>
            <a:r>
              <a:rPr lang="it-IT" sz="1200" baseline="0" dirty="0" smtClean="0"/>
              <a:t> </a:t>
            </a:r>
            <a:r>
              <a:rPr lang="it-IT" sz="1200" dirty="0" smtClean="0"/>
              <a:t>PCR 105 mg/L </a:t>
            </a:r>
          </a:p>
          <a:p>
            <a:r>
              <a:rPr lang="it-IT" sz="1200" dirty="0" smtClean="0">
                <a:sym typeface="Wingdings"/>
              </a:rPr>
              <a:t> Pneumotorace</a:t>
            </a:r>
            <a:r>
              <a:rPr lang="it-IT" sz="1200" baseline="0" dirty="0" smtClean="0">
                <a:sym typeface="Wingdings"/>
              </a:rPr>
              <a:t> iperteso in polmonite</a:t>
            </a:r>
            <a:endParaRPr lang="it-IT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77055-E9D1-924F-8022-5AFA6CC406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99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2419E-6AF4-45A5-9527-EA3322D21B33}" type="datetimeFigureOut">
              <a:rPr lang="it-IT" smtClean="0"/>
              <a:t>10/05/19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BD8B-26D2-4E6D-B792-36C3273C445F}" type="slidenum">
              <a:rPr lang="it-IT" smtClean="0"/>
              <a:t>‹#›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2419E-6AF4-45A5-9527-EA3322D21B33}" type="datetimeFigureOut">
              <a:rPr lang="it-IT" smtClean="0"/>
              <a:t>10/05/19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BD8B-26D2-4E6D-B792-36C3273C445F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2419E-6AF4-45A5-9527-EA3322D21B33}" type="datetimeFigureOut">
              <a:rPr lang="it-IT" smtClean="0"/>
              <a:t>10/05/19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BD8B-26D2-4E6D-B792-36C3273C445F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2419E-6AF4-45A5-9527-EA3322D21B33}" type="datetimeFigureOut">
              <a:rPr lang="it-IT" smtClean="0"/>
              <a:t>10/05/19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BD8B-26D2-4E6D-B792-36C3273C445F}" type="slidenum">
              <a:rPr lang="it-IT" smtClean="0"/>
              <a:t>‹#›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2419E-6AF4-45A5-9527-EA3322D21B33}" type="datetimeFigureOut">
              <a:rPr lang="it-IT" smtClean="0"/>
              <a:t>10/05/19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BD8B-26D2-4E6D-B792-36C3273C445F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2419E-6AF4-45A5-9527-EA3322D21B33}" type="datetimeFigureOut">
              <a:rPr lang="it-IT" smtClean="0"/>
              <a:t>10/05/19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BD8B-26D2-4E6D-B792-36C3273C445F}" type="slidenum">
              <a:rPr lang="it-IT" smtClean="0"/>
              <a:t>‹#›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2419E-6AF4-45A5-9527-EA3322D21B33}" type="datetimeFigureOut">
              <a:rPr lang="it-IT" smtClean="0"/>
              <a:t>10/05/19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BD8B-26D2-4E6D-B792-36C3273C445F}" type="slidenum">
              <a:rPr lang="it-IT" smtClean="0"/>
              <a:t>‹#›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2419E-6AF4-45A5-9527-EA3322D21B33}" type="datetimeFigureOut">
              <a:rPr lang="it-IT" smtClean="0"/>
              <a:t>10/05/19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BD8B-26D2-4E6D-B792-36C3273C445F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2419E-6AF4-45A5-9527-EA3322D21B33}" type="datetimeFigureOut">
              <a:rPr lang="it-IT" smtClean="0"/>
              <a:t>10/05/19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BD8B-26D2-4E6D-B792-36C3273C445F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2419E-6AF4-45A5-9527-EA3322D21B33}" type="datetimeFigureOut">
              <a:rPr lang="it-IT" smtClean="0"/>
              <a:t>10/05/19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BD8B-26D2-4E6D-B792-36C3273C445F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2419E-6AF4-45A5-9527-EA3322D21B33}" type="datetimeFigureOut">
              <a:rPr lang="it-IT" smtClean="0"/>
              <a:t>10/05/19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BD8B-26D2-4E6D-B792-36C3273C445F}" type="slidenum">
              <a:rPr lang="it-IT" smtClean="0"/>
              <a:t>‹#›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A02419E-6AF4-45A5-9527-EA3322D21B33}" type="datetimeFigureOut">
              <a:rPr lang="it-IT" smtClean="0"/>
              <a:t>10/05/19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844BD8B-26D2-4E6D-B792-36C3273C445F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jp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324544" y="1700808"/>
            <a:ext cx="5976664" cy="792087"/>
          </a:xfrm>
        </p:spPr>
        <p:txBody>
          <a:bodyPr>
            <a:noAutofit/>
          </a:bodyPr>
          <a:lstStyle/>
          <a:p>
            <a:pPr algn="ctr"/>
            <a:r>
              <a:rPr lang="it-IT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 </a:t>
            </a:r>
            <a:endParaRPr lang="it-IT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cuore </a:t>
            </a:r>
          </a:p>
          <a:p>
            <a:pPr algn="ctr"/>
            <a:r>
              <a:rPr lang="it-IT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batte </a:t>
            </a:r>
          </a:p>
          <a:p>
            <a:pPr algn="ctr"/>
            <a:r>
              <a:rPr lang="it-IT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destra</a:t>
            </a:r>
            <a:endParaRPr lang="it-IT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0648"/>
            <a:ext cx="2808311" cy="918814"/>
          </a:xfrm>
          <a:prstGeom prst="rect">
            <a:avLst/>
          </a:prstGeom>
        </p:spPr>
      </p:pic>
      <p:sp>
        <p:nvSpPr>
          <p:cNvPr id="7" name="Sottotitolo 2"/>
          <p:cNvSpPr txBox="1">
            <a:spLocks/>
          </p:cNvSpPr>
          <p:nvPr/>
        </p:nvSpPr>
        <p:spPr>
          <a:xfrm>
            <a:off x="755576" y="5709131"/>
            <a:ext cx="7416824" cy="663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it-IT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it-IT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Caldarale</a:t>
            </a:r>
            <a:r>
              <a:rPr lang="it-IT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M.L. Casciana, C. Salemi, S. </a:t>
            </a:r>
            <a:r>
              <a:rPr lang="it-IT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Sordelli</a:t>
            </a:r>
            <a:r>
              <a:rPr lang="it-IT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 </a:t>
            </a:r>
            <a:r>
              <a:rPr lang="it-IT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Fasoli</a:t>
            </a:r>
            <a:endParaRPr lang="it-IT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unibs.jp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3" b="14515"/>
          <a:stretch/>
        </p:blipFill>
        <p:spPr>
          <a:xfrm>
            <a:off x="3563888" y="260648"/>
            <a:ext cx="2160240" cy="864096"/>
          </a:xfrm>
          <a:prstGeom prst="rect">
            <a:avLst/>
          </a:prstGeom>
        </p:spPr>
      </p:pic>
      <p:pic>
        <p:nvPicPr>
          <p:cNvPr id="9" name="Picture 8" descr="intestazione_bambini.pn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0" b="18231"/>
          <a:stretch/>
        </p:blipFill>
        <p:spPr>
          <a:xfrm>
            <a:off x="323528" y="260648"/>
            <a:ext cx="3168352" cy="914378"/>
          </a:xfrm>
          <a:prstGeom prst="rect">
            <a:avLst/>
          </a:prstGeom>
        </p:spPr>
      </p:pic>
      <p:pic>
        <p:nvPicPr>
          <p:cNvPr id="10" name="Picture 9" descr="heart4.png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E52E25"/>
              </a:clrFrom>
              <a:clrTo>
                <a:srgbClr val="E52E2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3" t="47518" r="55090" b="10541"/>
          <a:stretch/>
        </p:blipFill>
        <p:spPr>
          <a:xfrm>
            <a:off x="5148064" y="2204864"/>
            <a:ext cx="2376264" cy="2791918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6876256" y="2204864"/>
            <a:ext cx="360040" cy="432048"/>
          </a:xfrm>
          <a:prstGeom prst="rect">
            <a:avLst/>
          </a:prstGeom>
          <a:solidFill>
            <a:srgbClr val="3A8DD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r"/>
          </a:scene3d>
          <a:sp3d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64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475068" cy="1001079"/>
          </a:xfrm>
        </p:spPr>
        <p:txBody>
          <a:bodyPr/>
          <a:lstStyle/>
          <a:p>
            <a:pPr marL="182880" indent="0" algn="ctr">
              <a:buNone/>
            </a:pPr>
            <a:r>
              <a:rPr lang="it-IT" sz="3200" dirty="0" smtClean="0"/>
              <a:t>Polmonite pneumococcica bilaterale</a:t>
            </a:r>
            <a:br>
              <a:rPr lang="it-IT" sz="3200" dirty="0" smtClean="0"/>
            </a:br>
            <a:r>
              <a:rPr lang="it-IT" sz="3200" dirty="0" smtClean="0"/>
              <a:t>Bronchiolite acuta da VRS e Adenovirus</a:t>
            </a:r>
            <a:endParaRPr lang="it-IT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7" t="22987" r="39350" b="15674"/>
          <a:stretch/>
        </p:blipFill>
        <p:spPr bwMode="auto">
          <a:xfrm>
            <a:off x="683568" y="1700808"/>
            <a:ext cx="458228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3" t="36923" r="45595" b="17262"/>
          <a:stretch/>
        </p:blipFill>
        <p:spPr bwMode="auto">
          <a:xfrm>
            <a:off x="539552" y="1628799"/>
            <a:ext cx="4824536" cy="511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508104" y="1700808"/>
            <a:ext cx="3312368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M. 18 </a:t>
            </a:r>
            <a:r>
              <a:rPr lang="en-US" dirty="0" err="1" smtClean="0"/>
              <a:t>mesi</a:t>
            </a:r>
            <a:endParaRPr lang="en-US" dirty="0" smtClean="0"/>
          </a:p>
          <a:p>
            <a:endParaRPr lang="it-IT" dirty="0" smtClean="0"/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Febbre </a:t>
            </a:r>
            <a:r>
              <a:rPr lang="it-IT" dirty="0"/>
              <a:t>&gt;38,5°</a:t>
            </a:r>
            <a:r>
              <a:rPr lang="it-IT" dirty="0" smtClean="0"/>
              <a:t>C</a:t>
            </a:r>
          </a:p>
          <a:p>
            <a:pPr marL="285750" indent="-285750">
              <a:buFont typeface="Arial"/>
              <a:buChar char="•"/>
            </a:pPr>
            <a:r>
              <a:rPr lang="it-IT" dirty="0"/>
              <a:t>Tachipnea (FR &gt;50-60 </a:t>
            </a:r>
            <a:r>
              <a:rPr lang="it-IT" dirty="0" err="1"/>
              <a:t>apm</a:t>
            </a:r>
            <a:r>
              <a:rPr lang="it-IT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it-IT" dirty="0"/>
              <a:t>SatO2 </a:t>
            </a:r>
            <a:r>
              <a:rPr lang="it-IT" dirty="0" smtClean="0"/>
              <a:t>93-94</a:t>
            </a:r>
            <a:r>
              <a:rPr lang="it-IT" dirty="0"/>
              <a:t>% in </a:t>
            </a:r>
            <a:r>
              <a:rPr lang="it-IT" dirty="0" smtClean="0"/>
              <a:t>AA</a:t>
            </a:r>
          </a:p>
          <a:p>
            <a:pPr marL="285750" indent="-285750">
              <a:buFont typeface="Arial"/>
              <a:buChar char="•"/>
            </a:pPr>
            <a:r>
              <a:rPr lang="it-IT" dirty="0"/>
              <a:t>Rientramenti giugulari e </a:t>
            </a:r>
            <a:r>
              <a:rPr lang="it-IT" dirty="0" smtClean="0"/>
              <a:t>sottocostali</a:t>
            </a:r>
          </a:p>
          <a:p>
            <a:pPr marL="285750" indent="-285750">
              <a:buFont typeface="Arial"/>
              <a:buChar char="•"/>
            </a:pPr>
            <a:r>
              <a:rPr lang="it-IT" dirty="0"/>
              <a:t>Aspetto </a:t>
            </a:r>
            <a:r>
              <a:rPr lang="it-IT" dirty="0" smtClean="0"/>
              <a:t>abbattuto</a:t>
            </a:r>
          </a:p>
          <a:p>
            <a:pPr marL="285750" indent="-285750">
              <a:buFont typeface="Arial"/>
              <a:buChar char="•"/>
            </a:pPr>
            <a:r>
              <a:rPr lang="it-IT" dirty="0"/>
              <a:t>Rifiuto dell’alimentazione e </a:t>
            </a:r>
            <a:r>
              <a:rPr lang="it-IT" dirty="0" smtClean="0"/>
              <a:t>dell’idratazione</a:t>
            </a:r>
            <a:endParaRPr lang="en-US" dirty="0" smtClean="0"/>
          </a:p>
        </p:txBody>
      </p:sp>
      <p:pic>
        <p:nvPicPr>
          <p:cNvPr id="23" name="Picture 22" descr="heart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59" t="28378" r="8647" b="52621"/>
          <a:stretch/>
        </p:blipFill>
        <p:spPr>
          <a:xfrm>
            <a:off x="5508104" y="4653136"/>
            <a:ext cx="1152128" cy="138605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624736" y="4581128"/>
            <a:ext cx="262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EOT: </a:t>
            </a:r>
            <a:r>
              <a:rPr lang="en-US" dirty="0" err="1"/>
              <a:t>rantoli</a:t>
            </a:r>
            <a:r>
              <a:rPr lang="en-US" dirty="0"/>
              <a:t> </a:t>
            </a:r>
            <a:r>
              <a:rPr lang="en-US" dirty="0" err="1"/>
              <a:t>crepitanti</a:t>
            </a:r>
            <a:r>
              <a:rPr lang="en-US" dirty="0"/>
              <a:t> </a:t>
            </a:r>
            <a:r>
              <a:rPr lang="en-US" dirty="0" err="1"/>
              <a:t>bibasali</a:t>
            </a:r>
            <a:endParaRPr lang="en-US" dirty="0"/>
          </a:p>
          <a:p>
            <a:endParaRPr lang="en-US" dirty="0"/>
          </a:p>
          <a:p>
            <a:r>
              <a:rPr lang="en-US" dirty="0"/>
              <a:t>EOC: </a:t>
            </a:r>
            <a:r>
              <a:rPr lang="en-US" dirty="0" err="1"/>
              <a:t>toni</a:t>
            </a:r>
            <a:r>
              <a:rPr lang="en-US" dirty="0"/>
              <a:t> </a:t>
            </a:r>
            <a:r>
              <a:rPr lang="en-US" dirty="0" err="1"/>
              <a:t>cardiaci</a:t>
            </a:r>
            <a:r>
              <a:rPr lang="en-US" dirty="0"/>
              <a:t> </a:t>
            </a:r>
            <a:r>
              <a:rPr lang="en-US" dirty="0" err="1"/>
              <a:t>tachicardici</a:t>
            </a:r>
            <a:r>
              <a:rPr lang="en-US" dirty="0"/>
              <a:t>, </a:t>
            </a:r>
            <a:r>
              <a:rPr lang="en-US" dirty="0" err="1" smtClean="0"/>
              <a:t>netti</a:t>
            </a:r>
            <a:endParaRPr lang="en-US" dirty="0"/>
          </a:p>
        </p:txBody>
      </p:sp>
      <p:sp useBgFill="1">
        <p:nvSpPr>
          <p:cNvPr id="31" name="TextBox 30"/>
          <p:cNvSpPr txBox="1"/>
          <p:nvPr/>
        </p:nvSpPr>
        <p:spPr>
          <a:xfrm>
            <a:off x="5508104" y="1700808"/>
            <a:ext cx="3312368" cy="286232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dirty="0" smtClean="0"/>
              <a:t>Febbre </a:t>
            </a:r>
            <a:r>
              <a:rPr lang="it-IT" dirty="0"/>
              <a:t>&gt;</a:t>
            </a:r>
            <a:r>
              <a:rPr lang="it-IT" dirty="0" smtClean="0"/>
              <a:t>38°C</a:t>
            </a:r>
          </a:p>
          <a:p>
            <a:pPr marL="285750" indent="-285750">
              <a:buFont typeface="Arial"/>
              <a:buChar char="•"/>
            </a:pPr>
            <a:r>
              <a:rPr lang="it-IT" dirty="0"/>
              <a:t>Tachipnea (</a:t>
            </a:r>
            <a:r>
              <a:rPr lang="it-IT" dirty="0" smtClean="0"/>
              <a:t>FR 70 </a:t>
            </a:r>
            <a:r>
              <a:rPr lang="it-IT" dirty="0" err="1"/>
              <a:t>apm</a:t>
            </a:r>
            <a:r>
              <a:rPr lang="it-IT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it-IT" dirty="0"/>
              <a:t>SatO2 </a:t>
            </a:r>
            <a:r>
              <a:rPr lang="it-IT" dirty="0" smtClean="0"/>
              <a:t>88% </a:t>
            </a:r>
            <a:r>
              <a:rPr lang="it-IT" dirty="0"/>
              <a:t>in </a:t>
            </a:r>
            <a:r>
              <a:rPr lang="it-IT" dirty="0" smtClean="0"/>
              <a:t>AA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FC 220 </a:t>
            </a:r>
            <a:r>
              <a:rPr lang="it-IT" dirty="0" err="1" smtClean="0"/>
              <a:t>bpm</a:t>
            </a:r>
            <a:endParaRPr lang="it-IT" dirty="0" smtClean="0"/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PA non valutabile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Pallore e cianosi periorale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Polsi periferici deboli</a:t>
            </a:r>
          </a:p>
          <a:p>
            <a:pPr marL="285750" indent="-285750">
              <a:buFont typeface="Arial"/>
              <a:buChar char="•"/>
            </a:pPr>
            <a:r>
              <a:rPr lang="it-IT" dirty="0" err="1" smtClean="0"/>
              <a:t>Distress</a:t>
            </a:r>
            <a:r>
              <a:rPr lang="it-IT" dirty="0" smtClean="0"/>
              <a:t> respiratorio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Condizioni generali compromesse</a:t>
            </a:r>
            <a:endParaRPr lang="en-US" dirty="0" smtClean="0"/>
          </a:p>
        </p:txBody>
      </p:sp>
      <p:sp useBgFill="1">
        <p:nvSpPr>
          <p:cNvPr id="32" name="TextBox 31"/>
          <p:cNvSpPr txBox="1"/>
          <p:nvPr/>
        </p:nvSpPr>
        <p:spPr>
          <a:xfrm>
            <a:off x="6588224" y="4581128"/>
            <a:ext cx="2555776" cy="147732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/>
              <a:t>EOT: </a:t>
            </a:r>
            <a:r>
              <a:rPr lang="en-US" dirty="0" err="1"/>
              <a:t>silenzio</a:t>
            </a:r>
            <a:r>
              <a:rPr lang="en-US" dirty="0"/>
              <a:t> </a:t>
            </a:r>
            <a:r>
              <a:rPr lang="en-US" dirty="0" err="1"/>
              <a:t>respiratorio</a:t>
            </a:r>
            <a:r>
              <a:rPr lang="en-US" dirty="0"/>
              <a:t> a </a:t>
            </a:r>
            <a:r>
              <a:rPr lang="en-US" dirty="0" err="1"/>
              <a:t>sinistra</a:t>
            </a:r>
            <a:endParaRPr lang="en-US" dirty="0"/>
          </a:p>
          <a:p>
            <a:endParaRPr lang="en-US" dirty="0"/>
          </a:p>
          <a:p>
            <a:r>
              <a:rPr lang="en-US" dirty="0"/>
              <a:t>EOC: </a:t>
            </a:r>
            <a:r>
              <a:rPr lang="en-US" dirty="0" err="1"/>
              <a:t>toni</a:t>
            </a:r>
            <a:r>
              <a:rPr lang="en-US" dirty="0"/>
              <a:t> </a:t>
            </a:r>
            <a:r>
              <a:rPr lang="en-US" dirty="0" err="1"/>
              <a:t>cardiaci</a:t>
            </a:r>
            <a:r>
              <a:rPr lang="en-US" dirty="0"/>
              <a:t> </a:t>
            </a:r>
            <a:r>
              <a:rPr lang="en-US" dirty="0" err="1"/>
              <a:t>tachicardici</a:t>
            </a:r>
            <a:r>
              <a:rPr lang="en-US" dirty="0"/>
              <a:t>, a DESTRA</a:t>
            </a:r>
          </a:p>
        </p:txBody>
      </p:sp>
      <p:sp useBgFill="1">
        <p:nvSpPr>
          <p:cNvPr id="29" name="TextBox 28"/>
          <p:cNvSpPr txBox="1"/>
          <p:nvPr/>
        </p:nvSpPr>
        <p:spPr>
          <a:xfrm>
            <a:off x="35496" y="-27384"/>
            <a:ext cx="658569" cy="686341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</a:t>
            </a:r>
          </a:p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</a:t>
            </a:r>
          </a:p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X</a:t>
            </a:r>
          </a:p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</a:t>
            </a:r>
          </a:p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</a:t>
            </a:r>
          </a:p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</a:t>
            </a:r>
          </a:p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</a:t>
            </a:r>
          </a:p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</a:t>
            </a:r>
          </a:p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</a:t>
            </a:r>
          </a:p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</a:t>
            </a:r>
          </a:p>
          <a:p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</a:t>
            </a:r>
            <a:endParaRPr lang="en-US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5" t="23423" r="39405" b="16915"/>
          <a:stretch/>
        </p:blipFill>
        <p:spPr bwMode="auto">
          <a:xfrm>
            <a:off x="4343013" y="1628800"/>
            <a:ext cx="4693483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8" t="21926" r="42262" b="15873"/>
          <a:stretch/>
        </p:blipFill>
        <p:spPr bwMode="auto">
          <a:xfrm>
            <a:off x="110539" y="472123"/>
            <a:ext cx="4677485" cy="558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458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/>
      <p:bldP spid="30" grpId="0"/>
      <p:bldP spid="31" grpId="0" animBg="1"/>
      <p:bldP spid="32" grpId="0" animBg="1"/>
      <p:bldP spid="29" grpId="0" animBg="1"/>
      <p:bldP spid="2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olo 1"/>
          <p:cNvSpPr>
            <a:spLocks noGrp="1"/>
          </p:cNvSpPr>
          <p:nvPr>
            <p:ph type="ctrTitle"/>
          </p:nvPr>
        </p:nvSpPr>
        <p:spPr>
          <a:xfrm>
            <a:off x="899593" y="286940"/>
            <a:ext cx="7416824" cy="1485876"/>
          </a:xfrm>
        </p:spPr>
        <p:txBody>
          <a:bodyPr/>
          <a:lstStyle/>
          <a:p>
            <a:pPr marL="182880" indent="0" algn="ctr">
              <a:buNone/>
            </a:pPr>
            <a:r>
              <a:rPr lang="it-IT" sz="4000" dirty="0" smtClean="0"/>
              <a:t>Polmonite necrotizzante complicata con PNX iperteso</a:t>
            </a:r>
            <a:endParaRPr lang="it-IT" sz="4000" dirty="0"/>
          </a:p>
        </p:txBody>
      </p:sp>
      <p:sp>
        <p:nvSpPr>
          <p:cNvPr id="19" name="Sottotitolo 2"/>
          <p:cNvSpPr>
            <a:spLocks noGrp="1"/>
          </p:cNvSpPr>
          <p:nvPr>
            <p:ph type="subTitle" idx="1"/>
          </p:nvPr>
        </p:nvSpPr>
        <p:spPr>
          <a:xfrm>
            <a:off x="4607496" y="2033464"/>
            <a:ext cx="4645024" cy="4347864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bg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it-IT" sz="1800" dirty="0" smtClean="0"/>
              <a:t>Complicanza rara </a:t>
            </a:r>
            <a:r>
              <a:rPr lang="it-IT" sz="1400" dirty="0" smtClean="0"/>
              <a:t>(ma in crescente aumento)</a:t>
            </a:r>
            <a:endParaRPr lang="it-IT" sz="1800" dirty="0" smtClean="0"/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it-IT" sz="1800" dirty="0" smtClean="0"/>
              <a:t>Fattori predisponenti nell’ospite (bronchiectasie, </a:t>
            </a:r>
            <a:r>
              <a:rPr lang="it-IT" sz="1800" dirty="0" err="1" smtClean="0"/>
              <a:t>immunodeficit</a:t>
            </a:r>
            <a:r>
              <a:rPr lang="it-IT" sz="1800" dirty="0" smtClean="0"/>
              <a:t>, fibrosi cistica, disordini neurologici)</a:t>
            </a: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800" dirty="0" err="1" smtClean="0"/>
              <a:t>Fattori</a:t>
            </a:r>
            <a:r>
              <a:rPr lang="en-US" sz="1800" dirty="0" smtClean="0"/>
              <a:t> </a:t>
            </a:r>
            <a:r>
              <a:rPr lang="en-US" sz="1800" dirty="0" err="1" smtClean="0"/>
              <a:t>eziologici</a:t>
            </a:r>
            <a:r>
              <a:rPr lang="en-US" sz="1800" dirty="0" smtClean="0"/>
              <a:t>:</a:t>
            </a:r>
            <a:r>
              <a:rPr lang="en-US" sz="1800" dirty="0"/>
              <a:t>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chemeClr val="tx2"/>
                </a:solidFill>
              </a:rPr>
              <a:t>S. </a:t>
            </a:r>
            <a:r>
              <a:rPr lang="en-US" sz="1800" dirty="0" err="1" smtClean="0">
                <a:solidFill>
                  <a:schemeClr val="tx2"/>
                </a:solidFill>
              </a:rPr>
              <a:t>Aureus</a:t>
            </a:r>
            <a:r>
              <a:rPr lang="en-US" sz="1800" dirty="0" smtClean="0">
                <a:solidFill>
                  <a:schemeClr val="tx2"/>
                </a:solidFill>
              </a:rPr>
              <a:t>,</a:t>
            </a:r>
            <a:r>
              <a:rPr lang="en-US" sz="1800" dirty="0"/>
              <a:t> </a:t>
            </a:r>
            <a:r>
              <a:rPr lang="en-US" sz="1800" dirty="0" err="1"/>
              <a:t>s</a:t>
            </a:r>
            <a:r>
              <a:rPr lang="en-US" sz="1800" dirty="0" err="1" smtClean="0">
                <a:solidFill>
                  <a:schemeClr val="tx2"/>
                </a:solidFill>
              </a:rPr>
              <a:t>ierotipi</a:t>
            </a: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</a:rPr>
              <a:t>specifici</a:t>
            </a: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en-US" sz="1800" dirty="0" smtClean="0">
                <a:solidFill>
                  <a:schemeClr val="tx2"/>
                </a:solidFill>
              </a:rPr>
              <a:t>S. </a:t>
            </a:r>
            <a:r>
              <a:rPr lang="en-US" sz="1800" dirty="0" err="1" smtClean="0">
                <a:solidFill>
                  <a:schemeClr val="tx2"/>
                </a:solidFill>
              </a:rPr>
              <a:t>Pneumoniae</a:t>
            </a:r>
            <a:r>
              <a:rPr lang="en-US" sz="1800" dirty="0" smtClean="0">
                <a:solidFill>
                  <a:schemeClr val="tx2"/>
                </a:solidFill>
              </a:rPr>
              <a:t>, </a:t>
            </a:r>
            <a:r>
              <a:rPr lang="en-US" sz="1800" dirty="0" err="1" smtClean="0">
                <a:solidFill>
                  <a:schemeClr val="tx2"/>
                </a:solidFill>
              </a:rPr>
              <a:t>coinfezione</a:t>
            </a: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</a:rPr>
              <a:t>virale</a:t>
            </a:r>
            <a:endParaRPr lang="en-US" sz="1800" dirty="0" smtClean="0">
              <a:solidFill>
                <a:schemeClr val="tx2"/>
              </a:solidFill>
            </a:endParaRP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800" dirty="0" err="1" smtClean="0"/>
              <a:t>Diagnosi</a:t>
            </a:r>
            <a:r>
              <a:rPr lang="en-US" sz="1800" dirty="0" smtClean="0"/>
              <a:t> </a:t>
            </a:r>
            <a:r>
              <a:rPr lang="en-US" sz="1800" dirty="0" err="1" smtClean="0"/>
              <a:t>radiologica</a:t>
            </a:r>
            <a:endParaRPr lang="en-US" sz="1800" dirty="0" smtClean="0"/>
          </a:p>
          <a:p>
            <a:pPr marL="800100" lvl="1" indent="-342900" algn="l">
              <a:buClr>
                <a:schemeClr val="bg2">
                  <a:lumMod val="50000"/>
                </a:schemeClr>
              </a:buClr>
              <a:buFontTx/>
              <a:buChar char="-"/>
            </a:pPr>
            <a:r>
              <a:rPr lang="en-US" sz="1800" dirty="0">
                <a:solidFill>
                  <a:schemeClr val="tx2"/>
                </a:solidFill>
              </a:rPr>
              <a:t>RX </a:t>
            </a:r>
            <a:r>
              <a:rPr lang="en-US" sz="1800" dirty="0" err="1">
                <a:solidFill>
                  <a:schemeClr val="tx2"/>
                </a:solidFill>
              </a:rPr>
              <a:t>Torace</a:t>
            </a:r>
            <a:r>
              <a:rPr lang="en-US" sz="1800" dirty="0">
                <a:solidFill>
                  <a:schemeClr val="tx2"/>
                </a:solidFill>
              </a:rPr>
              <a:t> (</a:t>
            </a:r>
            <a:r>
              <a:rPr lang="en-US" sz="1800" dirty="0" err="1">
                <a:solidFill>
                  <a:schemeClr val="tx2"/>
                </a:solidFill>
              </a:rPr>
              <a:t>pneumatocele</a:t>
            </a:r>
            <a:r>
              <a:rPr lang="en-US" sz="1800" dirty="0">
                <a:solidFill>
                  <a:schemeClr val="tx2"/>
                </a:solidFill>
              </a:rPr>
              <a:t>)</a:t>
            </a:r>
          </a:p>
          <a:p>
            <a:pPr marL="800100" lvl="1" indent="-342900" algn="l">
              <a:buClr>
                <a:schemeClr val="bg2">
                  <a:lumMod val="50000"/>
                </a:schemeClr>
              </a:buClr>
              <a:buFontTx/>
              <a:buChar char="-"/>
            </a:pPr>
            <a:r>
              <a:rPr lang="en-US" sz="1800" dirty="0">
                <a:solidFill>
                  <a:schemeClr val="tx2"/>
                </a:solidFill>
              </a:rPr>
              <a:t>TC </a:t>
            </a:r>
            <a:r>
              <a:rPr lang="en-US" sz="1800" dirty="0" err="1">
                <a:solidFill>
                  <a:schemeClr val="tx2"/>
                </a:solidFill>
              </a:rPr>
              <a:t>Torace</a:t>
            </a:r>
            <a:r>
              <a:rPr lang="en-US" sz="1800" dirty="0">
                <a:solidFill>
                  <a:schemeClr val="tx2"/>
                </a:solidFill>
              </a:rPr>
              <a:t> (gold standard)</a:t>
            </a: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800" dirty="0" err="1" smtClean="0"/>
              <a:t>Terapia</a:t>
            </a:r>
            <a:r>
              <a:rPr lang="en-US" sz="1800" dirty="0" smtClean="0"/>
              <a:t> </a:t>
            </a:r>
            <a:r>
              <a:rPr lang="en-US" sz="1800" dirty="0" err="1" smtClean="0"/>
              <a:t>iniettiva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dirty="0" smtClean="0"/>
              <a:t>(</a:t>
            </a:r>
            <a:r>
              <a:rPr lang="en-US" sz="1800" dirty="0" err="1" smtClean="0"/>
              <a:t>Cefalosporina</a:t>
            </a:r>
            <a:r>
              <a:rPr lang="en-US" sz="1800" dirty="0" smtClean="0"/>
              <a:t> III-IV </a:t>
            </a:r>
            <a:r>
              <a:rPr lang="en-US" sz="1800" dirty="0" err="1" smtClean="0"/>
              <a:t>generazione</a:t>
            </a:r>
            <a:r>
              <a:rPr lang="en-US" sz="1800" dirty="0" smtClean="0"/>
              <a:t> + </a:t>
            </a:r>
            <a:r>
              <a:rPr lang="en-US" sz="1800" dirty="0" err="1" smtClean="0"/>
              <a:t>Vancomicina</a:t>
            </a:r>
            <a:r>
              <a:rPr lang="en-US" sz="1800" dirty="0" smtClean="0"/>
              <a:t>)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8" t="25385" r="35476" b="20040"/>
          <a:stretch/>
        </p:blipFill>
        <p:spPr bwMode="auto">
          <a:xfrm>
            <a:off x="50739" y="1988840"/>
            <a:ext cx="4618215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Connettore 2 22"/>
          <p:cNvCxnSpPr/>
          <p:nvPr/>
        </p:nvCxnSpPr>
        <p:spPr>
          <a:xfrm flipV="1">
            <a:off x="2699792" y="4437112"/>
            <a:ext cx="864096" cy="792088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188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508104" y="5842337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… Grazie</a:t>
            </a:r>
            <a:endParaRPr lang="it-IT" sz="6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2" name="Picture 1" descr="heat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7"/>
          <a:stretch/>
        </p:blipFill>
        <p:spPr>
          <a:xfrm>
            <a:off x="755576" y="116632"/>
            <a:ext cx="7704856" cy="603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34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lica">
  <a:themeElements>
    <a:clrScheme name="Elic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Elic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ic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5902</TotalTime>
  <Words>362</Words>
  <Application>Microsoft Macintosh PowerPoint</Application>
  <PresentationFormat>On-screen Show (4:3)</PresentationFormat>
  <Paragraphs>58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Elica</vt:lpstr>
      <vt:lpstr>PowerPoint Presentation</vt:lpstr>
      <vt:lpstr>Polmonite pneumococcica bilaterale Bronchiolite acuta da VRS e Adenovirus</vt:lpstr>
      <vt:lpstr>Polmonite necrotizzante complicata con PNX iperteso</vt:lpstr>
      <vt:lpstr>PowerPoint Presentation</vt:lpstr>
    </vt:vector>
  </TitlesOfParts>
  <Company>Azienda Ospedaliera Carlo Poma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</dc:title>
  <dc:creator>MNPEDI AMB18</dc:creator>
  <cp:lastModifiedBy>Francesca</cp:lastModifiedBy>
  <cp:revision>114</cp:revision>
  <dcterms:created xsi:type="dcterms:W3CDTF">2019-03-25T06:51:32Z</dcterms:created>
  <dcterms:modified xsi:type="dcterms:W3CDTF">2019-05-14T08:28:34Z</dcterms:modified>
</cp:coreProperties>
</file>