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62" r:id="rId3"/>
    <p:sldId id="261" r:id="rId4"/>
    <p:sldId id="260" r:id="rId5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91"/>
  </p:normalViewPr>
  <p:slideViewPr>
    <p:cSldViewPr snapToGrid="0" snapToObjects="1">
      <p:cViewPr varScale="1">
        <p:scale>
          <a:sx n="76" d="100"/>
          <a:sy n="76" d="100"/>
        </p:scale>
        <p:origin x="2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0FDFF5-8626-48D4-B899-ED9B678F06B4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C1430E-F531-4D6F-BFAD-905F08D957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transcatetere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ct val="0"/>
              </a:spcBef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focali difetti di riempimento tromboembolici a carico dell'arteria polmonare per il lobo inferiore di destra e delle diramazioni a valle, alcuni piccoli focali difetti di riempimento a carico dei rami arteriosi per i segmenti postero basali del lobo inferiore di sinistra. Presenza di consensuale addensamento parenchimale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1430E-F531-4D6F-BFAD-905F08D9578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84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dirty="0"/>
              <a:t>\</a:t>
            </a: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63C848-9A08-41E2-A188-63C746F76961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D7C6-8251-4487-BDCA-64958078332C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6F1C-9ECE-4A1E-A685-FFD64A247B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F106-A095-463D-8FFC-FBD99CBA0B66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F07C-A795-48C7-9986-9520B2BB1C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B27C-8C8B-42E1-A59E-46ABAE6D593B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AE1A-7F32-4CA3-8396-CE6004177E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EB59-1867-4C56-9169-FB45355FEEF3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9FE7-6E7B-4412-B913-0032C917BD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E350-59BE-4CBB-8BE7-5DBD9F5C0DAE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A460-B459-4B61-ABC0-6BCB75C85C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418C-3264-4E52-A82F-E69F72F7118A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6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F677-DC58-4651-854F-B1401DE9B8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805C-F5BB-411B-8BAC-97B022A144EA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8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AECE-AD9B-47A5-A6A5-0729A0572C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433B-07AB-44F8-870D-EAEB14DBD70B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4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1C2C-0314-4A82-A010-4346F54D4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1D34-8F8C-425A-8384-63A9840B35C8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3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97A3-4EF7-4DC6-B27A-32CB3450D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0413-2570-4270-8437-F05B8E7DF7B6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6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AAAD-CD06-4237-9B23-FFBCF79F2B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FD36-3ABE-4903-AE07-3185E8C57D20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6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BCE6-6848-446A-BF46-F53FAAC43A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F0157-88E6-4477-B303-41D96313F1A4}" type="datetimeFigureOut">
              <a:rPr lang="it-IT"/>
              <a:pPr>
                <a:defRPr/>
              </a:pPr>
              <a:t>13/05/19</a:t>
            </a:fld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D3940C-8FAE-4BD2-901E-C976C88B20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0021888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Picture 1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5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3" name="Segnaposto contenuto 2"/>
          <p:cNvSpPr>
            <a:spLocks noGrp="1"/>
          </p:cNvSpPr>
          <p:nvPr>
            <p:ph idx="1"/>
          </p:nvPr>
        </p:nvSpPr>
        <p:spPr>
          <a:xfrm>
            <a:off x="152400" y="5561013"/>
            <a:ext cx="3676651" cy="838200"/>
          </a:xfrm>
        </p:spPr>
        <p:txBody>
          <a:bodyPr anchor="b"/>
          <a:lstStyle/>
          <a:p>
            <a:pPr marL="0" indent="0" algn="r">
              <a:buNone/>
            </a:pPr>
            <a:r>
              <a:rPr lang="en-US" sz="1800" u="sng">
                <a:solidFill>
                  <a:srgbClr val="000000"/>
                </a:solidFill>
              </a:rPr>
              <a:t>Ventresca S</a:t>
            </a:r>
            <a:r>
              <a:rPr lang="en-US" sz="1800">
                <a:solidFill>
                  <a:srgbClr val="000000"/>
                </a:solidFill>
              </a:rPr>
              <a:t>, Cangiano E, Maggiore G</a:t>
            </a:r>
          </a:p>
        </p:txBody>
      </p:sp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31788" y="3014663"/>
            <a:ext cx="3676651" cy="2087563"/>
          </a:xfrm>
        </p:spPr>
        <p:txBody>
          <a:bodyPr rtlCol="0"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rgbClr val="000000"/>
                </a:solidFill>
              </a:rPr>
              <a:t>UN CASO…DA LEVARE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IL FIATO</a:t>
            </a:r>
            <a:endParaRPr lang="en-US" sz="5400" u="sng" dirty="0">
              <a:solidFill>
                <a:srgbClr val="000000"/>
              </a:solidFill>
            </a:endParaRPr>
          </a:p>
        </p:txBody>
      </p:sp>
      <p:sp>
        <p:nvSpPr>
          <p:cNvPr id="22" name="Freeform: Shape 2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12947" y="1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8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304801"/>
            <a:ext cx="42402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6665" y="4284664"/>
            <a:ext cx="71453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7A6B68FF-1E1E-3E40-9A19-943C43A4BBF1}"/>
              </a:ext>
            </a:extLst>
          </p:cNvPr>
          <p:cNvSpPr/>
          <p:nvPr/>
        </p:nvSpPr>
        <p:spPr>
          <a:xfrm>
            <a:off x="1454577" y="3454400"/>
            <a:ext cx="298451" cy="288925"/>
          </a:xfrm>
          <a:prstGeom prst="ellipse">
            <a:avLst/>
          </a:prstGeom>
          <a:solidFill>
            <a:srgbClr val="FF0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9DE9340-3E21-014D-9FED-6187AFF096EE}"/>
              </a:ext>
            </a:extLst>
          </p:cNvPr>
          <p:cNvSpPr/>
          <p:nvPr/>
        </p:nvSpPr>
        <p:spPr>
          <a:xfrm>
            <a:off x="4116076" y="2721042"/>
            <a:ext cx="298451" cy="288925"/>
          </a:xfrm>
          <a:prstGeom prst="ellipse">
            <a:avLst/>
          </a:prstGeom>
          <a:solidFill>
            <a:srgbClr val="FF0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/>
          </a:p>
        </p:txBody>
      </p:sp>
      <p:sp>
        <p:nvSpPr>
          <p:cNvPr id="7" name="Rettangolo 9">
            <a:extLst>
              <a:ext uri="{FF2B5EF4-FFF2-40B4-BE49-F238E27FC236}">
                <a16:creationId xmlns:a16="http://schemas.microsoft.com/office/drawing/2014/main" id="{8A0964C9-3167-A84D-8090-EB748E9E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953" y="4098116"/>
            <a:ext cx="3385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Sindrome WPW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Ablazione fascio accessorio con terapia eparinica intra e post-procedurale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46F3F15-E079-2940-B64E-C5F13E93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97" y="3359851"/>
            <a:ext cx="273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Dolore emitorace destro e febbre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E79600-51E2-DB42-B39C-1AB02B1B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822" y="4103207"/>
            <a:ext cx="5005873" cy="28038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EO: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Respiro superficiale - PV stabili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ECG ed ecocardiografia: normali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RX torace: dubbio addensamento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perilare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inferiore destro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Esami ematici: GB 15000 (N13500) PCR 1.19 mg/dl.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D-Dimero 0,69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v.n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&lt; 0,5) coagulazione normale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16CB6DA-7935-6E4C-BF1D-D6192CF4AD58}"/>
              </a:ext>
            </a:extLst>
          </p:cNvPr>
          <p:cNvSpPr/>
          <p:nvPr/>
        </p:nvSpPr>
        <p:spPr>
          <a:xfrm>
            <a:off x="10329365" y="2634017"/>
            <a:ext cx="298451" cy="288925"/>
          </a:xfrm>
          <a:prstGeom prst="ellipse">
            <a:avLst/>
          </a:prstGeom>
          <a:solidFill>
            <a:srgbClr val="FF0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465E15C-516B-7349-BDCE-B928CA12B41E}"/>
              </a:ext>
            </a:extLst>
          </p:cNvPr>
          <p:cNvSpPr/>
          <p:nvPr/>
        </p:nvSpPr>
        <p:spPr>
          <a:xfrm>
            <a:off x="7618938" y="3486425"/>
            <a:ext cx="298451" cy="288925"/>
          </a:xfrm>
          <a:prstGeom prst="ellipse">
            <a:avLst/>
          </a:prstGeom>
          <a:solidFill>
            <a:srgbClr val="FF0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1B7FC82-4C7E-C442-8BD3-E6A7B6E0A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7" b="26728"/>
          <a:stretch/>
        </p:blipFill>
        <p:spPr>
          <a:xfrm>
            <a:off x="3510014" y="1373710"/>
            <a:ext cx="1510573" cy="1055325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BCA4766D-7AB7-304A-8BAB-42CA5E2FAAEF}"/>
              </a:ext>
            </a:extLst>
          </p:cNvPr>
          <p:cNvSpPr/>
          <p:nvPr/>
        </p:nvSpPr>
        <p:spPr>
          <a:xfrm>
            <a:off x="9346289" y="2056970"/>
            <a:ext cx="2483811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Angio-TC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torace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2CB1591-8866-944E-B15D-53534897E657}"/>
              </a:ext>
            </a:extLst>
          </p:cNvPr>
          <p:cNvSpPr/>
          <p:nvPr/>
        </p:nvSpPr>
        <p:spPr>
          <a:xfrm>
            <a:off x="1649245" y="2346651"/>
            <a:ext cx="1628972" cy="40011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4 giorni dopo </a:t>
            </a:r>
            <a:endParaRPr lang="it-IT" sz="2000" dirty="0"/>
          </a:p>
        </p:txBody>
      </p:sp>
      <p:pic>
        <p:nvPicPr>
          <p:cNvPr id="22" name="Immagine 4">
            <a:extLst>
              <a:ext uri="{FF2B5EF4-FFF2-40B4-BE49-F238E27FC236}">
                <a16:creationId xmlns:a16="http://schemas.microsoft.com/office/drawing/2014/main" id="{9F1CB73A-E4DF-AA4E-9180-9D3285BE8C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5399"/>
            <a:ext cx="2590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18619583-A109-7944-9133-3E024447E145}"/>
              </a:ext>
            </a:extLst>
          </p:cNvPr>
          <p:cNvSpPr txBox="1">
            <a:spLocks/>
          </p:cNvSpPr>
          <p:nvPr/>
        </p:nvSpPr>
        <p:spPr bwMode="auto">
          <a:xfrm>
            <a:off x="2914651" y="463552"/>
            <a:ext cx="63627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Andrea, 15 anni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Immagine 2">
            <a:extLst>
              <a:ext uri="{FF2B5EF4-FFF2-40B4-BE49-F238E27FC236}">
                <a16:creationId xmlns:a16="http://schemas.microsoft.com/office/drawing/2014/main" id="{5DAB68BC-0FA6-C14F-8ACD-04A4E379B5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-25400"/>
            <a:ext cx="2590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6C71402-8645-D24E-98ED-E16C0FF262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542455">
            <a:off x="2708218" y="2120974"/>
            <a:ext cx="644525" cy="20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2F6D992C-A2FB-A246-BF8A-2417C49659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191444">
            <a:off x="5698537" y="1884651"/>
            <a:ext cx="644525" cy="273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AFBD6F7-FE32-BF4B-A1AB-A99217A743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923753">
            <a:off x="8860404" y="2202676"/>
            <a:ext cx="644525" cy="20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C63D67B3-0AB2-024B-A6F6-571A5B9D1BB5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1126698"/>
            <a:ext cx="8328025" cy="5724525"/>
            <a:chOff x="2055864" y="1291849"/>
            <a:chExt cx="8080271" cy="5401607"/>
          </a:xfrm>
        </p:grpSpPr>
        <p:pic>
          <p:nvPicPr>
            <p:cNvPr id="30" name="Immagine 9" descr="Immagine che contiene interni, tavolo&#10;&#10;Descrizione generata automaticamente">
              <a:extLst>
                <a:ext uri="{FF2B5EF4-FFF2-40B4-BE49-F238E27FC236}">
                  <a16:creationId xmlns:a16="http://schemas.microsoft.com/office/drawing/2014/main" id="{2D3B969F-F58E-D44C-90C1-656CE151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4167" t="21768" r="25139" b="11676"/>
            <a:stretch>
              <a:fillRect/>
            </a:stretch>
          </p:blipFill>
          <p:spPr bwMode="auto">
            <a:xfrm>
              <a:off x="2055864" y="1291849"/>
              <a:ext cx="8080271" cy="540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uppo 10">
              <a:extLst>
                <a:ext uri="{FF2B5EF4-FFF2-40B4-BE49-F238E27FC236}">
                  <a16:creationId xmlns:a16="http://schemas.microsoft.com/office/drawing/2014/main" id="{7D689FEE-1077-5F41-81D9-79B4B75F8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6934" y="3945468"/>
              <a:ext cx="2336798" cy="677334"/>
              <a:chOff x="5096934" y="3945468"/>
              <a:chExt cx="2336798" cy="677334"/>
            </a:xfrm>
          </p:grpSpPr>
          <p:sp>
            <p:nvSpPr>
              <p:cNvPr id="32" name="Anello 31">
                <a:extLst>
                  <a:ext uri="{FF2B5EF4-FFF2-40B4-BE49-F238E27FC236}">
                    <a16:creationId xmlns:a16="http://schemas.microsoft.com/office/drawing/2014/main" id="{8BF1D151-71A9-D743-826A-887A3CC12273}"/>
                  </a:ext>
                </a:extLst>
              </p:cNvPr>
              <p:cNvSpPr/>
              <p:nvPr/>
            </p:nvSpPr>
            <p:spPr>
              <a:xfrm>
                <a:off x="5096363" y="3946216"/>
                <a:ext cx="643834" cy="677074"/>
              </a:xfrm>
              <a:prstGeom prst="donut">
                <a:avLst>
                  <a:gd name="adj" fmla="val 507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Anello 32">
                <a:extLst>
                  <a:ext uri="{FF2B5EF4-FFF2-40B4-BE49-F238E27FC236}">
                    <a16:creationId xmlns:a16="http://schemas.microsoft.com/office/drawing/2014/main" id="{4A3A1F7B-06E9-2740-8E96-D99F3C029BC9}"/>
                  </a:ext>
                </a:extLst>
              </p:cNvPr>
              <p:cNvSpPr/>
              <p:nvPr/>
            </p:nvSpPr>
            <p:spPr>
              <a:xfrm>
                <a:off x="6943149" y="4170909"/>
                <a:ext cx="491347" cy="452381"/>
              </a:xfrm>
              <a:prstGeom prst="donut">
                <a:avLst>
                  <a:gd name="adj" fmla="val 793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05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399"/>
            <a:ext cx="2590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ttangolo 1"/>
          <p:cNvSpPr>
            <a:spLocks noChangeArrowheads="1"/>
          </p:cNvSpPr>
          <p:nvPr/>
        </p:nvSpPr>
        <p:spPr bwMode="auto">
          <a:xfrm>
            <a:off x="2705100" y="1428751"/>
            <a:ext cx="6781800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Embolia Polmonare non massiva bilaterale</a:t>
            </a:r>
          </a:p>
        </p:txBody>
      </p:sp>
      <p:pic>
        <p:nvPicPr>
          <p:cNvPr id="17411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0" y="-25400"/>
            <a:ext cx="2590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3739" y="2770189"/>
            <a:ext cx="64452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125539" y="4433889"/>
            <a:ext cx="9940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EBPM 10.000 UI (peso..106kg!) sc. ogni 12 ore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e trasferimento presso centro cardiologico di riferimento per prosecuzione terapia anticoagulante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399"/>
            <a:ext cx="2590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asellaDiTesto 1"/>
          <p:cNvSpPr txBox="1">
            <a:spLocks noChangeArrowheads="1"/>
          </p:cNvSpPr>
          <p:nvPr/>
        </p:nvSpPr>
        <p:spPr bwMode="auto">
          <a:xfrm>
            <a:off x="3513140" y="949326"/>
            <a:ext cx="52829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Take home </a:t>
            </a:r>
            <a:r>
              <a:rPr lang="it-IT" sz="4400" dirty="0" err="1">
                <a:latin typeface="Times New Roman" pitchFamily="18" charset="0"/>
                <a:cs typeface="Times New Roman" pitchFamily="18" charset="0"/>
              </a:rPr>
              <a:t>message</a:t>
            </a:r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643225" y="3789175"/>
            <a:ext cx="6905025" cy="10772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Clinica e anamnesi suggestive di 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embolia polmonare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it-IT" sz="3200" u="sng" dirty="0" err="1">
                <a:latin typeface="Times New Roman" pitchFamily="18" charset="0"/>
                <a:cs typeface="Times New Roman" pitchFamily="18" charset="0"/>
              </a:rPr>
              <a:t>Angio</a:t>
            </a:r>
            <a:r>
              <a:rPr lang="it-IT" sz="3200" u="sng" dirty="0">
                <a:latin typeface="Times New Roman" pitchFamily="18" charset="0"/>
                <a:cs typeface="Times New Roman" pitchFamily="18" charset="0"/>
              </a:rPr>
              <a:t>-TC torace</a:t>
            </a:r>
          </a:p>
        </p:txBody>
      </p:sp>
      <p:pic>
        <p:nvPicPr>
          <p:cNvPr id="19460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1200" y="-25400"/>
            <a:ext cx="2590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7738" y="1760042"/>
            <a:ext cx="1016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8534" y="1614343"/>
            <a:ext cx="1576132" cy="300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AF51DB-97F5-CD47-8F5C-B5810590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007" y="5008350"/>
            <a:ext cx="9093462" cy="10772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Il solo sospetto clinico rappresenta in età pediatrica il maggior elemento di forza nel processo diagnostico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195</Words>
  <Application>Microsoft Macintosh PowerPoint</Application>
  <PresentationFormat>Widescreen</PresentationFormat>
  <Paragraphs>24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UN CASO…DA LEVARE  IL FIATO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caso…da levare il fiato</dc:title>
  <dc:creator>Utente di Microsoft Office</dc:creator>
  <cp:lastModifiedBy>Utente di Microsoft Office</cp:lastModifiedBy>
  <cp:revision>20</cp:revision>
  <dcterms:created xsi:type="dcterms:W3CDTF">2019-05-05T15:35:02Z</dcterms:created>
  <dcterms:modified xsi:type="dcterms:W3CDTF">2019-05-13T20:57:12Z</dcterms:modified>
</cp:coreProperties>
</file>