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4"/>
    <p:sldMasterId id="2147483858" r:id="rId5"/>
    <p:sldMasterId id="2147483650" r:id="rId6"/>
    <p:sldMasterId id="2147483866" r:id="rId7"/>
    <p:sldMasterId id="2147483654" r:id="rId8"/>
    <p:sldMasterId id="2147483893" r:id="rId9"/>
    <p:sldMasterId id="2147483870" r:id="rId10"/>
    <p:sldMasterId id="2147483872" r:id="rId11"/>
    <p:sldMasterId id="2147483876" r:id="rId12"/>
    <p:sldMasterId id="2147483884" r:id="rId13"/>
    <p:sldMasterId id="2147483888" r:id="rId14"/>
  </p:sldMasterIdLst>
  <p:notesMasterIdLst>
    <p:notesMasterId r:id="rId20"/>
  </p:notesMasterIdLst>
  <p:handoutMasterIdLst>
    <p:handoutMasterId r:id="rId21"/>
  </p:handoutMasterIdLst>
  <p:sldIdLst>
    <p:sldId id="340" r:id="rId15"/>
    <p:sldId id="437" r:id="rId16"/>
    <p:sldId id="476" r:id="rId17"/>
    <p:sldId id="479" r:id="rId18"/>
    <p:sldId id="481" r:id="rId19"/>
  </p:sldIdLst>
  <p:sldSz cx="12192000" cy="6858000"/>
  <p:notesSz cx="6858000" cy="9144000"/>
  <p:custShowLst>
    <p:custShow name="Presentazione personalizzata 1" id="0">
      <p:sldLst/>
    </p:custShow>
  </p:custShowLst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4201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119" userDrawn="1">
          <p15:clr>
            <a:srgbClr val="A4A3A4"/>
          </p15:clr>
        </p15:guide>
        <p15:guide id="6" pos="4861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orient="horz" pos="754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pos="6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9B9"/>
    <a:srgbClr val="6784C1"/>
    <a:srgbClr val="FFC000"/>
    <a:srgbClr val="FFFFFF"/>
    <a:srgbClr val="334971"/>
    <a:srgbClr val="066BB0"/>
    <a:srgbClr val="EBEDF4"/>
    <a:srgbClr val="D3D9E9"/>
    <a:srgbClr val="5C80B3"/>
    <a:srgbClr val="5F8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64670" autoAdjust="0"/>
  </p:normalViewPr>
  <p:slideViewPr>
    <p:cSldViewPr snapToGrid="0" showGuides="1">
      <p:cViewPr varScale="1">
        <p:scale>
          <a:sx n="107" d="100"/>
          <a:sy n="107" d="100"/>
        </p:scale>
        <p:origin x="648" y="176"/>
      </p:cViewPr>
      <p:guideLst>
        <p:guide orient="horz" pos="4201"/>
        <p:guide pos="7355"/>
        <p:guide orient="horz" pos="119"/>
        <p:guide pos="4861"/>
        <p:guide orient="horz" pos="3974"/>
        <p:guide orient="horz" pos="754"/>
        <p:guide pos="325"/>
        <p:guide pos="6792"/>
      </p:guideLst>
    </p:cSldViewPr>
  </p:slideViewPr>
  <p:outlineViewPr>
    <p:cViewPr>
      <p:scale>
        <a:sx n="33" d="100"/>
        <a:sy n="33" d="100"/>
      </p:scale>
      <p:origin x="0" y="2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27693073-4C55-46F4-8C55-4736AB6FE247}" type="datetimeFigureOut">
              <a:rPr lang="it-IT"/>
              <a:pPr>
                <a:defRPr/>
              </a:pPr>
              <a:t>07/05/19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AF2E24E2-86FB-4C09-948B-D8B0A706753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5018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2EF7DD4E-1AA9-454F-A55D-3D221CD85B5F}" type="datetimeFigureOut">
              <a:rPr lang="it-IT"/>
              <a:pPr>
                <a:defRPr/>
              </a:pPr>
              <a:t>07/05/19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45C40926-7F2D-412F-8CDD-2ACE7E90A1D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340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Rara </a:t>
            </a:r>
            <a:r>
              <a:rPr lang="it-IT" dirty="0" err="1"/>
              <a:t>sfingolipidosi</a:t>
            </a:r>
            <a:r>
              <a:rPr lang="it-IT" dirty="0"/>
              <a:t> </a:t>
            </a:r>
          </a:p>
          <a:p>
            <a:r>
              <a:rPr lang="it-IT" dirty="0" err="1"/>
              <a:t>Panetnica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40926-7F2D-412F-8CDD-2ACE7E90A1DC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256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40926-7F2D-412F-8CDD-2ACE7E90A1DC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441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7866" y="3739533"/>
            <a:ext cx="5824623" cy="20593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Name Surname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247867" y="2414001"/>
            <a:ext cx="10464356" cy="5493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200" b="1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of the presentation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1247867" y="2954001"/>
            <a:ext cx="10464356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Subtitle of the presentation</a:t>
            </a:r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1247866" y="3976599"/>
            <a:ext cx="5824623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Job Title or Department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7" hasCustomPrompt="1"/>
          </p:nvPr>
        </p:nvSpPr>
        <p:spPr>
          <a:xfrm>
            <a:off x="1247866" y="5415933"/>
            <a:ext cx="5824623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City, Nation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1247866" y="5656667"/>
            <a:ext cx="5824623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lang="it-IT" sz="1000" b="0" i="0" u="none" kern="1200" baseline="0" dirty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</a:lstStyle>
          <a:p>
            <a:r>
              <a:rPr lang="it-IT" dirty="0" err="1"/>
              <a:t>December</a:t>
            </a:r>
            <a:r>
              <a:rPr lang="it-IT" dirty="0"/>
              <a:t> 20th, 2014</a:t>
            </a:r>
          </a:p>
        </p:txBody>
      </p:sp>
    </p:spTree>
    <p:extLst>
      <p:ext uri="{BB962C8B-B14F-4D97-AF65-F5344CB8AC3E}">
        <p14:creationId xmlns:p14="http://schemas.microsoft.com/office/powerpoint/2010/main" val="230296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/>
          <p:cNvSpPr txBox="1">
            <a:spLocks noChangeArrowheads="1"/>
          </p:cNvSpPr>
          <p:nvPr userDrawn="1"/>
        </p:nvSpPr>
        <p:spPr bwMode="auto">
          <a:xfrm>
            <a:off x="960967" y="2806700"/>
            <a:ext cx="804756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en-US" sz="3200" b="1">
                <a:solidFill>
                  <a:srgbClr val="FFFFFF"/>
                </a:solidFill>
                <a:latin typeface="Arial" pitchFamily="34" charset="0"/>
              </a:rPr>
              <a:t>Backup</a:t>
            </a:r>
          </a:p>
        </p:txBody>
      </p:sp>
      <p:sp>
        <p:nvSpPr>
          <p:cNvPr id="3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960001" y="3766801"/>
            <a:ext cx="10464356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8568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96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8645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/>
          </p:nvPr>
        </p:nvSpPr>
        <p:spPr>
          <a:xfrm>
            <a:off x="720000" y="1260000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42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Note</a:t>
            </a:r>
          </a:p>
          <a:p>
            <a:pPr lvl="0"/>
            <a:r>
              <a:rPr lang="it-IT" dirty="0"/>
              <a:t>(1) Include expense incurred in relation to sale of receivables, committed lines fees, hedges</a:t>
            </a:r>
          </a:p>
          <a:p>
            <a:pPr lvl="0"/>
            <a:r>
              <a:rPr lang="it-IT" dirty="0"/>
              <a:t>(2) Net of charges on sales of receivables intersegment and floor plan fees</a:t>
            </a:r>
          </a:p>
          <a:p>
            <a:pPr lvl="0"/>
            <a:r>
              <a:rPr lang="it-IT" dirty="0"/>
              <a:t>(3) Excluding derivatives fair values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 here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6477333" y="5692300"/>
            <a:ext cx="4944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(4) Include FX gain/losses, interest cost capitalized (IAS23), bank fees and other financial charges Numbers may not add due to rounding</a:t>
            </a:r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21" hasCustomPrompt="1"/>
          </p:nvPr>
        </p:nvSpPr>
        <p:spPr>
          <a:xfrm>
            <a:off x="683685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  <p:sp>
        <p:nvSpPr>
          <p:cNvPr id="15" name="Segnaposto tabella 13"/>
          <p:cNvSpPr>
            <a:spLocks noGrp="1"/>
          </p:cNvSpPr>
          <p:nvPr>
            <p:ph type="tbl" sz="quarter" idx="22" hasCustomPrompt="1"/>
          </p:nvPr>
        </p:nvSpPr>
        <p:spPr>
          <a:xfrm>
            <a:off x="6085418" y="1080001"/>
            <a:ext cx="5327649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</p:spTree>
    <p:extLst>
      <p:ext uri="{BB962C8B-B14F-4D97-AF65-F5344CB8AC3E}">
        <p14:creationId xmlns:p14="http://schemas.microsoft.com/office/powerpoint/2010/main" val="136162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431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3582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960000" y="2806700"/>
            <a:ext cx="8048533" cy="9525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sz="5400" b="1" dirty="0">
                <a:solidFill>
                  <a:srgbClr val="FFFFFF"/>
                </a:solidFill>
              </a:rPr>
              <a:t>Backup</a:t>
            </a:r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960001" y="3766801"/>
            <a:ext cx="10464356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Optional </a:t>
            </a:r>
            <a:r>
              <a:rPr lang="it-IT" dirty="0" err="1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022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_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/>
          </p:nvPr>
        </p:nvSpPr>
        <p:spPr>
          <a:xfrm>
            <a:off x="720000" y="1260000"/>
            <a:ext cx="10726933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9513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600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1"/>
          <p:cNvSpPr txBox="1">
            <a:spLocks noChangeArrowheads="1"/>
          </p:cNvSpPr>
          <p:nvPr userDrawn="1"/>
        </p:nvSpPr>
        <p:spPr bwMode="auto">
          <a:xfrm>
            <a:off x="719667" y="177800"/>
            <a:ext cx="8049684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it-IT" altLang="en-US" sz="3600">
                <a:solidFill>
                  <a:srgbClr val="FFFFFF"/>
                </a:solidFill>
              </a:rPr>
              <a:t>Index</a:t>
            </a:r>
          </a:p>
        </p:txBody>
      </p:sp>
      <p:cxnSp>
        <p:nvCxnSpPr>
          <p:cNvPr id="4" name="Connettore 1 6"/>
          <p:cNvCxnSpPr/>
          <p:nvPr userDrawn="1"/>
        </p:nvCxnSpPr>
        <p:spPr>
          <a:xfrm>
            <a:off x="687917" y="760413"/>
            <a:ext cx="11521016" cy="0"/>
          </a:xfrm>
          <a:prstGeom prst="line">
            <a:avLst/>
          </a:prstGeom>
          <a:ln w="1270" cmpd="sng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2032000"/>
            <a:ext cx="10964000" cy="40879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360000" algn="l">
              <a:lnSpc>
                <a:spcPts val="32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Lucida Grande"/>
              <a:buChar char="■"/>
              <a:defRPr sz="18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4" name="Segnaposto numero diapositiva 4"/>
          <p:cNvSpPr txBox="1">
            <a:spLocks/>
          </p:cNvSpPr>
          <p:nvPr userDrawn="1"/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8F461-6B1C-CA42-A063-2DCE900AB2CB}" type="slidenum">
              <a:rPr lang="it-IT" sz="800" smtClean="0">
                <a:solidFill>
                  <a:srgbClr val="898C8A"/>
                </a:solidFill>
                <a:latin typeface="Arial"/>
              </a:rPr>
              <a:pPr/>
              <a:t>‹N›</a:t>
            </a:fld>
            <a:endParaRPr lang="it-IT" sz="800">
              <a:solidFill>
                <a:srgbClr val="898C8A"/>
              </a:solidFill>
              <a:latin typeface="Arial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 rot="5400000">
            <a:off x="10902255" y="6654536"/>
            <a:ext cx="186266" cy="2117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data 3"/>
          <p:cNvSpPr txBox="1">
            <a:spLocks/>
          </p:cNvSpPr>
          <p:nvPr userDrawn="1"/>
        </p:nvSpPr>
        <p:spPr>
          <a:xfrm>
            <a:off x="8815191" y="6588001"/>
            <a:ext cx="1894357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898C8A"/>
                </a:solidFill>
              </a:rPr>
              <a:t>July 29th, 2016</a:t>
            </a:r>
          </a:p>
        </p:txBody>
      </p:sp>
      <p:sp>
        <p:nvSpPr>
          <p:cNvPr id="17" name="Segnaposto piè di pagina 5"/>
          <p:cNvSpPr txBox="1">
            <a:spLocks/>
          </p:cNvSpPr>
          <p:nvPr userDrawn="1"/>
        </p:nvSpPr>
        <p:spPr>
          <a:xfrm>
            <a:off x="720000" y="6588001"/>
            <a:ext cx="5036005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898C8A"/>
                </a:solidFill>
              </a:rPr>
              <a:t>JPK - </a:t>
            </a:r>
            <a:r>
              <a:rPr lang="it-IT" sz="800" dirty="0" err="1">
                <a:solidFill>
                  <a:srgbClr val="898C8A"/>
                </a:solidFill>
              </a:rPr>
              <a:t>Jednolity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Plik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Kontrolny_Update</a:t>
            </a:r>
            <a:r>
              <a:rPr lang="it-IT" sz="800" dirty="0">
                <a:solidFill>
                  <a:srgbClr val="898C8A"/>
                </a:solidFill>
              </a:rPr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3138931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72087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/>
          </p:nvPr>
        </p:nvSpPr>
        <p:spPr>
          <a:xfrm>
            <a:off x="720000" y="1259999"/>
            <a:ext cx="4732533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b="1" i="0" u="none" kern="1200" baseline="0">
                <a:solidFill>
                  <a:schemeClr val="accent3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9"/>
          </p:nvPr>
        </p:nvSpPr>
        <p:spPr>
          <a:xfrm>
            <a:off x="720001" y="738801"/>
            <a:ext cx="8074044" cy="3220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egnaposto grafico 7"/>
          <p:cNvSpPr>
            <a:spLocks noGrp="1"/>
          </p:cNvSpPr>
          <p:nvPr>
            <p:ph type="chart" sz="quarter" idx="16"/>
          </p:nvPr>
        </p:nvSpPr>
        <p:spPr>
          <a:xfrm>
            <a:off x="5723464" y="1256248"/>
            <a:ext cx="5904093" cy="4865151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5564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01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6853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9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9418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960000" y="2806700"/>
            <a:ext cx="8048533" cy="9525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sz="5400" b="1" i="0" baseline="0" dirty="0">
                <a:solidFill>
                  <a:schemeClr val="bg2"/>
                </a:solidFill>
              </a:rPr>
              <a:t>Backup</a:t>
            </a:r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960001" y="3766801"/>
            <a:ext cx="10464356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Optional </a:t>
            </a:r>
            <a:r>
              <a:rPr lang="it-IT" dirty="0" err="1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742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80000" y="1260000"/>
            <a:ext cx="4952667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68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401"/>
            <a:ext cx="9600000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/>
              <a:t>Index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59999"/>
            <a:ext cx="4944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  <a:p>
            <a:pPr lvl="0"/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712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 userDrawn="1"/>
        </p:nvSpPr>
        <p:spPr>
          <a:xfrm>
            <a:off x="0" y="1625600"/>
            <a:ext cx="12192000" cy="459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55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 userDrawn="1"/>
        </p:nvSpPr>
        <p:spPr>
          <a:xfrm>
            <a:off x="0" y="1625600"/>
            <a:ext cx="12192000" cy="459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4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0" y="0"/>
            <a:ext cx="12192000" cy="162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2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numero diapositiva 4"/>
          <p:cNvSpPr txBox="1">
            <a:spLocks/>
          </p:cNvSpPr>
          <p:nvPr userDrawn="1"/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8F461-6B1C-CA42-A063-2DCE900AB2CB}" type="slidenum">
              <a:rPr lang="it-IT" sz="800" smtClean="0">
                <a:solidFill>
                  <a:srgbClr val="898C8A"/>
                </a:solidFill>
                <a:latin typeface="Arial"/>
              </a:rPr>
              <a:pPr/>
              <a:t>‹N›</a:t>
            </a:fld>
            <a:endParaRPr lang="it-IT" sz="800">
              <a:solidFill>
                <a:srgbClr val="898C8A"/>
              </a:solidFill>
              <a:latin typeface="Arial"/>
            </a:endParaRPr>
          </a:p>
        </p:txBody>
      </p:sp>
      <p:cxnSp>
        <p:nvCxnSpPr>
          <p:cNvPr id="28" name="Connettore 1 27"/>
          <p:cNvCxnSpPr/>
          <p:nvPr userDrawn="1"/>
        </p:nvCxnSpPr>
        <p:spPr>
          <a:xfrm rot="5400000">
            <a:off x="10902255" y="6654536"/>
            <a:ext cx="186266" cy="2117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piè di pagina 5"/>
          <p:cNvSpPr txBox="1">
            <a:spLocks/>
          </p:cNvSpPr>
          <p:nvPr userDrawn="1"/>
        </p:nvSpPr>
        <p:spPr>
          <a:xfrm>
            <a:off x="720000" y="6588001"/>
            <a:ext cx="5036005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898C8A"/>
                </a:solidFill>
              </a:rPr>
              <a:t>JPK - </a:t>
            </a:r>
            <a:r>
              <a:rPr lang="it-IT" sz="800" dirty="0" err="1">
                <a:solidFill>
                  <a:srgbClr val="898C8A"/>
                </a:solidFill>
              </a:rPr>
              <a:t>Jednolity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Plik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Kontrolny_Update</a:t>
            </a:r>
            <a:r>
              <a:rPr lang="it-IT" sz="800" dirty="0">
                <a:solidFill>
                  <a:srgbClr val="898C8A"/>
                </a:solidFill>
              </a:rPr>
              <a:t> meeting</a:t>
            </a:r>
          </a:p>
        </p:txBody>
      </p:sp>
      <p:sp>
        <p:nvSpPr>
          <p:cNvPr id="10" name="Segnaposto data 3"/>
          <p:cNvSpPr txBox="1">
            <a:spLocks/>
          </p:cNvSpPr>
          <p:nvPr userDrawn="1"/>
        </p:nvSpPr>
        <p:spPr>
          <a:xfrm>
            <a:off x="8815191" y="6588001"/>
            <a:ext cx="1894357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898C8A"/>
                </a:solidFill>
              </a:rPr>
              <a:t>July 29th,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8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 userDrawn="1"/>
        </p:nvSpPr>
        <p:spPr>
          <a:xfrm>
            <a:off x="0" y="1625600"/>
            <a:ext cx="12192000" cy="459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8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 userDrawn="1"/>
        </p:nvSpPr>
        <p:spPr>
          <a:xfrm>
            <a:off x="0" y="1625600"/>
            <a:ext cx="12192000" cy="459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4"/>
          <p:cNvSpPr txBox="1">
            <a:spLocks/>
          </p:cNvSpPr>
          <p:nvPr userDrawn="1"/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8F461-6B1C-CA42-A063-2DCE900AB2CB}" type="slidenum">
              <a:rPr lang="it-IT" sz="800" smtClean="0">
                <a:solidFill>
                  <a:srgbClr val="898C8A"/>
                </a:solidFill>
                <a:latin typeface="Arial"/>
              </a:rPr>
              <a:pPr/>
              <a:t>‹N›</a:t>
            </a:fld>
            <a:endParaRPr lang="it-IT" sz="800">
              <a:solidFill>
                <a:srgbClr val="898C8A"/>
              </a:solidFill>
              <a:latin typeface="Arial"/>
            </a:endParaRPr>
          </a:p>
        </p:txBody>
      </p:sp>
      <p:cxnSp>
        <p:nvCxnSpPr>
          <p:cNvPr id="16" name="Connettore 1 15"/>
          <p:cNvCxnSpPr/>
          <p:nvPr userDrawn="1"/>
        </p:nvCxnSpPr>
        <p:spPr>
          <a:xfrm rot="5400000">
            <a:off x="10902255" y="6654536"/>
            <a:ext cx="186266" cy="2117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piè di pagina 5"/>
          <p:cNvSpPr txBox="1">
            <a:spLocks/>
          </p:cNvSpPr>
          <p:nvPr userDrawn="1"/>
        </p:nvSpPr>
        <p:spPr>
          <a:xfrm>
            <a:off x="720000" y="6588001"/>
            <a:ext cx="5036005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898C8A"/>
                </a:solidFill>
              </a:rPr>
              <a:t>JPK - </a:t>
            </a:r>
            <a:r>
              <a:rPr lang="it-IT" sz="800" dirty="0" err="1">
                <a:solidFill>
                  <a:srgbClr val="898C8A"/>
                </a:solidFill>
              </a:rPr>
              <a:t>Jednolity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Plik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Kontrolny_Update</a:t>
            </a:r>
            <a:r>
              <a:rPr lang="it-IT" sz="800" dirty="0">
                <a:solidFill>
                  <a:srgbClr val="898C8A"/>
                </a:solidFill>
              </a:rPr>
              <a:t> meeting</a:t>
            </a:r>
          </a:p>
        </p:txBody>
      </p:sp>
      <p:sp>
        <p:nvSpPr>
          <p:cNvPr id="8" name="Segnaposto data 3"/>
          <p:cNvSpPr txBox="1">
            <a:spLocks/>
          </p:cNvSpPr>
          <p:nvPr userDrawn="1"/>
        </p:nvSpPr>
        <p:spPr>
          <a:xfrm>
            <a:off x="8815191" y="6588001"/>
            <a:ext cx="1894357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898C8A"/>
                </a:solidFill>
              </a:rPr>
              <a:t>July 29th, 2016</a:t>
            </a:r>
          </a:p>
        </p:txBody>
      </p:sp>
    </p:spTree>
    <p:extLst>
      <p:ext uri="{BB962C8B-B14F-4D97-AF65-F5344CB8AC3E}">
        <p14:creationId xmlns:p14="http://schemas.microsoft.com/office/powerpoint/2010/main" val="298697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687917" y="658813"/>
            <a:ext cx="11521016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4"/>
          <p:cNvSpPr txBox="1">
            <a:spLocks/>
          </p:cNvSpPr>
          <p:nvPr userDrawn="1"/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8F461-6B1C-CA42-A063-2DCE900AB2CB}" type="slidenum">
              <a:rPr lang="it-IT" sz="800" smtClean="0">
                <a:solidFill>
                  <a:srgbClr val="898C8A"/>
                </a:solidFill>
                <a:latin typeface="Arial"/>
              </a:rPr>
              <a:pPr/>
              <a:t>‹N›</a:t>
            </a:fld>
            <a:endParaRPr lang="it-IT" sz="800">
              <a:solidFill>
                <a:srgbClr val="898C8A"/>
              </a:solidFill>
              <a:latin typeface="Arial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 rot="5400000">
            <a:off x="10902255" y="6654536"/>
            <a:ext cx="186266" cy="2117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piè di pagina 5"/>
          <p:cNvSpPr txBox="1">
            <a:spLocks/>
          </p:cNvSpPr>
          <p:nvPr userDrawn="1"/>
        </p:nvSpPr>
        <p:spPr>
          <a:xfrm>
            <a:off x="720000" y="6588001"/>
            <a:ext cx="5036005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898C8A"/>
                </a:solidFill>
              </a:rPr>
              <a:t>JPK - </a:t>
            </a:r>
            <a:r>
              <a:rPr lang="it-IT" sz="800" dirty="0" err="1">
                <a:solidFill>
                  <a:srgbClr val="898C8A"/>
                </a:solidFill>
              </a:rPr>
              <a:t>Jednolity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Plik</a:t>
            </a:r>
            <a:r>
              <a:rPr lang="it-IT" sz="800" dirty="0">
                <a:solidFill>
                  <a:srgbClr val="898C8A"/>
                </a:solidFill>
              </a:rPr>
              <a:t> </a:t>
            </a:r>
            <a:r>
              <a:rPr lang="it-IT" sz="800" dirty="0" err="1">
                <a:solidFill>
                  <a:srgbClr val="898C8A"/>
                </a:solidFill>
              </a:rPr>
              <a:t>Kontrolny_Update</a:t>
            </a:r>
            <a:r>
              <a:rPr lang="it-IT" sz="800" dirty="0">
                <a:solidFill>
                  <a:srgbClr val="898C8A"/>
                </a:solidFill>
              </a:rPr>
              <a:t> meeting</a:t>
            </a:r>
          </a:p>
        </p:txBody>
      </p:sp>
      <p:sp>
        <p:nvSpPr>
          <p:cNvPr id="12" name="Segnaposto data 3"/>
          <p:cNvSpPr txBox="1">
            <a:spLocks/>
          </p:cNvSpPr>
          <p:nvPr userDrawn="1"/>
        </p:nvSpPr>
        <p:spPr>
          <a:xfrm>
            <a:off x="8815191" y="6588001"/>
            <a:ext cx="1894357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r" defTabSz="457200" rtl="0" eaLnBrk="1" latinLnBrk="0" hangingPunct="1"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898C8A"/>
                </a:solidFill>
              </a:rPr>
              <a:t>July 29th, 2016</a:t>
            </a:r>
          </a:p>
        </p:txBody>
      </p:sp>
    </p:spTree>
    <p:extLst>
      <p:ext uri="{BB962C8B-B14F-4D97-AF65-F5344CB8AC3E}">
        <p14:creationId xmlns:p14="http://schemas.microsoft.com/office/powerpoint/2010/main" val="403702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1" r:id="rId3"/>
    <p:sldLayoutId id="2147483882" r:id="rId4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3"/>
          <p:cNvSpPr txBox="1">
            <a:spLocks/>
          </p:cNvSpPr>
          <p:nvPr/>
        </p:nvSpPr>
        <p:spPr>
          <a:xfrm>
            <a:off x="2390100" y="5133393"/>
            <a:ext cx="6947546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000" cap="small" dirty="0">
                <a:latin typeface="Calibri" charset="0"/>
                <a:ea typeface="Calibri" charset="0"/>
                <a:cs typeface="Calibri" charset="0"/>
              </a:rPr>
              <a:t>Scuola di Specializzazione in Pediatria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000" cap="small" dirty="0">
                <a:latin typeface="Calibri" charset="0"/>
                <a:ea typeface="Calibri" charset="0"/>
                <a:cs typeface="Calibri" charset="0"/>
              </a:rPr>
              <a:t>Università del Piemonte Orientale</a:t>
            </a: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926275" y="1804902"/>
            <a:ext cx="9856025" cy="110212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it-IT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La Verità che non ti aspetti…</a:t>
            </a:r>
            <a:endParaRPr lang="it-IT" sz="5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728511" y="3367822"/>
            <a:ext cx="4251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D.ssa</a:t>
            </a:r>
            <a:r>
              <a:rPr lang="it-IT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Laura Bucchino</a:t>
            </a:r>
          </a:p>
        </p:txBody>
      </p:sp>
      <p:pic>
        <p:nvPicPr>
          <p:cNvPr id="7" name="Immagine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2" b="100000" l="0" r="99846">
                        <a14:foregroundMark x1="23575" y1="19601" x2="23575" y2="19601"/>
                        <a14:foregroundMark x1="53005" y1="12292" x2="53005" y2="12292"/>
                        <a14:foregroundMark x1="4622" y1="92359" x2="4622" y2="92359"/>
                        <a14:foregroundMark x1="74730" y1="19601" x2="74730" y2="19601"/>
                        <a14:foregroundMark x1="92450" y1="41196" x2="92450" y2="41196"/>
                        <a14:foregroundMark x1="70724" y1="58140" x2="70724" y2="58140"/>
                        <a14:foregroundMark x1="9091" y1="92359" x2="9091" y2="92359"/>
                        <a14:foregroundMark x1="10324" y1="93355" x2="10324" y2="93355"/>
                        <a14:foregroundMark x1="11402" y1="92359" x2="11402" y2="92359"/>
                        <a14:foregroundMark x1="14946" y1="93023" x2="14946" y2="93023"/>
                        <a14:foregroundMark x1="17720" y1="90698" x2="17720" y2="90698"/>
                        <a14:foregroundMark x1="20647" y1="92359" x2="20647" y2="92359"/>
                        <a14:foregroundMark x1="23575" y1="92027" x2="23575" y2="92027"/>
                        <a14:foregroundMark x1="25424" y1="91030" x2="25424" y2="91030"/>
                        <a14:foregroundMark x1="27735" y1="88372" x2="27735" y2="88372"/>
                        <a14:foregroundMark x1="27735" y1="92691" x2="27735" y2="92691"/>
                        <a14:foregroundMark x1="32357" y1="91694" x2="32357" y2="91694"/>
                        <a14:foregroundMark x1="35747" y1="92691" x2="35747" y2="92691"/>
                        <a14:foregroundMark x1="38675" y1="92359" x2="38675" y2="92359"/>
                        <a14:foregroundMark x1="42373" y1="93688" x2="42373" y2="93688"/>
                        <a14:foregroundMark x1="45146" y1="92691" x2="45146" y2="92691"/>
                        <a14:foregroundMark x1="46225" y1="92691" x2="46225" y2="92691"/>
                        <a14:foregroundMark x1="49307" y1="93355" x2="49307" y2="93355"/>
                        <a14:foregroundMark x1="53775" y1="92359" x2="53775" y2="92359"/>
                        <a14:foregroundMark x1="58243" y1="92691" x2="58243" y2="92691"/>
                        <a14:foregroundMark x1="62866" y1="93023" x2="62866" y2="93023"/>
                        <a14:foregroundMark x1="64869" y1="91362" x2="64869" y2="91362"/>
                        <a14:foregroundMark x1="69800" y1="91694" x2="69800" y2="91694"/>
                        <a14:foregroundMark x1="73652" y1="92027" x2="73652" y2="92027"/>
                        <a14:foregroundMark x1="76425" y1="91694" x2="76425" y2="91694"/>
                        <a14:foregroundMark x1="77812" y1="91694" x2="77812" y2="91694"/>
                        <a14:foregroundMark x1="80586" y1="92691" x2="80586" y2="92691"/>
                        <a14:foregroundMark x1="85362" y1="93688" x2="85362" y2="93688"/>
                        <a14:foregroundMark x1="88136" y1="91694" x2="88136" y2="91694"/>
                        <a14:foregroundMark x1="90601" y1="92027" x2="90601" y2="92027"/>
                        <a14:backgroundMark x1="35131" y1="97674" x2="35131" y2="97674"/>
                        <a14:backgroundMark x1="28351" y1="95017" x2="28351" y2="95017"/>
                        <a14:backgroundMark x1="18798" y1="93023" x2="18798" y2="93023"/>
                        <a14:backgroundMark x1="74576" y1="93688" x2="74576" y2="93688"/>
                        <a14:backgroundMark x1="88136" y1="94352" x2="88136" y2="94352"/>
                        <a14:backgroundMark x1="43297" y1="93688" x2="43297" y2="93688"/>
                      </a14:backgroundRemoval>
                    </a14:imgEffect>
                  </a14:imgLayer>
                </a14:imgProps>
              </a:ext>
            </a:extLst>
          </a:blip>
          <a:stretch/>
        </p:blipFill>
        <p:spPr>
          <a:xfrm>
            <a:off x="9247411" y="219380"/>
            <a:ext cx="2699166" cy="1102121"/>
          </a:xfrm>
          <a:prstGeom prst="rect">
            <a:avLst/>
          </a:prstGeom>
          <a:ln w="9360">
            <a:noFill/>
          </a:ln>
          <a:scene3d>
            <a:camera prst="perspectiveRelaxed"/>
            <a:lightRig rig="threePt" dir="t"/>
          </a:scene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8111593-6909-C448-93C9-F93CF25A2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57351" cy="16198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ECBF39-009C-2E47-B667-02FCB8A2F976}"/>
              </a:ext>
            </a:extLst>
          </p:cNvPr>
          <p:cNvSpPr txBox="1"/>
          <p:nvPr/>
        </p:nvSpPr>
        <p:spPr>
          <a:xfrm>
            <a:off x="3906982" y="4227616"/>
            <a:ext cx="380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Roma, 18.5.2019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0" y="19317"/>
            <a:ext cx="5273947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ea typeface="Calibri" charset="0"/>
              </a:rPr>
              <a:t>M. 16 anni, intervento laparoscopico in AG per Varicocele. </a:t>
            </a:r>
            <a:r>
              <a:rPr lang="it-IT" dirty="0"/>
              <a:t>30’ dopo il risveglio presenta emottisi, dispnea e insufficienza respiratoria acuta.</a:t>
            </a:r>
          </a:p>
        </p:txBody>
      </p:sp>
      <p:sp>
        <p:nvSpPr>
          <p:cNvPr id="2" name="Angolo ripiegato 1">
            <a:extLst>
              <a:ext uri="{FF2B5EF4-FFF2-40B4-BE49-F238E27FC236}">
                <a16:creationId xmlns:a16="http://schemas.microsoft.com/office/drawing/2014/main" id="{B9A16B7F-C5A1-E942-A709-6F05B1A7BB8A}"/>
              </a:ext>
            </a:extLst>
          </p:cNvPr>
          <p:cNvSpPr/>
          <p:nvPr/>
        </p:nvSpPr>
        <p:spPr>
          <a:xfrm>
            <a:off x="0" y="1574196"/>
            <a:ext cx="4907525" cy="430675"/>
          </a:xfrm>
          <a:prstGeom prst="foldedCorner">
            <a:avLst/>
          </a:prstGeom>
          <a:noFill/>
          <a:ln>
            <a:solidFill>
              <a:srgbClr val="5F89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rgbClr val="6784C1"/>
                </a:solidFill>
              </a:rPr>
              <a:t>GCS 15 </a:t>
            </a:r>
            <a:r>
              <a:rPr lang="it-IT" sz="1600" b="1" dirty="0">
                <a:solidFill>
                  <a:srgbClr val="6784C1"/>
                </a:solidFill>
              </a:rPr>
              <a:t>SpO2 73% in AA </a:t>
            </a:r>
            <a:r>
              <a:rPr lang="it-IT" sz="1600" dirty="0">
                <a:solidFill>
                  <a:srgbClr val="6784C1"/>
                </a:solidFill>
              </a:rPr>
              <a:t>FC 80 </a:t>
            </a:r>
            <a:r>
              <a:rPr lang="it-IT" sz="1600" dirty="0" err="1">
                <a:solidFill>
                  <a:srgbClr val="6784C1"/>
                </a:solidFill>
              </a:rPr>
              <a:t>bpm</a:t>
            </a:r>
            <a:r>
              <a:rPr lang="it-IT" sz="1600" dirty="0">
                <a:solidFill>
                  <a:srgbClr val="6784C1"/>
                </a:solidFill>
              </a:rPr>
              <a:t> FR &gt; 35 </a:t>
            </a:r>
            <a:r>
              <a:rPr lang="it-IT" sz="1600" dirty="0" err="1">
                <a:solidFill>
                  <a:srgbClr val="6784C1"/>
                </a:solidFill>
              </a:rPr>
              <a:t>apm</a:t>
            </a:r>
            <a:r>
              <a:rPr lang="it-IT" sz="1600" dirty="0">
                <a:solidFill>
                  <a:srgbClr val="6784C1"/>
                </a:solidFill>
              </a:rPr>
              <a:t> </a:t>
            </a:r>
          </a:p>
        </p:txBody>
      </p:sp>
      <p:sp>
        <p:nvSpPr>
          <p:cNvPr id="15" name="Angolo ripiegato 14">
            <a:extLst>
              <a:ext uri="{FF2B5EF4-FFF2-40B4-BE49-F238E27FC236}">
                <a16:creationId xmlns:a16="http://schemas.microsoft.com/office/drawing/2014/main" id="{EFD008C7-68EA-8949-B1EB-3EF23C2849AD}"/>
              </a:ext>
            </a:extLst>
          </p:cNvPr>
          <p:cNvSpPr/>
          <p:nvPr/>
        </p:nvSpPr>
        <p:spPr>
          <a:xfrm>
            <a:off x="1" y="1043084"/>
            <a:ext cx="6096000" cy="430675"/>
          </a:xfrm>
          <a:prstGeom prst="foldedCorner">
            <a:avLst/>
          </a:prstGeom>
          <a:noFill/>
          <a:ln>
            <a:solidFill>
              <a:srgbClr val="5F89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6784C1"/>
                </a:solidFill>
              </a:rPr>
              <a:t>EGA art: </a:t>
            </a:r>
            <a:r>
              <a:rPr lang="it-IT" sz="1600" dirty="0" err="1">
                <a:solidFill>
                  <a:srgbClr val="6784C1"/>
                </a:solidFill>
              </a:rPr>
              <a:t>pH</a:t>
            </a:r>
            <a:r>
              <a:rPr lang="it-IT" sz="1600" dirty="0">
                <a:solidFill>
                  <a:srgbClr val="6784C1"/>
                </a:solidFill>
              </a:rPr>
              <a:t> 7,37 </a:t>
            </a:r>
            <a:r>
              <a:rPr lang="it-IT" sz="1600" b="1" dirty="0">
                <a:solidFill>
                  <a:srgbClr val="6784C1"/>
                </a:solidFill>
              </a:rPr>
              <a:t>pO2 39,5 </a:t>
            </a:r>
            <a:r>
              <a:rPr lang="it-IT" sz="1600" dirty="0">
                <a:solidFill>
                  <a:srgbClr val="6784C1"/>
                </a:solidFill>
              </a:rPr>
              <a:t>pCO2 39,6 </a:t>
            </a:r>
            <a:r>
              <a:rPr lang="it-IT" sz="1600" b="1" dirty="0" err="1">
                <a:solidFill>
                  <a:srgbClr val="6784C1"/>
                </a:solidFill>
              </a:rPr>
              <a:t>OssiHb</a:t>
            </a:r>
            <a:r>
              <a:rPr lang="it-IT" sz="1600" b="1" dirty="0">
                <a:solidFill>
                  <a:srgbClr val="6784C1"/>
                </a:solidFill>
              </a:rPr>
              <a:t> 73% </a:t>
            </a:r>
            <a:r>
              <a:rPr lang="it-IT" sz="1600" dirty="0">
                <a:solidFill>
                  <a:srgbClr val="6784C1"/>
                </a:solidFill>
              </a:rPr>
              <a:t>HCO3- 23,1 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AF6F194-9598-BE4C-A120-229A83FB53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0" y="2105308"/>
            <a:ext cx="3771190" cy="3166726"/>
          </a:xfrm>
          <a:prstGeom prst="rect">
            <a:avLst/>
          </a:prstGeom>
        </p:spPr>
      </p:pic>
      <p:sp>
        <p:nvSpPr>
          <p:cNvPr id="20" name="Casella di testo 8">
            <a:extLst>
              <a:ext uri="{FF2B5EF4-FFF2-40B4-BE49-F238E27FC236}">
                <a16:creationId xmlns:a16="http://schemas.microsoft.com/office/drawing/2014/main" id="{04F68585-9D44-A84C-AAA9-D6F576E50827}"/>
              </a:ext>
            </a:extLst>
          </p:cNvPr>
          <p:cNvSpPr txBox="1"/>
          <p:nvPr/>
        </p:nvSpPr>
        <p:spPr>
          <a:xfrm>
            <a:off x="515938" y="4517310"/>
            <a:ext cx="4391587" cy="754724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it-IT" sz="1600" i="1" dirty="0"/>
              <a:t>RX torace: importante </a:t>
            </a:r>
            <a:r>
              <a:rPr lang="it-IT" sz="1600" i="1" dirty="0" err="1"/>
              <a:t>interstiziopatia</a:t>
            </a:r>
            <a:r>
              <a:rPr lang="it-IT" sz="1600" i="1" dirty="0"/>
              <a:t> da verosimile stasi del piccolo circolo, </a:t>
            </a:r>
            <a:r>
              <a:rPr lang="it-IT" sz="1600" b="1" i="1" dirty="0"/>
              <a:t>compatibile con Emorragia Alveolare Diffusa. </a:t>
            </a:r>
            <a:endParaRPr lang="it-IT" sz="1600" b="1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5D6111F-AA9A-984E-A02F-CE4663331B7E}"/>
              </a:ext>
            </a:extLst>
          </p:cNvPr>
          <p:cNvSpPr txBox="1"/>
          <p:nvPr/>
        </p:nvSpPr>
        <p:spPr>
          <a:xfrm>
            <a:off x="5238" y="5372472"/>
            <a:ext cx="5759190" cy="1477328"/>
          </a:xfrm>
          <a:prstGeom prst="rect">
            <a:avLst/>
          </a:prstGeom>
          <a:noFill/>
          <a:ln w="38100">
            <a:solidFill>
              <a:srgbClr val="5F89B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Supplementazione</a:t>
            </a:r>
            <a:r>
              <a:rPr lang="en-GB" dirty="0"/>
              <a:t> di O2 FiO2 40%12 L/min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BAL: </a:t>
            </a:r>
            <a:r>
              <a:rPr lang="en-GB" dirty="0" err="1"/>
              <a:t>secrezioni</a:t>
            </a:r>
            <a:r>
              <a:rPr lang="en-GB" dirty="0"/>
              <a:t> </a:t>
            </a:r>
            <a:r>
              <a:rPr lang="en-GB" dirty="0" err="1"/>
              <a:t>abbondanti</a:t>
            </a:r>
            <a:r>
              <a:rPr lang="en-GB" dirty="0"/>
              <a:t> </a:t>
            </a:r>
            <a:r>
              <a:rPr lang="en-GB" dirty="0" err="1"/>
              <a:t>ematiche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TAC </a:t>
            </a:r>
            <a:r>
              <a:rPr lang="en-GB" dirty="0" err="1"/>
              <a:t>torace</a:t>
            </a:r>
            <a:r>
              <a:rPr lang="en-GB" dirty="0"/>
              <a:t>: </a:t>
            </a:r>
            <a:r>
              <a:rPr lang="it-IT" i="1" dirty="0"/>
              <a:t>plurime opacità, a margini sfumati, confluenti, da impegno alveolare che interessano in modo ubiquitario i lobi polmonari</a:t>
            </a:r>
            <a:endParaRPr lang="it-IT" b="1" dirty="0"/>
          </a:p>
        </p:txBody>
      </p:sp>
      <p:sp>
        <p:nvSpPr>
          <p:cNvPr id="31" name="Freccia giù 30">
            <a:extLst>
              <a:ext uri="{FF2B5EF4-FFF2-40B4-BE49-F238E27FC236}">
                <a16:creationId xmlns:a16="http://schemas.microsoft.com/office/drawing/2014/main" id="{D063B3B9-76EE-2641-80A0-D1BD50D6458D}"/>
              </a:ext>
            </a:extLst>
          </p:cNvPr>
          <p:cNvSpPr/>
          <p:nvPr/>
        </p:nvSpPr>
        <p:spPr>
          <a:xfrm>
            <a:off x="2567731" y="2092892"/>
            <a:ext cx="288000" cy="53022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3D6C81-3E47-B74E-AD07-8C87686E3D61}"/>
              </a:ext>
            </a:extLst>
          </p:cNvPr>
          <p:cNvSpPr txBox="1"/>
          <p:nvPr/>
        </p:nvSpPr>
        <p:spPr>
          <a:xfrm>
            <a:off x="7115689" y="15425"/>
            <a:ext cx="3679227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Avvia terapia endovenosa con: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Metilprednisolone</a:t>
            </a:r>
            <a:r>
              <a:rPr lang="it-IT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Ceftriaxone</a:t>
            </a:r>
            <a:r>
              <a:rPr lang="it-IT" sz="2000" dirty="0"/>
              <a:t>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1ADBEBD-EB04-3D41-90DC-A6D68C39C084}"/>
              </a:ext>
            </a:extLst>
          </p:cNvPr>
          <p:cNvSpPr/>
          <p:nvPr/>
        </p:nvSpPr>
        <p:spPr>
          <a:xfrm>
            <a:off x="6234544" y="1251343"/>
            <a:ext cx="5957455" cy="839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Netto miglioramento clinico e dei PV per cui dopo 24 h viene sospesa la </a:t>
            </a:r>
            <a:r>
              <a:rPr lang="it-IT" sz="2000" dirty="0" err="1"/>
              <a:t>Supplementazione</a:t>
            </a:r>
            <a:r>
              <a:rPr lang="it-IT" sz="2000" dirty="0"/>
              <a:t> di O2</a:t>
            </a:r>
          </a:p>
        </p:txBody>
      </p:sp>
      <p:pic>
        <p:nvPicPr>
          <p:cNvPr id="16" name="Immagine 15" descr="Immagine che contiene radiografia&#10;&#10;Descrizione generata automaticamente">
            <a:extLst>
              <a:ext uri="{FF2B5EF4-FFF2-40B4-BE49-F238E27FC236}">
                <a16:creationId xmlns:a16="http://schemas.microsoft.com/office/drawing/2014/main" id="{BECD7FE5-BFB9-DA4D-AC0A-09F041C09E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67" y="2311227"/>
            <a:ext cx="4244175" cy="2847211"/>
          </a:xfrm>
          <a:prstGeom prst="rect">
            <a:avLst/>
          </a:prstGeom>
        </p:spPr>
      </p:pic>
      <p:sp>
        <p:nvSpPr>
          <p:cNvPr id="17" name="Casella di testo 9">
            <a:extLst>
              <a:ext uri="{FF2B5EF4-FFF2-40B4-BE49-F238E27FC236}">
                <a16:creationId xmlns:a16="http://schemas.microsoft.com/office/drawing/2014/main" id="{C2B4CC4A-06D7-CF43-A7D8-58A02DE84136}"/>
              </a:ext>
            </a:extLst>
          </p:cNvPr>
          <p:cNvSpPr txBox="1"/>
          <p:nvPr/>
        </p:nvSpPr>
        <p:spPr>
          <a:xfrm>
            <a:off x="6427574" y="5106180"/>
            <a:ext cx="5138991" cy="82005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it-IT" sz="1600" i="1" dirty="0">
                <a:effectLst/>
                <a:ea typeface="Times New Roman" panose="02020603050405020304" pitchFamily="18" charset="0"/>
              </a:rPr>
              <a:t>RX torace a 48 h: appaiono rischiarati entrambi I campi polmonari dove non si apprezzano significativi addensamenti parenchimali né versamenti pleurici. 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E055E31-594A-EB48-9998-9FA9DC8AD9F5}"/>
              </a:ext>
            </a:extLst>
          </p:cNvPr>
          <p:cNvSpPr/>
          <p:nvPr/>
        </p:nvSpPr>
        <p:spPr>
          <a:xfrm>
            <a:off x="6212074" y="6048530"/>
            <a:ext cx="5965740" cy="7940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Dopo 6 giorni di terapia antibiotica e cortisonica </a:t>
            </a:r>
            <a:r>
              <a:rPr lang="it-IT" sz="2000" dirty="0" err="1"/>
              <a:t>ev</a:t>
            </a:r>
            <a:r>
              <a:rPr lang="it-IT" sz="2000" dirty="0"/>
              <a:t> viene dimesso in buone condizioni generali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51167BE1-7D18-A447-839A-B79BDDF9C5A1}"/>
              </a:ext>
            </a:extLst>
          </p:cNvPr>
          <p:cNvSpPr/>
          <p:nvPr/>
        </p:nvSpPr>
        <p:spPr>
          <a:xfrm>
            <a:off x="4486894" y="2641912"/>
            <a:ext cx="3218212" cy="15741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 </a:t>
            </a:r>
            <a:r>
              <a:rPr lang="it-IT" b="1" dirty="0"/>
              <a:t>Conferma del sospetto di Alveolite Emorragica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92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0" animBg="1"/>
      <p:bldP spid="13" grpId="0" animBg="1"/>
      <p:bldP spid="14" grpId="0" animBg="1"/>
      <p:bldP spid="17" grpId="0" animBg="1"/>
      <p:bldP spid="2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>
            <a:extLst>
              <a:ext uri="{FF2B5EF4-FFF2-40B4-BE49-F238E27FC236}">
                <a16:creationId xmlns:a16="http://schemas.microsoft.com/office/drawing/2014/main" id="{C353A029-F0D2-0A46-9322-7E55B910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69632" cy="6858000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1AD7D4D7-43CD-D24E-85A2-B2CAD4B6D29E}"/>
              </a:ext>
            </a:extLst>
          </p:cNvPr>
          <p:cNvSpPr/>
          <p:nvPr/>
        </p:nvSpPr>
        <p:spPr>
          <a:xfrm>
            <a:off x="640845" y="2572117"/>
            <a:ext cx="3356659" cy="100699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Anamnesi Personale e Familiare Negative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C997086-52FD-8346-9226-F0A7B7399639}"/>
              </a:ext>
            </a:extLst>
          </p:cNvPr>
          <p:cNvSpPr/>
          <p:nvPr/>
        </p:nvSpPr>
        <p:spPr>
          <a:xfrm>
            <a:off x="430298" y="748034"/>
            <a:ext cx="4867073" cy="10069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Emocromo di norma salvo una lieve Leucocitosi Neutrofila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B5A8833-2349-AF4D-BD32-2C8F77871368}"/>
              </a:ext>
            </a:extLst>
          </p:cNvPr>
          <p:cNvSpPr/>
          <p:nvPr/>
        </p:nvSpPr>
        <p:spPr>
          <a:xfrm>
            <a:off x="6717812" y="256934"/>
            <a:ext cx="5310753" cy="198919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Emocoltura</a:t>
            </a:r>
            <a:r>
              <a:rPr lang="en-GB" dirty="0"/>
              <a:t>, </a:t>
            </a:r>
            <a:r>
              <a:rPr lang="en-GB" dirty="0" err="1"/>
              <a:t>coltura</a:t>
            </a:r>
            <a:r>
              <a:rPr lang="en-GB" dirty="0"/>
              <a:t> del BAL, </a:t>
            </a:r>
            <a:r>
              <a:rPr lang="en-GB" dirty="0" err="1"/>
              <a:t>ricerca</a:t>
            </a:r>
            <a:r>
              <a:rPr lang="en-GB" dirty="0"/>
              <a:t> di legionella, aspergillus, TBC, nocardia, chlamydia, mycoplasma e virus </a:t>
            </a:r>
            <a:r>
              <a:rPr lang="en-GB" dirty="0" err="1"/>
              <a:t>respiratori</a:t>
            </a:r>
            <a:r>
              <a:rPr lang="en-GB" dirty="0"/>
              <a:t> </a:t>
            </a:r>
            <a:r>
              <a:rPr lang="en-GB" dirty="0" err="1"/>
              <a:t>negativi</a:t>
            </a:r>
            <a:endParaRPr lang="it-IT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6758B55F-11CF-8144-B1C7-1AFB24E3A564}"/>
              </a:ext>
            </a:extLst>
          </p:cNvPr>
          <p:cNvSpPr/>
          <p:nvPr/>
        </p:nvSpPr>
        <p:spPr>
          <a:xfrm>
            <a:off x="1150049" y="3917692"/>
            <a:ext cx="4311954" cy="100699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Biochimica</a:t>
            </a:r>
            <a:r>
              <a:rPr lang="en-GB" dirty="0"/>
              <a:t> + </a:t>
            </a:r>
            <a:r>
              <a:rPr lang="en-GB" dirty="0" err="1"/>
              <a:t>Coagulazione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norma</a:t>
            </a:r>
            <a:endParaRPr lang="it-IT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F9824298-698A-3D49-83D7-825E40B96040}"/>
              </a:ext>
            </a:extLst>
          </p:cNvPr>
          <p:cNvSpPr/>
          <p:nvPr/>
        </p:nvSpPr>
        <p:spPr>
          <a:xfrm>
            <a:off x="4054916" y="2262691"/>
            <a:ext cx="4311954" cy="7286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Esame</a:t>
            </a:r>
            <a:r>
              <a:rPr lang="en-GB" dirty="0"/>
              <a:t> Urine + </a:t>
            </a:r>
            <a:r>
              <a:rPr lang="en-GB" dirty="0" err="1"/>
              <a:t>Sedimento</a:t>
            </a:r>
            <a:r>
              <a:rPr lang="en-GB" dirty="0"/>
              <a:t> </a:t>
            </a:r>
            <a:r>
              <a:rPr lang="en-GB" dirty="0" err="1"/>
              <a:t>negativi</a:t>
            </a:r>
            <a:endParaRPr lang="it-IT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730DC892-2ED4-1A46-8559-486FD87BC2B5}"/>
              </a:ext>
            </a:extLst>
          </p:cNvPr>
          <p:cNvSpPr/>
          <p:nvPr/>
        </p:nvSpPr>
        <p:spPr>
          <a:xfrm>
            <a:off x="659899" y="5114693"/>
            <a:ext cx="4311954" cy="100699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Ecocardiografia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norma</a:t>
            </a:r>
            <a:endParaRPr lang="it-IT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9BCEC8B2-9BF9-FC43-801A-8D3981997BBE}"/>
              </a:ext>
            </a:extLst>
          </p:cNvPr>
          <p:cNvSpPr/>
          <p:nvPr/>
        </p:nvSpPr>
        <p:spPr>
          <a:xfrm>
            <a:off x="6754669" y="3100484"/>
            <a:ext cx="4311954" cy="73631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PCR, c-ANCA, p-ANCA, ANA, ENA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norma</a:t>
            </a:r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5222E75-80A0-E543-9EF4-0BB7B3498ABA}"/>
              </a:ext>
            </a:extLst>
          </p:cNvPr>
          <p:cNvSpPr/>
          <p:nvPr/>
        </p:nvSpPr>
        <p:spPr>
          <a:xfrm>
            <a:off x="319750" y="308758"/>
            <a:ext cx="1889060" cy="298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1EFF3126-196C-EF4E-8C54-5F7D9240011A}"/>
              </a:ext>
            </a:extLst>
          </p:cNvPr>
          <p:cNvSpPr/>
          <p:nvPr/>
        </p:nvSpPr>
        <p:spPr>
          <a:xfrm>
            <a:off x="4352841" y="449120"/>
            <a:ext cx="1889060" cy="298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2436AB6-4A39-D540-8712-73988091DF76}"/>
              </a:ext>
            </a:extLst>
          </p:cNvPr>
          <p:cNvSpPr/>
          <p:nvPr/>
        </p:nvSpPr>
        <p:spPr>
          <a:xfrm>
            <a:off x="342187" y="1741165"/>
            <a:ext cx="1889060" cy="298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7B91DD4-9F5C-D94C-B8BA-66A67E48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592" y="4181039"/>
            <a:ext cx="2765416" cy="2590942"/>
          </a:xfrm>
          <a:prstGeom prst="rect">
            <a:avLst/>
          </a:prstGeom>
        </p:spPr>
      </p:pic>
      <p:sp>
        <p:nvSpPr>
          <p:cNvPr id="16" name="Memoria ad accesso sequenziale 15">
            <a:extLst>
              <a:ext uri="{FF2B5EF4-FFF2-40B4-BE49-F238E27FC236}">
                <a16:creationId xmlns:a16="http://schemas.microsoft.com/office/drawing/2014/main" id="{9A4EF6A4-2CCB-0442-B064-2FF194BCC360}"/>
              </a:ext>
            </a:extLst>
          </p:cNvPr>
          <p:cNvSpPr/>
          <p:nvPr/>
        </p:nvSpPr>
        <p:spPr>
          <a:xfrm>
            <a:off x="5952152" y="4335740"/>
            <a:ext cx="3164631" cy="1177900"/>
          </a:xfrm>
          <a:prstGeom prst="flowChartMagneticTa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Ma qual è stata la causa?</a:t>
            </a:r>
          </a:p>
        </p:txBody>
      </p:sp>
    </p:spTree>
    <p:extLst>
      <p:ext uri="{BB962C8B-B14F-4D97-AF65-F5344CB8AC3E}">
        <p14:creationId xmlns:p14="http://schemas.microsoft.com/office/powerpoint/2010/main" val="6670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0" grpId="0" animBg="1"/>
      <p:bldP spid="3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4644401-F828-654D-9173-93687F22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09" y="188913"/>
            <a:ext cx="1662545" cy="2667586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3D84188F-796A-CE40-8DE9-F9B3E61F1D14}"/>
              </a:ext>
            </a:extLst>
          </p:cNvPr>
          <p:cNvSpPr/>
          <p:nvPr/>
        </p:nvSpPr>
        <p:spPr>
          <a:xfrm>
            <a:off x="474309" y="848797"/>
            <a:ext cx="1208127" cy="496331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93D3CE-742A-7A48-8568-CA341053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6" y="4463462"/>
            <a:ext cx="1910210" cy="2370566"/>
          </a:xfrm>
          <a:prstGeom prst="rect">
            <a:avLst/>
          </a:prstGeom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7B3C3F1-5404-3D49-98A2-81ED9B456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88" y="188913"/>
            <a:ext cx="9415376" cy="5052956"/>
          </a:xfrm>
          <a:prstGeom prst="rect">
            <a:avLst/>
          </a:prstGeom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3C2C659-AB28-CB48-A5FD-DC8FB3645578}"/>
              </a:ext>
            </a:extLst>
          </p:cNvPr>
          <p:cNvSpPr/>
          <p:nvPr/>
        </p:nvSpPr>
        <p:spPr>
          <a:xfrm>
            <a:off x="2910368" y="2011313"/>
            <a:ext cx="7296854" cy="9259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Il ragazzo «confessa» l’uso routinario di Cannabis sia sotto forma di «spinello» (1-2/die) che di «Bongo»</a:t>
            </a:r>
          </a:p>
        </p:txBody>
      </p:sp>
      <p:pic>
        <p:nvPicPr>
          <p:cNvPr id="18" name="Immagine 17" descr="Immagine che contiene persona, interni, cibo, mangiando&#10;&#10;Descrizione generata automaticamente">
            <a:extLst>
              <a:ext uri="{FF2B5EF4-FFF2-40B4-BE49-F238E27FC236}">
                <a16:creationId xmlns:a16="http://schemas.microsoft.com/office/drawing/2014/main" id="{A8CCC6D8-E5CB-3441-8C0C-A6312752D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9" y="3039185"/>
            <a:ext cx="2394430" cy="1371355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26C98E7-675A-F348-B4CE-06E4775226EF}"/>
              </a:ext>
            </a:extLst>
          </p:cNvPr>
          <p:cNvSpPr/>
          <p:nvPr/>
        </p:nvSpPr>
        <p:spPr>
          <a:xfrm>
            <a:off x="3615828" y="3850255"/>
            <a:ext cx="5885931" cy="6574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Esame Tossicologico Urinario: POSITIVO</a:t>
            </a:r>
          </a:p>
        </p:txBody>
      </p:sp>
      <p:pic>
        <p:nvPicPr>
          <p:cNvPr id="16" name="Immagine 15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C39496C6-CC6A-1F40-8641-4813B141C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3654" y="3194066"/>
            <a:ext cx="1717292" cy="1969835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C916EB99-0FE2-4B44-AA95-41EEC658A736}"/>
              </a:ext>
            </a:extLst>
          </p:cNvPr>
          <p:cNvSpPr/>
          <p:nvPr/>
        </p:nvSpPr>
        <p:spPr>
          <a:xfrm>
            <a:off x="3370270" y="5420681"/>
            <a:ext cx="6377049" cy="8859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Diagnosi di Alveolite Emorragica da Cannabis </a:t>
            </a:r>
          </a:p>
        </p:txBody>
      </p:sp>
    </p:spTree>
    <p:extLst>
      <p:ext uri="{BB962C8B-B14F-4D97-AF65-F5344CB8AC3E}">
        <p14:creationId xmlns:p14="http://schemas.microsoft.com/office/powerpoint/2010/main" val="8143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4B653F2-828E-FA44-9647-1969ECB222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Da questo caso ho imparato che…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46BA55-ADF8-4748-A133-AB7011792CC5}"/>
              </a:ext>
            </a:extLst>
          </p:cNvPr>
          <p:cNvSpPr txBox="1"/>
          <p:nvPr/>
        </p:nvSpPr>
        <p:spPr>
          <a:xfrm>
            <a:off x="515938" y="726527"/>
            <a:ext cx="8461807" cy="28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La Cannabis è la sostanza d’abuso più diffusa al mondo e in particolare tra gli adolescenti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Il fumo di Cannabis è sottostimato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Bisogna sempre indagare – </a:t>
            </a:r>
            <a:r>
              <a:rPr lang="it-IT" sz="2000" i="1" dirty="0"/>
              <a:t>con delicatezza </a:t>
            </a:r>
            <a:r>
              <a:rPr lang="it-IT" sz="2000" dirty="0"/>
              <a:t>- l’uso di sostanze d’abuso – soprattutto nell’adolescente - prima di una anestesia generale e di fronte a qualsiasi quadro clinico «che </a:t>
            </a:r>
            <a:r>
              <a:rPr lang="it-IT" sz="2000"/>
              <a:t>non torna» </a:t>
            </a:r>
            <a:endParaRPr lang="it-IT" sz="2000" dirty="0"/>
          </a:p>
        </p:txBody>
      </p:sp>
      <p:pic>
        <p:nvPicPr>
          <p:cNvPr id="3" name="Immagine 2" descr="Immagine che contiene lavagna, testo, persona, uomo&#10;&#10;Descrizione generata automaticamente">
            <a:extLst>
              <a:ext uri="{FF2B5EF4-FFF2-40B4-BE49-F238E27FC236}">
                <a16:creationId xmlns:a16="http://schemas.microsoft.com/office/drawing/2014/main" id="{50FB8B17-A093-D840-9B66-B4FC84FA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345" y="205401"/>
            <a:ext cx="2995717" cy="2085357"/>
          </a:xfrm>
          <a:prstGeom prst="rect">
            <a:avLst/>
          </a:prstGeom>
        </p:spPr>
      </p:pic>
      <p:pic>
        <p:nvPicPr>
          <p:cNvPr id="5" name="Immagine 4" descr="Immagine che contiene sciando, neve, cielo, persona&#10;&#10;Descrizione generata automaticamente">
            <a:extLst>
              <a:ext uri="{FF2B5EF4-FFF2-40B4-BE49-F238E27FC236}">
                <a16:creationId xmlns:a16="http://schemas.microsoft.com/office/drawing/2014/main" id="{7DCB523F-3DBD-6749-8E28-C1DADBC8D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30" y="3536837"/>
            <a:ext cx="5316270" cy="3115762"/>
          </a:xfrm>
          <a:prstGeom prst="rect">
            <a:avLst/>
          </a:prstGeom>
        </p:spPr>
      </p:pic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1616E362-024E-6547-8EB7-AE897CBF6F1E}"/>
              </a:ext>
            </a:extLst>
          </p:cNvPr>
          <p:cNvSpPr txBox="1">
            <a:spLocks/>
          </p:cNvSpPr>
          <p:nvPr/>
        </p:nvSpPr>
        <p:spPr>
          <a:xfrm>
            <a:off x="5766278" y="4772643"/>
            <a:ext cx="6055533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457200" rtl="0" eaLnBrk="0" fontAlgn="base" hangingPunct="0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i="1" dirty="0">
                <a:solidFill>
                  <a:srgbClr val="FF0000"/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15922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OVER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BACKUP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_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DEX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rpo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ACKUP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BACKUP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95CA607DEFF045B158D00D150147E6" ma:contentTypeVersion="0" ma:contentTypeDescription="Create a new document." ma:contentTypeScope="" ma:versionID="7e17477f6cdaaf8358ba16996f32855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E0692-5B96-437A-A040-D14D53224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90A8F-D4F9-4C6B-B6AD-3E92AFAB8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1C22AF-93B7-4C93-ACF1-3A8F7ADEB2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375</Words>
  <Application>Microsoft Macintosh PowerPoint</Application>
  <PresentationFormat>Widescreen</PresentationFormat>
  <Paragraphs>39</Paragraphs>
  <Slides>5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5</vt:i4>
      </vt:variant>
      <vt:variant>
        <vt:lpstr>Presentazioni personalizzate</vt:lpstr>
      </vt:variant>
      <vt:variant>
        <vt:i4>1</vt:i4>
      </vt:variant>
    </vt:vector>
  </HeadingPairs>
  <TitlesOfParts>
    <vt:vector size="22" baseType="lpstr">
      <vt:lpstr>Arial</vt:lpstr>
      <vt:lpstr>Arial Bold Italic</vt:lpstr>
      <vt:lpstr>Calibri</vt:lpstr>
      <vt:lpstr>Lucida Grande</vt:lpstr>
      <vt:lpstr>Wingdings</vt:lpstr>
      <vt:lpstr>COVER</vt:lpstr>
      <vt:lpstr>INDEX</vt:lpstr>
      <vt:lpstr>PAGES</vt:lpstr>
      <vt:lpstr>corpo</vt:lpstr>
      <vt:lpstr>BACKUP</vt:lpstr>
      <vt:lpstr>5_PAGES</vt:lpstr>
      <vt:lpstr>1_BACKUP</vt:lpstr>
      <vt:lpstr>2_PAGES</vt:lpstr>
      <vt:lpstr>3_PAGES</vt:lpstr>
      <vt:lpstr>2_BACKUP</vt:lpstr>
      <vt:lpstr>4_PAGES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personalizzata 1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Presentation 4:3</dc:title>
  <dc:creator>Giuseppe Bucchino</dc:creator>
  <cp:lastModifiedBy>laura bucchino</cp:lastModifiedBy>
  <cp:revision>940</cp:revision>
  <dcterms:created xsi:type="dcterms:W3CDTF">2014-12-16T13:43:53Z</dcterms:created>
  <dcterms:modified xsi:type="dcterms:W3CDTF">2019-05-07T20:10:26Z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0x010100D795CA607DEFF045B158D00D150147E6</vt:lpwstr>
  </property>
</Properties>
</file>