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54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98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694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62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222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620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950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88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2609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55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911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79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70EE-0611-4C76-8B34-8F2B891BBF80}" type="datetimeFigureOut">
              <a:rPr lang="it-IT" smtClean="0"/>
              <a:pPr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D33-EE08-499C-B365-C9AA15E1A8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372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à Bicocca"/>
          <p:cNvPicPr>
            <a:picLocks noChangeAspect="1" noChangeArrowheads="1"/>
          </p:cNvPicPr>
          <p:nvPr/>
        </p:nvPicPr>
        <p:blipFill>
          <a:blip r:embed="rId2" cstate="print"/>
          <a:srcRect l="41597" t="38797" r="46852" b="44414"/>
          <a:stretch>
            <a:fillRect/>
          </a:stretch>
        </p:blipFill>
        <p:spPr bwMode="auto">
          <a:xfrm>
            <a:off x="10321941" y="510381"/>
            <a:ext cx="762977" cy="8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lh6.googleusercontent.com/9Weu1rS-r0ugUhl-dMO-5DxGIvYKoC-DJdN-38ypci3Po2n22WEX7kgSqi8KFY5TCNGSo4ZPjB54ZGm-lLb7J0PS7xcevsqn2jJm-7UEAkDm7NW6XnGtq18vmA1gPL7mWPga-bmO8_mA9f9w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53" y="541913"/>
            <a:ext cx="1762361" cy="7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743367" y="1285633"/>
            <a:ext cx="1074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9545" y="1604279"/>
            <a:ext cx="1155612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La Spada nel Cuore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49139" y="542134"/>
            <a:ext cx="430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Clinica Pediatrica</a:t>
            </a:r>
          </a:p>
          <a:p>
            <a:pPr algn="ctr"/>
            <a:r>
              <a:rPr lang="it-IT" dirty="0">
                <a:latin typeface="Arial"/>
                <a:cs typeface="Arial"/>
              </a:rPr>
              <a:t>Direttore Prof. Andrea Biondi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-1" y="6230470"/>
            <a:ext cx="392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“Le Giornate di Medico e Bambino” 17-18 Maggio 2019, Roma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83647" y="5482181"/>
            <a:ext cx="645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latin typeface="Arial"/>
                <a:cs typeface="Arial"/>
              </a:rPr>
              <a:t>Valentina Privitera e Elisa Gabriella Spada</a:t>
            </a:r>
            <a:endParaRPr lang="it-IT" sz="2000" b="1" i="1" dirty="0">
              <a:latin typeface="Arial"/>
              <a:cs typeface="Arial"/>
            </a:endParaRPr>
          </a:p>
        </p:txBody>
      </p:sp>
      <p:pic>
        <p:nvPicPr>
          <p:cNvPr id="9" name="Immagine 8" descr="cuore-ucciso-con-spada-clipart__k40946771.jpg"/>
          <p:cNvPicPr>
            <a:picLocks noChangeAspect="1"/>
          </p:cNvPicPr>
          <p:nvPr/>
        </p:nvPicPr>
        <p:blipFill>
          <a:blip r:embed="rId4" cstate="print"/>
          <a:srcRect r="1208" b="10338"/>
          <a:stretch>
            <a:fillRect/>
          </a:stretch>
        </p:blipFill>
        <p:spPr>
          <a:xfrm>
            <a:off x="4414341" y="2626648"/>
            <a:ext cx="3358055" cy="2675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98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à Bicocca"/>
          <p:cNvPicPr>
            <a:picLocks noChangeAspect="1" noChangeArrowheads="1"/>
          </p:cNvPicPr>
          <p:nvPr/>
        </p:nvPicPr>
        <p:blipFill>
          <a:blip r:embed="rId2" cstate="print"/>
          <a:srcRect l="41597" t="38797" r="46852" b="44414"/>
          <a:stretch>
            <a:fillRect/>
          </a:stretch>
        </p:blipFill>
        <p:spPr bwMode="auto">
          <a:xfrm>
            <a:off x="10321941" y="510381"/>
            <a:ext cx="762977" cy="8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lh6.googleusercontent.com/9Weu1rS-r0ugUhl-dMO-5DxGIvYKoC-DJdN-38ypci3Po2n22WEX7kgSqi8KFY5TCNGSo4ZPjB54ZGm-lLb7J0PS7xcevsqn2jJm-7UEAkDm7NW6XnGtq18vmA1gPL7mWPga-bmO8_mA9f9w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53" y="541913"/>
            <a:ext cx="1762361" cy="7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0" y="1285633"/>
            <a:ext cx="1219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B.L.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30 mesi 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49139" y="542134"/>
            <a:ext cx="430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Clinica Pediatrica</a:t>
            </a:r>
          </a:p>
          <a:p>
            <a:pPr algn="ctr"/>
            <a:r>
              <a:rPr lang="it-IT" dirty="0">
                <a:latin typeface="Arial"/>
                <a:cs typeface="Arial"/>
              </a:rPr>
              <a:t>Direttore Prof. Andrea Biondi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9426" y="1801316"/>
            <a:ext cx="366565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cs typeface="Arial"/>
                <a:sym typeface="Wingdings"/>
              </a:rPr>
              <a:t>Ricovero c/o reparto di Pediatria del nostro Centro per broncopolmonite</a:t>
            </a:r>
            <a:r>
              <a:rPr lang="it-IT" sz="2000" dirty="0">
                <a:cs typeface="Arial"/>
                <a:sym typeface="Wingdings"/>
              </a:rPr>
              <a:t>.</a:t>
            </a:r>
            <a:r>
              <a:rPr lang="it-IT" sz="2000" dirty="0" smtClean="0">
                <a:cs typeface="Arial"/>
                <a:sym typeface="Wingdings"/>
              </a:rPr>
              <a:t> </a:t>
            </a:r>
            <a:endParaRPr lang="it-IT" sz="2000" dirty="0"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6211669"/>
            <a:ext cx="393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“Le Giornate di Medico e Bambino” 17-18 Maggio 2019, Roma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7" name="Freccia destra 6"/>
          <p:cNvSpPr/>
          <p:nvPr/>
        </p:nvSpPr>
        <p:spPr>
          <a:xfrm>
            <a:off x="312980" y="2995994"/>
            <a:ext cx="11687026" cy="486359"/>
          </a:xfrm>
          <a:prstGeom prst="rightArrow">
            <a:avLst>
              <a:gd name="adj1" fmla="val 44444"/>
              <a:gd name="adj2" fmla="val 50000"/>
            </a:avLst>
          </a:prstGeom>
          <a:solidFill>
            <a:srgbClr val="FF6600"/>
          </a:soli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354457" y="2019498"/>
            <a:ext cx="333743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...A un mese dall’evento infettivo </a:t>
            </a:r>
            <a:r>
              <a:rPr lang="it-IT" sz="2000" dirty="0" smtClean="0">
                <a:sym typeface="Wingdings"/>
              </a:rPr>
              <a:t>eseguita RX torace di controllo</a:t>
            </a:r>
            <a:endParaRPr lang="it-IT" sz="20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10382250" y="3073489"/>
            <a:ext cx="164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SETTIMANE</a:t>
            </a:r>
            <a:endParaRPr lang="it-IT" dirty="0"/>
          </a:p>
        </p:txBody>
      </p:sp>
      <p:pic>
        <p:nvPicPr>
          <p:cNvPr id="27" name="Immagine 26" descr="Cattura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416" y="3536445"/>
            <a:ext cx="2704571" cy="2543941"/>
          </a:xfrm>
          <a:prstGeom prst="rect">
            <a:avLst/>
          </a:prstGeom>
        </p:spPr>
      </p:pic>
      <p:pic>
        <p:nvPicPr>
          <p:cNvPr id="33" name="Immagine 32" descr="Cattura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0601" y="3547566"/>
            <a:ext cx="2935737" cy="3128999"/>
          </a:xfrm>
          <a:prstGeom prst="rect">
            <a:avLst/>
          </a:prstGeom>
          <a:ln w="38100" cmpd="sng">
            <a:noFill/>
          </a:ln>
        </p:spPr>
      </p:pic>
      <p:pic>
        <p:nvPicPr>
          <p:cNvPr id="13" name="Immagine 12" descr="Cattura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0277" y="3545274"/>
            <a:ext cx="3140997" cy="3118137"/>
          </a:xfrm>
          <a:prstGeom prst="rect">
            <a:avLst/>
          </a:prstGeom>
        </p:spPr>
      </p:pic>
      <p:sp>
        <p:nvSpPr>
          <p:cNvPr id="16" name="Freccia in giù 15"/>
          <p:cNvSpPr/>
          <p:nvPr/>
        </p:nvSpPr>
        <p:spPr>
          <a:xfrm>
            <a:off x="917917" y="2778659"/>
            <a:ext cx="365760" cy="30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9239453" y="2771243"/>
            <a:ext cx="365760" cy="30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891975" y="2041276"/>
            <a:ext cx="315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Ricovero c/o reparto di Pediatria del nostro Centro </a:t>
            </a:r>
            <a:endParaRPr lang="it-IT" sz="2000" dirty="0"/>
          </a:p>
        </p:txBody>
      </p:sp>
      <p:sp>
        <p:nvSpPr>
          <p:cNvPr id="35" name="Freccia in giù 15"/>
          <p:cNvSpPr/>
          <p:nvPr/>
        </p:nvSpPr>
        <p:spPr>
          <a:xfrm>
            <a:off x="6306153" y="2772296"/>
            <a:ext cx="365760" cy="30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1 35"/>
          <p:cNvCxnSpPr/>
          <p:nvPr/>
        </p:nvCxnSpPr>
        <p:spPr>
          <a:xfrm>
            <a:off x="6494911" y="3129357"/>
            <a:ext cx="0" cy="21267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080065" y="3133778"/>
            <a:ext cx="1614" cy="21432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00200" y="3287344"/>
            <a:ext cx="38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0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336919" y="3287343"/>
            <a:ext cx="31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4</a:t>
            </a:r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9439374" y="3131870"/>
            <a:ext cx="0" cy="218751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9260326" y="3278217"/>
            <a:ext cx="360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37444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6" grpId="0" animBg="1"/>
      <p:bldP spid="19" grpId="0" animBg="1"/>
      <p:bldP spid="21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à Bicocca"/>
          <p:cNvPicPr>
            <a:picLocks noChangeAspect="1" noChangeArrowheads="1"/>
          </p:cNvPicPr>
          <p:nvPr/>
        </p:nvPicPr>
        <p:blipFill>
          <a:blip r:embed="rId2" cstate="print"/>
          <a:srcRect l="41597" t="38797" r="46852" b="44414"/>
          <a:stretch>
            <a:fillRect/>
          </a:stretch>
        </p:blipFill>
        <p:spPr bwMode="auto">
          <a:xfrm>
            <a:off x="10321941" y="510381"/>
            <a:ext cx="762977" cy="8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lh6.googleusercontent.com/9Weu1rS-r0ugUhl-dMO-5DxGIvYKoC-DJdN-38ypci3Po2n22WEX7kgSqi8KFY5TCNGSo4ZPjB54ZGm-lLb7J0PS7xcevsqn2jJm-7UEAkDm7NW6XnGtq18vmA1gPL7mWPga-bmO8_mA9f9w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53" y="541913"/>
            <a:ext cx="1762361" cy="7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0" y="12856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B.L.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30 mesi 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49139" y="542134"/>
            <a:ext cx="430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Clinica Pediatrica</a:t>
            </a:r>
          </a:p>
          <a:p>
            <a:pPr algn="ctr"/>
            <a:r>
              <a:rPr lang="it-IT" dirty="0">
                <a:latin typeface="Arial"/>
                <a:cs typeface="Arial"/>
              </a:rPr>
              <a:t>Direttore Prof. Andrea Biondi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211669"/>
            <a:ext cx="393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“Le Giornate di Medico e Bambino” 17-18 Maggio 2019, Roma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2" name="Immagine 11" descr="tc 1.PNG"/>
          <p:cNvPicPr>
            <a:picLocks noChangeAspect="1"/>
          </p:cNvPicPr>
          <p:nvPr/>
        </p:nvPicPr>
        <p:blipFill>
          <a:blip r:embed="rId4" cstate="print"/>
          <a:srcRect l="839" t="3675" r="1603" b="3219"/>
          <a:stretch>
            <a:fillRect/>
          </a:stretch>
        </p:blipFill>
        <p:spPr>
          <a:xfrm>
            <a:off x="614859" y="1746911"/>
            <a:ext cx="5740063" cy="4485807"/>
          </a:xfrm>
          <a:prstGeom prst="rect">
            <a:avLst/>
          </a:prstGeom>
        </p:spPr>
      </p:pic>
      <p:pic>
        <p:nvPicPr>
          <p:cNvPr id="15" name="Immagine 14" descr="tc 3.PNG"/>
          <p:cNvPicPr>
            <a:picLocks noChangeAspect="1"/>
          </p:cNvPicPr>
          <p:nvPr/>
        </p:nvPicPr>
        <p:blipFill>
          <a:blip r:embed="rId5" cstate="print"/>
          <a:srcRect l="1123" t="9971" r="1297"/>
          <a:stretch>
            <a:fillRect/>
          </a:stretch>
        </p:blipFill>
        <p:spPr>
          <a:xfrm>
            <a:off x="7239244" y="1273066"/>
            <a:ext cx="4299857" cy="2646690"/>
          </a:xfrm>
          <a:prstGeom prst="rect">
            <a:avLst/>
          </a:prstGeom>
        </p:spPr>
      </p:pic>
      <p:pic>
        <p:nvPicPr>
          <p:cNvPr id="19" name="Immagine 18" descr="tc 4.PNG"/>
          <p:cNvPicPr>
            <a:picLocks noChangeAspect="1"/>
          </p:cNvPicPr>
          <p:nvPr/>
        </p:nvPicPr>
        <p:blipFill>
          <a:blip r:embed="rId6" cstate="print"/>
          <a:srcRect l="11450" t="8052" r="7813" b="13050"/>
          <a:stretch>
            <a:fillRect/>
          </a:stretch>
        </p:blipFill>
        <p:spPr>
          <a:xfrm>
            <a:off x="7244492" y="3811992"/>
            <a:ext cx="4290768" cy="2985574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15311" y="2474920"/>
            <a:ext cx="11493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SINDROME DELLA SCIMITARRA</a:t>
            </a:r>
            <a:endParaRPr lang="it-IT" sz="8000" b="1" spc="300" dirty="0">
              <a:ln w="11430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4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à Bicocca"/>
          <p:cNvPicPr>
            <a:picLocks noChangeAspect="1" noChangeArrowheads="1"/>
          </p:cNvPicPr>
          <p:nvPr/>
        </p:nvPicPr>
        <p:blipFill>
          <a:blip r:embed="rId2" cstate="print"/>
          <a:srcRect l="41597" t="38797" r="46852" b="44414"/>
          <a:stretch>
            <a:fillRect/>
          </a:stretch>
        </p:blipFill>
        <p:spPr bwMode="auto">
          <a:xfrm>
            <a:off x="10321941" y="510381"/>
            <a:ext cx="762977" cy="8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lh6.googleusercontent.com/9Weu1rS-r0ugUhl-dMO-5DxGIvYKoC-DJdN-38ypci3Po2n22WEX7kgSqi8KFY5TCNGSo4ZPjB54ZGm-lLb7J0PS7xcevsqn2jJm-7UEAkDm7NW6XnGtq18vmA1gPL7mWPga-bmO8_mA9f9w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53" y="541913"/>
            <a:ext cx="1762361" cy="7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0" y="1285633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/>
                <a:cs typeface="Arial"/>
              </a:rPr>
              <a:t>B.L. 30 </a:t>
            </a:r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/>
                <a:cs typeface="Arial"/>
              </a:rPr>
              <a:t>mesi </a:t>
            </a:r>
            <a:endParaRPr lang="it-IT" sz="3600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49139" y="542134"/>
            <a:ext cx="430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Clinica Pediatrica</a:t>
            </a:r>
          </a:p>
          <a:p>
            <a:pPr algn="ctr"/>
            <a:r>
              <a:rPr lang="it-IT" dirty="0">
                <a:latin typeface="Arial"/>
                <a:cs typeface="Arial"/>
              </a:rPr>
              <a:t>Direttore Prof. Andrea Biondi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215529"/>
            <a:ext cx="393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“Le Giornate di Medico e Bambino” 17-18 </a:t>
            </a:r>
            <a:r>
              <a:rPr lang="it-IT" dirty="0" err="1" smtClean="0">
                <a:latin typeface="Arial"/>
                <a:cs typeface="Arial"/>
              </a:rPr>
              <a:t>Mggio</a:t>
            </a:r>
            <a:r>
              <a:rPr lang="it-IT" dirty="0" smtClean="0">
                <a:latin typeface="Arial"/>
                <a:cs typeface="Arial"/>
              </a:rPr>
              <a:t> 2019, Roma</a:t>
            </a:r>
            <a:endParaRPr lang="it-IT" dirty="0">
              <a:latin typeface="Arial"/>
              <a:cs typeface="Arial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7200775"/>
              </p:ext>
            </p:extLst>
          </p:nvPr>
        </p:nvGraphicFramePr>
        <p:xfrm>
          <a:off x="299544" y="2352450"/>
          <a:ext cx="11594224" cy="35550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97112"/>
                <a:gridCol w="5797112"/>
              </a:tblGrid>
              <a:tr h="3555026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endParaRPr lang="it-IT" sz="32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it-IT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ACCERTAMENTI</a:t>
                      </a:r>
                      <a:r>
                        <a:rPr lang="it-IT" sz="32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ESEGUITI</a:t>
                      </a:r>
                      <a:endParaRPr lang="it-IT" sz="24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it-IT" sz="24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it-IT" sz="240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2400" dirty="0" smtClean="0"/>
                        <a:t>ECOCARDIO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2400" dirty="0" smtClean="0"/>
                        <a:t>ECOADDOME</a:t>
                      </a:r>
                      <a:endParaRPr lang="it-IT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it-IT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ESAMI IN ATTESA DI ESECUZIONE c/o Ospedale Papa Giovanni XXIII di Bergamo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it-IT" sz="24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2400" dirty="0" smtClean="0"/>
                        <a:t>CATETERISMO</a:t>
                      </a:r>
                      <a:r>
                        <a:rPr lang="it-IT" sz="2400" baseline="0" dirty="0" smtClean="0"/>
                        <a:t> CARDIACO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2400" baseline="0" dirty="0" smtClean="0"/>
                        <a:t>RM CARDIACA</a:t>
                      </a:r>
                    </a:p>
                    <a:p>
                      <a:endParaRPr lang="it-IT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56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à Bicocca"/>
          <p:cNvPicPr>
            <a:picLocks noChangeAspect="1" noChangeArrowheads="1"/>
          </p:cNvPicPr>
          <p:nvPr/>
        </p:nvPicPr>
        <p:blipFill>
          <a:blip r:embed="rId2" cstate="print"/>
          <a:srcRect l="41597" t="38797" r="46852" b="44414"/>
          <a:stretch>
            <a:fillRect/>
          </a:stretch>
        </p:blipFill>
        <p:spPr bwMode="auto">
          <a:xfrm>
            <a:off x="10321941" y="510381"/>
            <a:ext cx="762977" cy="8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lh6.googleusercontent.com/9Weu1rS-r0ugUhl-dMO-5DxGIvYKoC-DJdN-38ypci3Po2n22WEX7kgSqi8KFY5TCNGSo4ZPjB54ZGm-lLb7J0PS7xcevsqn2jJm-7UEAkDm7NW6XnGtq18vmA1gPL7mWPga-bmO8_mA9f9w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53" y="541913"/>
            <a:ext cx="1762361" cy="7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0" y="1506357"/>
            <a:ext cx="12191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TAKE HOME MESSAGE </a:t>
            </a:r>
            <a:endParaRPr lang="it-IT" sz="4000" dirty="0">
              <a:latin typeface="Arial"/>
              <a:cs typeface="Arial"/>
            </a:endParaRPr>
          </a:p>
          <a:p>
            <a:endParaRPr lang="it-IT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49139" y="542134"/>
            <a:ext cx="430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Clinica Pediatrica</a:t>
            </a:r>
          </a:p>
          <a:p>
            <a:pPr algn="ctr"/>
            <a:r>
              <a:rPr lang="it-IT" dirty="0">
                <a:latin typeface="Arial"/>
                <a:cs typeface="Arial"/>
              </a:rPr>
              <a:t>Direttore Prof. Andrea Biondi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215529"/>
            <a:ext cx="393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“Le Giornate di Medico e Bambino” 17-18 Maggio 2019, Roma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2784" y="2682386"/>
            <a:ext cx="958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Di </a:t>
            </a:r>
            <a:r>
              <a:rPr lang="it-IT" dirty="0" smtClean="0"/>
              <a:t>fronte al riscontro accidentale </a:t>
            </a:r>
            <a:r>
              <a:rPr lang="it-IT" dirty="0" smtClean="0"/>
              <a:t>di </a:t>
            </a:r>
            <a:r>
              <a:rPr lang="it-IT" dirty="0" smtClean="0"/>
              <a:t>un allargamento mediastinico in età pediatrica  considerare in diagnosi differenziale le anomalie vascolari congenite, nel caso specifico un ritorno venoso polmonare anomalo parziale,  anche nel paziente </a:t>
            </a:r>
            <a:r>
              <a:rPr lang="it-IT" dirty="0" smtClean="0"/>
              <a:t>asintomatico, </a:t>
            </a:r>
            <a:r>
              <a:rPr lang="it-IT" dirty="0" smtClean="0"/>
              <a:t>insieme con le altre cause più frequenti di masse mediastiniche in epoca infantile.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380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232</Words>
  <Application>Microsoft Office PowerPoint</Application>
  <PresentationFormat>Personalizzato</PresentationFormat>
  <Paragraphs>42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HNPED-11111</dc:creator>
  <cp:lastModifiedBy>Giulia</cp:lastModifiedBy>
  <cp:revision>71</cp:revision>
  <dcterms:created xsi:type="dcterms:W3CDTF">2018-12-05T09:00:25Z</dcterms:created>
  <dcterms:modified xsi:type="dcterms:W3CDTF">2019-05-13T08:34:03Z</dcterms:modified>
</cp:coreProperties>
</file>