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2" r:id="rId1"/>
  </p:sldMasterIdLst>
  <p:notesMasterIdLst>
    <p:notesMasterId r:id="rId8"/>
  </p:notesMasterIdLst>
  <p:sldIdLst>
    <p:sldId id="294" r:id="rId2"/>
    <p:sldId id="304" r:id="rId3"/>
    <p:sldId id="305" r:id="rId4"/>
    <p:sldId id="301" r:id="rId5"/>
    <p:sldId id="299" r:id="rId6"/>
    <p:sldId id="302" r:id="rId7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81CB"/>
    <a:srgbClr val="060709"/>
    <a:srgbClr val="66FFFF"/>
    <a:srgbClr val="FEE8C8"/>
    <a:srgbClr val="EEBB00"/>
    <a:srgbClr val="3C6EC8"/>
    <a:srgbClr val="4574CA"/>
    <a:srgbClr val="64A3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Stile chiaro 3 - Color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E25E649-3F16-4E02-A733-19D2CDBF48F0}" styleName="Stile medio 3 - Color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3961" autoAdjust="0"/>
  </p:normalViewPr>
  <p:slideViewPr>
    <p:cSldViewPr snapToGrid="0">
      <p:cViewPr varScale="1">
        <p:scale>
          <a:sx n="84" d="100"/>
          <a:sy n="84" d="100"/>
        </p:scale>
        <p:origin x="144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9753681-DF5F-4C8B-890D-516BD893E205}" type="datetimeFigureOut">
              <a:rPr lang="it-IT"/>
              <a:pPr>
                <a:defRPr/>
              </a:pPr>
              <a:t>05/05/2019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EC1CA47-D6B8-41D5-99B0-424D2A8BFA6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70435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410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9pPr>
          </a:lstStyle>
          <a:p>
            <a:fld id="{20BA0E16-6569-4903-AE4D-7B29B425E6E9}" type="slidenum">
              <a:rPr lang="it-IT" altLang="it-IT" smtClean="0"/>
              <a:pPr/>
              <a:t>1</a:t>
            </a:fld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2341752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C1CA47-D6B8-41D5-99B0-424D2A8BFA6B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499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C1CA47-D6B8-41D5-99B0-424D2A8BFA6B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9876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6CD1D7-6ADF-4E3A-929A-B24277E6844C}" type="datetimeFigureOut">
              <a:rPr lang="it-IT" smtClean="0"/>
              <a:pPr>
                <a:defRPr/>
              </a:pPr>
              <a:t>05/05/2019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DC99B-7DF5-4FC3-A940-F242F9EFA649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206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DBA53D-1EED-4634-A53B-5D10C9285E38}" type="datetimeFigureOut">
              <a:rPr lang="it-IT" smtClean="0"/>
              <a:pPr>
                <a:defRPr/>
              </a:pPr>
              <a:t>05/05/2019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3AFD28-5F0D-496B-B36C-D819D638EF41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3923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5C7E8E-11B7-4D34-8EB8-77EBFB7BA250}" type="datetimeFigureOut">
              <a:rPr lang="it-IT" smtClean="0"/>
              <a:pPr>
                <a:defRPr/>
              </a:pPr>
              <a:t>05/05/2019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1A4FDE-601C-417B-BCD5-F8151AADE6C6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3642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C75B71-EE0C-453A-9E83-168EF1AEEC22}" type="datetimeFigureOut">
              <a:rPr lang="it-IT" smtClean="0"/>
              <a:pPr>
                <a:defRPr/>
              </a:pPr>
              <a:t>05/05/2019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C221AD-92A0-45A8-962B-928DBFD448FD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070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C66199-36E1-4C20-9C5F-73BF131C9D18}" type="datetimeFigureOut">
              <a:rPr lang="it-IT" smtClean="0"/>
              <a:pPr>
                <a:defRPr/>
              </a:pPr>
              <a:t>05/05/2019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671185-034D-4F71-9194-D6EF6C5A2DBE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300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DAE7BC-F3AC-4F0B-972B-A210F58FF16F}" type="datetimeFigureOut">
              <a:rPr lang="it-IT" smtClean="0"/>
              <a:pPr>
                <a:defRPr/>
              </a:pPr>
              <a:t>05/05/2019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964A8B-910C-47C9-AEC9-C401FEE88375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2294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43267E-C8DA-45DC-A145-7E5A4C62FA74}" type="datetimeFigureOut">
              <a:rPr lang="it-IT" smtClean="0"/>
              <a:pPr>
                <a:defRPr/>
              </a:pPr>
              <a:t>05/05/2019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604888-BB4B-4926-B79E-76B33BAE6721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2627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09423E-AD91-4694-A696-6A870F81DDAE}" type="datetimeFigureOut">
              <a:rPr lang="it-IT" smtClean="0"/>
              <a:pPr>
                <a:defRPr/>
              </a:pPr>
              <a:t>05/05/2019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F883A-B603-43CF-AF68-16DB6574C927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6033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F22F92-D227-49F0-A9C4-9136F8973076}" type="datetimeFigureOut">
              <a:rPr lang="it-IT" smtClean="0"/>
              <a:pPr>
                <a:defRPr/>
              </a:pPr>
              <a:t>05/05/2019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51A7F-BA25-4300-B668-DF8CA2047E96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9891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3E7DAF3B-6FB7-4043-9166-A51373C1BD7D}" type="datetimeFigureOut">
              <a:rPr lang="it-IT" smtClean="0"/>
              <a:pPr>
                <a:defRPr/>
              </a:pPr>
              <a:t>05/05/2019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5E87BEC-0C51-42FF-83B0-7B54BA044A3A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7423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220879-6CF4-42DA-8BF6-7900926FBC29}" type="datetimeFigureOut">
              <a:rPr lang="it-IT" smtClean="0"/>
              <a:pPr>
                <a:defRPr/>
              </a:pPr>
              <a:t>05/05/2019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8FBD90-33B8-445F-8CC5-C138CF201E95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0891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3E55C73-8445-4AA0-829D-60325E03F074}" type="datetimeFigureOut">
              <a:rPr lang="it-IT" smtClean="0"/>
              <a:pPr>
                <a:defRPr/>
              </a:pPr>
              <a:t>05/05/2019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E093EA7-1D53-4E24-B113-955BEF35F937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9504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-1" y="1324271"/>
            <a:ext cx="9081741" cy="1566514"/>
          </a:xfrm>
          <a:extLst/>
        </p:spPr>
        <p:txBody>
          <a:bodyPr>
            <a:noAutofit/>
          </a:bodyPr>
          <a:lstStyle/>
          <a:p>
            <a:pPr algn="ctr"/>
            <a:r>
              <a:rPr lang="it-IT" sz="2800" b="1" dirty="0" smtClean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QUANDO LA TOSSE E`DIAGNOSTICA…</a:t>
            </a:r>
            <a:endParaRPr lang="it-IT" sz="2800" b="1" dirty="0">
              <a:solidFill>
                <a:schemeClr val="accent5">
                  <a:lumMod val="75000"/>
                </a:schemeClr>
              </a:solidFill>
              <a:latin typeface="Baskerville Old Face" panose="020206020805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ottotitolo 2"/>
          <p:cNvSpPr>
            <a:spLocks noGrp="1"/>
          </p:cNvSpPr>
          <p:nvPr>
            <p:ph type="subTitle" idx="1"/>
          </p:nvPr>
        </p:nvSpPr>
        <p:spPr>
          <a:xfrm>
            <a:off x="0" y="3646967"/>
            <a:ext cx="9144000" cy="1813475"/>
          </a:xfrm>
          <a:extLst/>
        </p:spPr>
        <p:txBody>
          <a:bodyPr>
            <a:noAutofit/>
          </a:bodyPr>
          <a:lstStyle/>
          <a:p>
            <a:pPr algn="ctr"/>
            <a:r>
              <a:rPr lang="it-IT" sz="1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M. Bellino, M. E. Di Cicco, G. Nuzzi, G. Costagliola, D. Peroni</a:t>
            </a:r>
          </a:p>
          <a:p>
            <a:pPr algn="ctr"/>
            <a:endParaRPr lang="it-IT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000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Sez. Pneumologia – U.O. Pediatria 1</a:t>
            </a:r>
            <a:endParaRPr lang="it-IT" sz="2200" b="1" dirty="0" smtClean="0">
              <a:ln>
                <a:solidFill>
                  <a:srgbClr val="071628"/>
                </a:solidFill>
              </a:ln>
              <a:latin typeface="Californian FB" panose="0207040306080B030204" pitchFamily="18" charset="0"/>
            </a:endParaRPr>
          </a:p>
        </p:txBody>
      </p:sp>
      <p:pic>
        <p:nvPicPr>
          <p:cNvPr id="1026" name="Picture 2" descr="Risultati immagini per universitÃ  di pis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8" y="96501"/>
            <a:ext cx="1986455" cy="180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21410" y="641023"/>
            <a:ext cx="3788663" cy="842247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Adele, 3 mesi</a:t>
            </a:r>
            <a:endParaRPr lang="it-IT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2248" y="1828800"/>
            <a:ext cx="8723586" cy="46288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Giunge in PS per un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episodio di apnea, seguito da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ipertono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assiale e fissità dello sguardo,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pochi secondi, a risoluzione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spontanea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it-IT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EO neurologico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nella norma.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Sul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piano respiratorio mostrava </a:t>
            </a:r>
            <a:r>
              <a:rPr lang="it-IT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segni di moderata rinite catarrale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(insorta da 7 giorni) associata a sporadici </a:t>
            </a:r>
            <a:r>
              <a:rPr lang="it-IT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crepitii diffusi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sui campi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polmonari;</a:t>
            </a:r>
          </a:p>
          <a:p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Ee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modesta linfocitosi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(13.340/mmc, L 65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piastrinosi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(PLT 742.00/mmc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con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indici di flogosi negativi </a:t>
            </a:r>
          </a:p>
          <a:p>
            <a:pPr marL="0" indent="0">
              <a:buNone/>
            </a:pP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ECG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 ecocardiografia nella norma</a:t>
            </a:r>
          </a:p>
          <a:p>
            <a:endParaRPr lang="it-IT" dirty="0" smtClean="0"/>
          </a:p>
          <a:p>
            <a:endParaRPr lang="it-IT" dirty="0"/>
          </a:p>
        </p:txBody>
      </p:sp>
      <p:pic>
        <p:nvPicPr>
          <p:cNvPr id="1026" name="Picture 2" descr="Risultati immagini per baby carto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" y="0"/>
            <a:ext cx="1173604" cy="165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BPB75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3503427" y="1217429"/>
            <a:ext cx="6858000" cy="4423142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48776" y="2761531"/>
            <a:ext cx="3666903" cy="673026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Dopo pochi giorni…</a:t>
            </a:r>
          </a:p>
        </p:txBody>
      </p:sp>
      <p:pic>
        <p:nvPicPr>
          <p:cNvPr id="7" name="Picture 2" descr="Risultati immagini per lente di ingrandiment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4" y="0"/>
            <a:ext cx="2034353" cy="218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/>
          <p:cNvSpPr/>
          <p:nvPr/>
        </p:nvSpPr>
        <p:spPr>
          <a:xfrm>
            <a:off x="748776" y="2636379"/>
            <a:ext cx="3080659" cy="923330"/>
          </a:xfrm>
          <a:prstGeom prst="rect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ricerca del genoma di B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pertussis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 tampone faringeo: </a:t>
            </a:r>
            <a:r>
              <a:rPr lang="it-IT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positiva</a:t>
            </a:r>
            <a:endParaRPr lang="it-IT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47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isultati immagini per lente di ingrandimen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34353" cy="218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54103" y="44965"/>
            <a:ext cx="6751674" cy="2471446"/>
          </a:xfrm>
          <a:prstGeom prst="rect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it-IT" sz="24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Anamnesi:</a:t>
            </a:r>
          </a:p>
          <a:p>
            <a:pPr marL="342900" lvl="0" indent="-34290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it-IT" sz="2400" dirty="0" smtClean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Adele aveva effettuato solo la prima dose di </a:t>
            </a:r>
            <a:r>
              <a:rPr lang="it-IT" sz="2400" dirty="0" err="1" smtClean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dTP</a:t>
            </a:r>
            <a:r>
              <a:rPr lang="it-IT" sz="2400" dirty="0" smtClean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secondo calendario vaccinale.</a:t>
            </a:r>
          </a:p>
          <a:p>
            <a:pPr lv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endParaRPr lang="it-IT" sz="2400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it-IT" sz="2400" dirty="0" smtClean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madre non aveva effettuato il richiamo in gravidanza.</a:t>
            </a:r>
            <a:endParaRPr lang="it-IT" sz="2400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ccia in giù 1"/>
          <p:cNvSpPr/>
          <p:nvPr/>
        </p:nvSpPr>
        <p:spPr>
          <a:xfrm>
            <a:off x="5390707" y="2700671"/>
            <a:ext cx="297712" cy="4357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153096" y="3300819"/>
            <a:ext cx="4937525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COPERTURA VACCINALE INCOMPLETA!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85061" y="4277105"/>
            <a:ext cx="90589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Adele ha intrapreso </a:t>
            </a:r>
            <a:r>
              <a:rPr lang="it-IT" sz="24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antibioticoterapia per 15 giorni con </a:t>
            </a:r>
            <a:r>
              <a:rPr lang="it-IT" sz="24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claritromicina</a:t>
            </a:r>
            <a:r>
              <a:rPr lang="it-IT" sz="24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graduale miglioramento </a:t>
            </a:r>
            <a:r>
              <a:rPr lang="it-IT" sz="24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clinico;</a:t>
            </a:r>
          </a:p>
          <a:p>
            <a:endParaRPr lang="it-IT" sz="2400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E` stata intrapresa </a:t>
            </a:r>
            <a:r>
              <a:rPr lang="it-IT" sz="24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terapia profilattica per 7 giorni nei </a:t>
            </a:r>
            <a:r>
              <a:rPr lang="it-IT" sz="24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contatti stretti, </a:t>
            </a:r>
            <a:r>
              <a:rPr lang="it-IT" sz="24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prolungata a 15 </a:t>
            </a:r>
            <a:r>
              <a:rPr lang="it-IT" sz="24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nella madre per la comparsa di segni di </a:t>
            </a:r>
            <a:r>
              <a:rPr lang="it-IT" sz="2400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malattia</a:t>
            </a:r>
            <a:r>
              <a:rPr lang="it-IT" sz="2400" dirty="0" smtClean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sz="2400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88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5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41528" y="0"/>
            <a:ext cx="8754835" cy="734007"/>
          </a:xfrm>
        </p:spPr>
        <p:txBody>
          <a:bodyPr>
            <a:normAutofit/>
          </a:bodyPr>
          <a:lstStyle/>
          <a:p>
            <a:r>
              <a:rPr lang="it-IT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PERTOSSE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it-IT" sz="3600" dirty="0"/>
          </a:p>
        </p:txBody>
      </p:sp>
      <p:sp>
        <p:nvSpPr>
          <p:cNvPr id="6" name="Rettangolo 5"/>
          <p:cNvSpPr/>
          <p:nvPr/>
        </p:nvSpPr>
        <p:spPr>
          <a:xfrm>
            <a:off x="1596940" y="794562"/>
            <a:ext cx="7368552" cy="104644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it-IT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Mortalità: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0,2% nei Paesi sviluppati fino al 4% nei Paesi in via di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sviluppo, picco massimo nei lattanti. </a:t>
            </a:r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dirty="0"/>
          </a:p>
        </p:txBody>
      </p:sp>
      <p:pic>
        <p:nvPicPr>
          <p:cNvPr id="2050" name="Picture 2" descr="Immagine correla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3880"/>
            <a:ext cx="1706720" cy="261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81784"/>
            <a:ext cx="2938171" cy="146780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787" y="5569946"/>
            <a:ext cx="2909206" cy="145333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8993" y="5571206"/>
            <a:ext cx="2984183" cy="1488964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5"/>
          <a:srcRect r="85762"/>
          <a:stretch/>
        </p:blipFill>
        <p:spPr>
          <a:xfrm>
            <a:off x="8729943" y="5569946"/>
            <a:ext cx="414057" cy="1450974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0" y="4460196"/>
            <a:ext cx="9107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L’immunità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 la pertosse, sia naturale che acquisita, </a:t>
            </a:r>
            <a:r>
              <a:rPr lang="it-IT" sz="2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 dura per tutta la vita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 diminuisce dopo 4-12 anni.</a:t>
            </a:r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0195" y="3336716"/>
            <a:ext cx="91138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it-IT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copertura </a:t>
            </a:r>
            <a:r>
              <a:rPr lang="it-IT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vaccinale nei </a:t>
            </a:r>
            <a:r>
              <a:rPr lang="it-IT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primi mesi di vita è incompleta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sia per l`incompleto ciclo vaccinale, sia per la perdita di immunità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materna.</a:t>
            </a:r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7028" y="2171427"/>
            <a:ext cx="90805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Antibiotici: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nella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fase parossistica,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hanno scarsa efficacia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 decorso della malattia ma sono raccomandati per limitare la diffusione dell'infezione.</a:t>
            </a:r>
          </a:p>
        </p:txBody>
      </p:sp>
    </p:spTree>
    <p:extLst>
      <p:ext uri="{BB962C8B-B14F-4D97-AF65-F5344CB8AC3E}">
        <p14:creationId xmlns:p14="http://schemas.microsoft.com/office/powerpoint/2010/main" val="26890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2920" y="347471"/>
            <a:ext cx="8558784" cy="57537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it-IT" sz="28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it-IT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TAKE HOME MESSAGES: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«Un abile mimo»: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soprattutto</a:t>
            </a:r>
            <a:r>
              <a:rPr lang="it-IT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nella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fase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catarrale,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può facilmente mimare patologie più comuni quali bronchiolite, crisi comiziali e spasmi infantili nei lattanti, rinite o bronchite in bambini e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adulti.</a:t>
            </a:r>
          </a:p>
          <a:p>
            <a:pPr marL="0" indent="0">
              <a:buNone/>
            </a:pP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«Prevenire è meglio che curare»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 richiamo vaccinale con </a:t>
            </a:r>
            <a:r>
              <a:rPr lang="it-IT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dTP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è fortemente raccomandato: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tutti, ogni 10 anni;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Nelle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gestanti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27° e 36° settimana di età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gestazionale, indipendentemente dalla copertura vaccinale!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0749"/>
            <a:ext cx="2228193" cy="2349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asellaDiTesto 3"/>
          <p:cNvSpPr txBox="1"/>
          <p:nvPr/>
        </p:nvSpPr>
        <p:spPr>
          <a:xfrm>
            <a:off x="7964424" y="639856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Baskerville Old Face" panose="02020602080505020303" pitchFamily="18" charset="0"/>
              </a:rPr>
              <a:t>Grazie</a:t>
            </a:r>
            <a:endParaRPr lang="it-IT" sz="24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76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Retrospettivo">
  <a:themeElements>
    <a:clrScheme name="Retrospettivo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TM02900769[[fn=Retrospettivo]]</Template>
  <TotalTime>6122</TotalTime>
  <Words>393</Words>
  <Application>Microsoft Office PowerPoint</Application>
  <PresentationFormat>Presentazione su schermo (4:3)</PresentationFormat>
  <Paragraphs>43</Paragraphs>
  <Slides>6</Slides>
  <Notes>3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5" baseType="lpstr">
      <vt:lpstr>Arial</vt:lpstr>
      <vt:lpstr>Baskerville Old Face</vt:lpstr>
      <vt:lpstr>Calibri</vt:lpstr>
      <vt:lpstr>Calibri Light</vt:lpstr>
      <vt:lpstr>Californian FB</vt:lpstr>
      <vt:lpstr>Calisto MT</vt:lpstr>
      <vt:lpstr>Times New Roman</vt:lpstr>
      <vt:lpstr>Wingdings</vt:lpstr>
      <vt:lpstr>Retrospettivo</vt:lpstr>
      <vt:lpstr>QUANDO LA TOSSE E`DIAGNOSTICA…</vt:lpstr>
      <vt:lpstr>Adele, 3 mesi</vt:lpstr>
      <vt:lpstr>Presentazione standard di PowerPoint</vt:lpstr>
      <vt:lpstr>Presentazione standard di PowerPoint</vt:lpstr>
      <vt:lpstr>PERTOSSE: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discinesia ciliare primaria: aspetti microbiologici e nuove prospettive terapeutiche</dc:title>
  <dc:creator>martinaprs@gmail.com</dc:creator>
  <cp:lastModifiedBy>Elisabetta</cp:lastModifiedBy>
  <cp:revision>371</cp:revision>
  <dcterms:created xsi:type="dcterms:W3CDTF">2015-07-04T10:00:12Z</dcterms:created>
  <dcterms:modified xsi:type="dcterms:W3CDTF">2019-05-06T19:38:33Z</dcterms:modified>
</cp:coreProperties>
</file>