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0017F-3DC7-6644-B5D2-C41A6406F2D9}" type="datetimeFigureOut">
              <a:rPr lang="en-US" smtClean="0"/>
              <a:t>14/05/19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D4729-4DA7-9A46-996D-F0D9CAA0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è una ragazza di 14 anni giunta alla nostra attenzione per un episodio caratterizzato da sudorazione, vertigini, nausea, acufeni e offuscamento del visus, non associato a perdita di coscienza, dolore toracico o cardiopalmo, 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risoltosi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rapidamente in posizione anti-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Trendelemburg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Dall'anamnesi personale non si evidenziano problematiche di rilievo: pratica sport senza accusare disturbi, l'ECG annuale per certificazione medico-sportiva e una recente ecocardiografia risultano nella norma. Tuttavia, dall'albero genealogico emerge familiarità per morte cardiaca improvvisa in età giovanile. In PS la ragazza si presenta in buone condizioni generali, apiretica, asintomatica e con parametri vitali nella norma; effettua ECG, privo di alterazioni compatibili con cardiopatia, ma, alla luce della storia familiare, aggiungiamo dosaggio urgente degli enzimi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miocardiolisi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riscontro di aumento isolato della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troponina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cardiaca (121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77055-E9D1-924F-8022-5AFA6CC406D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1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Trattenuta in Osservazione, si conferma il dato a distanza di 6 h e si ricovera nel sospetto di miocardite acuta, iniziando terapia antinfiammatoria con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naprossene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Gli accertamenti cardiologici (ECG, Holter-ECG ed ecocardiografia) e la ricerca sierologica dei principali agenti microbici risultano tuttavia negativi. Dimettiamo S. dopo 7 giorni con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troponina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progressivo calo e con indicazione a proseguire terapia. Al controllo dopo 72 ore, un inaspettato e significativo rialzo isolato della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troponina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(463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/L) impone nuovo ricovero. La RM cardiaca urgente e l'ECG da sforzo escludono definitivamente miocardite e lesioni ischemiche. La persistenza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ipertroponinemia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isolata, in una paziente peraltro completamente asintomatica, ci induce ad approfondire tutte le cause non cardiache di rialzo di tale enzima: funzionalità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epato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-renale e tiroidea nella norma, profilo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-reumatologico non suggestivo di malattie autoimmuni, enzimi muscolari negativi; persino, la titolazione del campione nega alterazioni di tipo analitico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macroenzimi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anticorpi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eterofili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77055-E9D1-924F-8022-5AFA6CC406D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50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dosaggio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troponina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richiesto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solo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sospetti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patologia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associazione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all’ECG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è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per sé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patologia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̀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addirittura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fuorviante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fuori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circoscritto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(come ad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esempio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nuovo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soffio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alterazioni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dell’ECG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77055-E9D1-924F-8022-5AFA6CC406D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22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240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359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0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832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5924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400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899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8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AA02419E-6AF4-45A5-9527-EA3322D21B3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defTabSz="914400"/>
              <a:t>14/05/19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6844BD8B-26D2-4E6D-B792-36C3273C445F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defTabSz="914400"/>
              <a:t>‹#›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79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118142"/>
            <a:ext cx="8588986" cy="792087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Troponina</a:t>
            </a:r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sempre </a:t>
            </a:r>
            <a:endParaRPr lang="it-IT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piccoli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di cuore…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808311" cy="918814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323528" y="5445224"/>
            <a:ext cx="8496944" cy="66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r>
              <a:rPr lang="it-IT" sz="2000" i="1" dirty="0" err="1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F.Caldarale</a:t>
            </a:r>
            <a:r>
              <a:rPr lang="it-IT" sz="2000" i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, </a:t>
            </a:r>
            <a:r>
              <a:rPr lang="it-IT" sz="2000" i="1" dirty="0" err="1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M.L.Casciana</a:t>
            </a:r>
            <a:r>
              <a:rPr lang="it-IT" sz="2000" i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, </a:t>
            </a:r>
            <a:r>
              <a:rPr lang="it-IT" sz="2000" i="1" dirty="0" err="1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C.Giacomozzi</a:t>
            </a:r>
            <a:r>
              <a:rPr lang="it-IT" sz="2000" i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, </a:t>
            </a:r>
            <a:r>
              <a:rPr lang="it-IT" sz="2000" i="1" dirty="0" err="1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C.Salemi</a:t>
            </a:r>
            <a:r>
              <a:rPr lang="it-IT" sz="2000" i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, </a:t>
            </a:r>
            <a:r>
              <a:rPr lang="it-IT" sz="2000" i="1" dirty="0" err="1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M.Putzu</a:t>
            </a:r>
            <a:r>
              <a:rPr lang="it-IT" sz="2000" i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, </a:t>
            </a:r>
            <a:r>
              <a:rPr lang="it-IT" sz="2000" i="1" dirty="0" err="1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S.Fasoli</a:t>
            </a:r>
            <a:endParaRPr lang="it-IT" sz="2000" i="1" dirty="0" smtClean="0">
              <a:solidFill>
                <a:srgbClr val="2127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4" name="Picture 3" descr="unib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3" b="14515"/>
          <a:stretch/>
        </p:blipFill>
        <p:spPr>
          <a:xfrm>
            <a:off x="3563888" y="260648"/>
            <a:ext cx="2160240" cy="864096"/>
          </a:xfrm>
          <a:prstGeom prst="rect">
            <a:avLst/>
          </a:prstGeom>
        </p:spPr>
      </p:pic>
      <p:pic>
        <p:nvPicPr>
          <p:cNvPr id="9" name="Picture 8" descr="intestazione_bambini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 b="18231"/>
          <a:stretch/>
        </p:blipFill>
        <p:spPr>
          <a:xfrm>
            <a:off x="323528" y="260648"/>
            <a:ext cx="3168352" cy="9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E4E2"/>
              </a:clrFrom>
              <a:clrTo>
                <a:srgbClr val="C5E4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4" t="34110" r="5374" b="55168"/>
          <a:stretch/>
        </p:blipFill>
        <p:spPr>
          <a:xfrm>
            <a:off x="467544" y="5454006"/>
            <a:ext cx="1144969" cy="639290"/>
          </a:xfrm>
          <a:prstGeom prst="rect">
            <a:avLst/>
          </a:prstGeom>
        </p:spPr>
      </p:pic>
      <p:pic>
        <p:nvPicPr>
          <p:cNvPr id="7" name="Picture 6" descr="p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4E3E1"/>
              </a:clrFrom>
              <a:clrTo>
                <a:srgbClr val="C4E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9" t="57238" r="5612" b="28892"/>
          <a:stretch/>
        </p:blipFill>
        <p:spPr>
          <a:xfrm>
            <a:off x="467544" y="404664"/>
            <a:ext cx="1145545" cy="792088"/>
          </a:xfrm>
          <a:prstGeom prst="rect">
            <a:avLst/>
          </a:prstGeom>
        </p:spPr>
      </p:pic>
      <p:pic>
        <p:nvPicPr>
          <p:cNvPr id="8" name="Picture 7" descr="p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4E4E1"/>
              </a:clrFrom>
              <a:clrTo>
                <a:srgbClr val="C4E4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3" t="5841" r="7468" b="76574"/>
          <a:stretch/>
        </p:blipFill>
        <p:spPr>
          <a:xfrm>
            <a:off x="611560" y="2812503"/>
            <a:ext cx="885975" cy="1048545"/>
          </a:xfrm>
          <a:prstGeom prst="rect">
            <a:avLst/>
          </a:prstGeom>
        </p:spPr>
      </p:pic>
      <p:pic>
        <p:nvPicPr>
          <p:cNvPr id="9" name="Picture 8" descr="p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E4E2"/>
              </a:clrFrom>
              <a:clrTo>
                <a:srgbClr val="C5E4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7" t="52130" r="29361" b="29293"/>
          <a:stretch/>
        </p:blipFill>
        <p:spPr>
          <a:xfrm>
            <a:off x="539552" y="1457285"/>
            <a:ext cx="1007798" cy="1107619"/>
          </a:xfrm>
          <a:prstGeom prst="rect">
            <a:avLst/>
          </a:prstGeom>
        </p:spPr>
      </p:pic>
      <p:pic>
        <p:nvPicPr>
          <p:cNvPr id="4" name="Picture 3" descr="hear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t="30363" r="54657" b="53271"/>
          <a:stretch/>
        </p:blipFill>
        <p:spPr>
          <a:xfrm>
            <a:off x="539552" y="4149080"/>
            <a:ext cx="1022186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996" y="62068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Trebuchet MS"/>
              </a:rPr>
              <a:t>S. 14 </a:t>
            </a:r>
            <a:r>
              <a:rPr lang="en-US" sz="2000" dirty="0" err="1">
                <a:solidFill>
                  <a:prstClr val="black"/>
                </a:solidFill>
                <a:latin typeface="Trebuchet MS"/>
              </a:rPr>
              <a:t>anni</a:t>
            </a:r>
            <a:r>
              <a:rPr lang="en-US" sz="2000" dirty="0">
                <a:solidFill>
                  <a:prstClr val="black"/>
                </a:solidFill>
                <a:latin typeface="Trebuchet MS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rebuchet MS"/>
              </a:rPr>
              <a:t>riferito</a:t>
            </a:r>
            <a:r>
              <a:rPr lang="en-US" sz="20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rebuchet MS"/>
              </a:rPr>
              <a:t>episodio</a:t>
            </a:r>
            <a:r>
              <a:rPr lang="en-US" sz="20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rebuchet MS"/>
              </a:rPr>
              <a:t>lipotimico</a:t>
            </a:r>
            <a:endParaRPr lang="en-US" sz="20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473900"/>
            <a:ext cx="625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rebuchet MS"/>
              </a:rPr>
              <a:t>PA 90/60 mmHg, FC 80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bpm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, TC 36°C, RC &lt;2’’.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Asintomatica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. </a:t>
            </a:r>
            <a:endParaRPr lang="en-US" dirty="0" smtClean="0">
              <a:solidFill>
                <a:prstClr val="black"/>
              </a:solidFill>
              <a:latin typeface="Trebuchet MS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rebuchet MS"/>
              </a:rPr>
              <a:t>EO: Toni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cardiaci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validi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netti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, pause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libere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. 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Polsi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periferici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isosfigmici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.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Esame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neurologico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nella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norma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.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996" y="293771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rebuchet MS"/>
              </a:rPr>
              <a:t>A.P.P.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Sintomi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prodromici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, non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perdita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di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coscienza</a:t>
            </a:r>
            <a:endParaRPr lang="en-US" dirty="0">
              <a:solidFill>
                <a:prstClr val="black"/>
              </a:solidFill>
              <a:latin typeface="Trebuchet MS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Trebuchet MS"/>
              </a:rPr>
              <a:t>A.P.R.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Muta</a:t>
            </a:r>
            <a:endParaRPr lang="en-US" dirty="0">
              <a:solidFill>
                <a:prstClr val="black"/>
              </a:solidFill>
              <a:latin typeface="Trebuchet MS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Trebuchet MS"/>
              </a:rPr>
              <a:t>A.F.   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Familiarità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per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morte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cardiaca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improvvisa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giovanile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2570" y="4292260"/>
            <a:ext cx="601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rebuchet MS"/>
              </a:rPr>
              <a:t>ECG: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Ritmo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sinusale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.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rebuchet MS"/>
              </a:rPr>
              <a:t>Non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alterazioni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del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tratto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ST.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QTc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  450 msec. 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854" y="5497398"/>
            <a:ext cx="486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Trebuchet MS"/>
              </a:rPr>
              <a:t>Troponina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I 121 </a:t>
            </a:r>
            <a:r>
              <a:rPr lang="en-US" dirty="0" err="1">
                <a:solidFill>
                  <a:prstClr val="black"/>
                </a:solidFill>
                <a:latin typeface="Trebuchet MS"/>
              </a:rPr>
              <a:t>ng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L </a:t>
            </a:r>
            <a:r>
              <a:rPr lang="en-US" dirty="0" smtClean="0">
                <a:solidFill>
                  <a:prstClr val="black"/>
                </a:solidFill>
                <a:latin typeface="Trebuchet MS"/>
                <a:sym typeface="Wingdings"/>
              </a:rPr>
              <a:t> 260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  <a:sym typeface="Wingdings"/>
              </a:rPr>
              <a:t>ng</a:t>
            </a:r>
            <a:r>
              <a:rPr lang="en-US" dirty="0" smtClean="0">
                <a:solidFill>
                  <a:prstClr val="black"/>
                </a:solidFill>
                <a:latin typeface="Trebuchet MS"/>
                <a:sym typeface="Wingdings"/>
              </a:rPr>
              <a:t>/L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rebuchet MS"/>
                <a:sym typeface="Wingdings"/>
              </a:rPr>
              <a:t>CKMB,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  <a:sym typeface="Wingdings"/>
              </a:rPr>
              <a:t>Mioglobina</a:t>
            </a:r>
            <a:r>
              <a:rPr lang="en-US" dirty="0" smtClean="0">
                <a:solidFill>
                  <a:prstClr val="black"/>
                </a:solidFill>
                <a:latin typeface="Trebuchet MS"/>
                <a:sym typeface="Wingdings"/>
              </a:rPr>
              <a:t>, AST – ALT = </a:t>
            </a:r>
            <a:r>
              <a:rPr lang="en-US" dirty="0" err="1" smtClean="0">
                <a:solidFill>
                  <a:prstClr val="black"/>
                </a:solidFill>
                <a:latin typeface="Trebuchet MS"/>
                <a:sym typeface="Wingdings"/>
              </a:rPr>
              <a:t>negativi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" name="Picture 9" descr="42491-hospital-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64190"/>
            <a:ext cx="2592288" cy="25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6576" y="2948751"/>
            <a:ext cx="4320480" cy="12003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Trebuchet MS"/>
              </a:rPr>
              <a:t>SOSPETTA MIOCARDITE ACUTA</a:t>
            </a:r>
          </a:p>
        </p:txBody>
      </p:sp>
    </p:spTree>
    <p:extLst>
      <p:ext uri="{BB962C8B-B14F-4D97-AF65-F5344CB8AC3E}">
        <p14:creationId xmlns:p14="http://schemas.microsoft.com/office/powerpoint/2010/main" val="18026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USE MIOCARDI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" y="620688"/>
            <a:ext cx="9144000" cy="4924490"/>
          </a:xfrm>
          <a:prstGeom prst="rect">
            <a:avLst/>
          </a:prstGeom>
        </p:spPr>
      </p:pic>
      <p:pic>
        <p:nvPicPr>
          <p:cNvPr id="9" name="Picture 8" descr="TROPONIN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644900" cy="372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2780928"/>
            <a:ext cx="324036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Arial Black"/>
                <a:cs typeface="Arial Black"/>
              </a:rPr>
              <a:t>CAUSE ANALITICHE DI AUMENTO DELLA TROPONINA</a:t>
            </a:r>
          </a:p>
          <a:p>
            <a:pPr defTabSz="914400"/>
            <a:endParaRPr lang="en-US" sz="1400" b="1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Macroenzimi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Anticorpi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eterofili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Alterazioni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del kit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560" y="3356992"/>
            <a:ext cx="32403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492500" cy="2324100"/>
          </a:xfrm>
          <a:prstGeom prst="rect">
            <a:avLst/>
          </a:prstGeom>
        </p:spPr>
      </p:pic>
      <p:pic>
        <p:nvPicPr>
          <p:cNvPr id="15" name="Picture 14" descr="ecocardiogramma-che-cos-e-e-quando-viene-richiesto-preview-defaul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4194721" cy="2362076"/>
          </a:xfrm>
          <a:prstGeom prst="rect">
            <a:avLst/>
          </a:prstGeom>
        </p:spPr>
      </p:pic>
      <p:pic>
        <p:nvPicPr>
          <p:cNvPr id="16" name="Picture 15" descr="maxresdefaul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r="20122" b="2250"/>
          <a:stretch/>
        </p:blipFill>
        <p:spPr>
          <a:xfrm>
            <a:off x="3995936" y="2752604"/>
            <a:ext cx="3097765" cy="2836636"/>
          </a:xfrm>
          <a:prstGeom prst="rect">
            <a:avLst/>
          </a:prstGeom>
        </p:spPr>
      </p:pic>
      <p:pic>
        <p:nvPicPr>
          <p:cNvPr id="21" name="Picture 20" descr="labtes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83494"/>
            <a:ext cx="2780928" cy="2430737"/>
          </a:xfrm>
          <a:prstGeom prst="rect">
            <a:avLst/>
          </a:prstGeom>
        </p:spPr>
      </p:pic>
      <p:pic>
        <p:nvPicPr>
          <p:cNvPr id="20" name="Picture 19" descr="image1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" y="116632"/>
            <a:ext cx="8808731" cy="66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dd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r="555"/>
          <a:stretch/>
        </p:blipFill>
        <p:spPr>
          <a:xfrm>
            <a:off x="0" y="764704"/>
            <a:ext cx="9177842" cy="532859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10800000">
            <a:off x="1043608" y="5013176"/>
            <a:ext cx="2448272" cy="1368152"/>
          </a:xfrm>
          <a:prstGeom prst="cloudCallout">
            <a:avLst>
              <a:gd name="adj1" fmla="val -25600"/>
              <a:gd name="adj2" fmla="val 6851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22920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SOLO </a:t>
            </a:r>
          </a:p>
          <a:p>
            <a:pPr algn="ctr" defTabSz="914400"/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nel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sospetto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di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CARDIOPATIA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2627784" y="188640"/>
            <a:ext cx="2304256" cy="1395536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41743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SOLO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se </a:t>
            </a:r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ALTERAZIONI 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ECG</a:t>
            </a:r>
          </a:p>
        </p:txBody>
      </p:sp>
      <p:sp>
        <p:nvSpPr>
          <p:cNvPr id="10" name="Cloud Callout 9"/>
          <p:cNvSpPr/>
          <p:nvPr/>
        </p:nvSpPr>
        <p:spPr>
          <a:xfrm rot="10800000">
            <a:off x="4211960" y="4077072"/>
            <a:ext cx="2520280" cy="1584176"/>
          </a:xfrm>
          <a:prstGeom prst="cloudCallout">
            <a:avLst>
              <a:gd name="adj1" fmla="val 34597"/>
              <a:gd name="adj2" fmla="val 5849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07707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SOLO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 Black"/>
                <a:cs typeface="Arial Black"/>
              </a:rPr>
              <a:t>SINCOPE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con </a:t>
            </a:r>
            <a:r>
              <a:rPr lang="en-US" dirty="0" err="1">
                <a:solidFill>
                  <a:prstClr val="black"/>
                </a:solidFill>
                <a:latin typeface="Arial Black"/>
                <a:cs typeface="Arial Black"/>
              </a:rPr>
              <a:t>rischio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moderato-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severo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Picture 11" descr="maxresdefaul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0"/>
          <a:stretch/>
        </p:blipFill>
        <p:spPr>
          <a:xfrm>
            <a:off x="-160080" y="116632"/>
            <a:ext cx="9628624" cy="66247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68344" y="5949280"/>
            <a:ext cx="1800200" cy="792088"/>
          </a:xfrm>
          <a:prstGeom prst="rect">
            <a:avLst/>
          </a:prstGeom>
          <a:solidFill>
            <a:srgbClr val="45A59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 useBgFill="1">
        <p:nvSpPr>
          <p:cNvPr id="13" name="Cloud Callout 12"/>
          <p:cNvSpPr/>
          <p:nvPr/>
        </p:nvSpPr>
        <p:spPr>
          <a:xfrm rot="10800000">
            <a:off x="6588224" y="5013176"/>
            <a:ext cx="2520280" cy="1728192"/>
          </a:xfrm>
          <a:prstGeom prst="cloudCallout">
            <a:avLst>
              <a:gd name="adj1" fmla="val 38625"/>
              <a:gd name="adj2" fmla="val 677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5517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4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409571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567</Words>
  <Application>Microsoft Macintosh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Elica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</dc:creator>
  <cp:lastModifiedBy>Francesca</cp:lastModifiedBy>
  <cp:revision>7</cp:revision>
  <dcterms:created xsi:type="dcterms:W3CDTF">2019-05-10T15:51:57Z</dcterms:created>
  <dcterms:modified xsi:type="dcterms:W3CDTF">2019-05-14T08:40:32Z</dcterms:modified>
</cp:coreProperties>
</file>