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3BC8-3389-7E4A-9F90-7401FD7CDF14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9506-6B03-9C4D-9B5F-E1A76A162054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1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9506-6B03-9C4D-9B5F-E1A76A16205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23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9506-6B03-9C4D-9B5F-E1A76A16205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86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53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77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00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9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50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88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96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4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84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5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93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99374" y="2896408"/>
            <a:ext cx="7145252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b="1" baseline="30000" dirty="0" smtClean="0">
                <a:latin typeface="Comic Sans MS"/>
                <a:cs typeface="Comic Sans MS"/>
              </a:rPr>
              <a:t>UN DOLORE TORACICO</a:t>
            </a:r>
            <a:r>
              <a:rPr lang="en-CA" sz="4400" b="1" dirty="0" smtClean="0">
                <a:latin typeface="Comic Sans MS"/>
                <a:cs typeface="Comic Sans MS"/>
              </a:rPr>
              <a:t> </a:t>
            </a:r>
            <a:r>
              <a:rPr lang="en-CA" sz="4400" b="1" baseline="30000" dirty="0">
                <a:latin typeface="Comic Sans MS"/>
                <a:cs typeface="Comic Sans MS"/>
              </a:rPr>
              <a:t>TANTO ACUTO QUANTO RARO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15259" y="5094175"/>
            <a:ext cx="5852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aseline="30000" dirty="0" err="1" smtClean="0">
                <a:latin typeface="Comic Sans MS"/>
                <a:cs typeface="Comic Sans MS"/>
              </a:rPr>
              <a:t>Autori</a:t>
            </a:r>
            <a:r>
              <a:rPr lang="en-CA" baseline="30000" dirty="0" smtClean="0">
                <a:latin typeface="Comic Sans MS"/>
                <a:cs typeface="Comic Sans MS"/>
              </a:rPr>
              <a:t>:</a:t>
            </a:r>
            <a:r>
              <a:rPr lang="en-CA" dirty="0" smtClean="0">
                <a:latin typeface="Comic Sans MS"/>
                <a:cs typeface="Comic Sans MS"/>
              </a:rPr>
              <a:t> </a:t>
            </a:r>
            <a:r>
              <a:rPr lang="en-CA" baseline="30000" dirty="0">
                <a:latin typeface="Comic Sans MS"/>
                <a:cs typeface="Comic Sans MS"/>
              </a:rPr>
              <a:t>P. </a:t>
            </a:r>
            <a:r>
              <a:rPr lang="en-CA" baseline="30000" dirty="0" err="1">
                <a:latin typeface="Comic Sans MS"/>
                <a:cs typeface="Comic Sans MS"/>
              </a:rPr>
              <a:t>Assandro</a:t>
            </a:r>
            <a:r>
              <a:rPr lang="en-CA" baseline="30000" dirty="0">
                <a:latin typeface="Comic Sans MS"/>
                <a:cs typeface="Comic Sans MS"/>
              </a:rPr>
              <a:t> (1), M. </a:t>
            </a:r>
            <a:r>
              <a:rPr lang="en-CA" baseline="30000" dirty="0" err="1">
                <a:latin typeface="Comic Sans MS"/>
                <a:cs typeface="Comic Sans MS"/>
              </a:rPr>
              <a:t>Zanolari</a:t>
            </a:r>
            <a:r>
              <a:rPr lang="en-CA" baseline="30000" dirty="0">
                <a:latin typeface="Comic Sans MS"/>
                <a:cs typeface="Comic Sans MS"/>
              </a:rPr>
              <a:t> (2), prof G. </a:t>
            </a:r>
            <a:r>
              <a:rPr lang="en-CA" baseline="30000" dirty="0" err="1">
                <a:latin typeface="Comic Sans MS"/>
                <a:cs typeface="Comic Sans MS"/>
              </a:rPr>
              <a:t>Simonetti</a:t>
            </a:r>
            <a:r>
              <a:rPr lang="en-CA" baseline="30000" dirty="0">
                <a:latin typeface="Comic Sans MS"/>
                <a:cs typeface="Comic Sans MS"/>
              </a:rPr>
              <a:t> (2</a:t>
            </a:r>
            <a:r>
              <a:rPr lang="en-CA" baseline="30000" dirty="0" smtClean="0">
                <a:latin typeface="Comic Sans MS"/>
                <a:cs typeface="Comic Sans MS"/>
              </a:rPr>
              <a:t>)</a:t>
            </a:r>
          </a:p>
          <a:p>
            <a:endParaRPr lang="en-CA" baseline="30000" dirty="0">
              <a:latin typeface="Comic Sans MS"/>
              <a:cs typeface="Comic Sans MS"/>
            </a:endParaRPr>
          </a:p>
          <a:p>
            <a:r>
              <a:rPr lang="en-CA" baseline="30000" dirty="0">
                <a:latin typeface="Comic Sans MS"/>
                <a:cs typeface="Comic Sans MS"/>
              </a:rPr>
              <a:t>(1) Centre </a:t>
            </a:r>
            <a:r>
              <a:rPr lang="en-CA" baseline="30000" dirty="0" err="1">
                <a:latin typeface="Comic Sans MS"/>
                <a:cs typeface="Comic Sans MS"/>
              </a:rPr>
              <a:t>Hospitalier</a:t>
            </a:r>
            <a:r>
              <a:rPr lang="en-CA" baseline="30000" dirty="0">
                <a:latin typeface="Comic Sans MS"/>
                <a:cs typeface="Comic Sans MS"/>
              </a:rPr>
              <a:t> </a:t>
            </a:r>
            <a:r>
              <a:rPr lang="en-CA" baseline="30000" dirty="0" err="1">
                <a:latin typeface="Comic Sans MS"/>
                <a:cs typeface="Comic Sans MS"/>
              </a:rPr>
              <a:t>Universitaire</a:t>
            </a:r>
            <a:r>
              <a:rPr lang="en-CA" baseline="30000" dirty="0">
                <a:latin typeface="Comic Sans MS"/>
                <a:cs typeface="Comic Sans MS"/>
              </a:rPr>
              <a:t> </a:t>
            </a:r>
            <a:r>
              <a:rPr lang="en-CA" baseline="30000" dirty="0" err="1">
                <a:latin typeface="Comic Sans MS"/>
                <a:cs typeface="Comic Sans MS"/>
              </a:rPr>
              <a:t>Vaudois</a:t>
            </a:r>
            <a:r>
              <a:rPr lang="en-CA" baseline="30000" dirty="0">
                <a:latin typeface="Comic Sans MS"/>
                <a:cs typeface="Comic Sans MS"/>
              </a:rPr>
              <a:t>, </a:t>
            </a:r>
            <a:r>
              <a:rPr lang="en-CA" baseline="30000" dirty="0" err="1" smtClean="0">
                <a:latin typeface="Comic Sans MS"/>
                <a:cs typeface="Comic Sans MS"/>
              </a:rPr>
              <a:t>Losanna</a:t>
            </a:r>
            <a:endParaRPr lang="en-CA" baseline="30000" dirty="0">
              <a:latin typeface="Comic Sans MS"/>
              <a:cs typeface="Comic Sans MS"/>
            </a:endParaRPr>
          </a:p>
          <a:p>
            <a:r>
              <a:rPr lang="en-CA" baseline="30000" dirty="0">
                <a:latin typeface="Comic Sans MS"/>
                <a:cs typeface="Comic Sans MS"/>
              </a:rPr>
              <a:t>(2) </a:t>
            </a:r>
            <a:r>
              <a:rPr lang="en-CA" baseline="30000" dirty="0" err="1">
                <a:latin typeface="Comic Sans MS"/>
                <a:cs typeface="Comic Sans MS"/>
              </a:rPr>
              <a:t>Ente</a:t>
            </a:r>
            <a:r>
              <a:rPr lang="en-CA" baseline="30000" dirty="0">
                <a:latin typeface="Comic Sans MS"/>
                <a:cs typeface="Comic Sans MS"/>
              </a:rPr>
              <a:t> </a:t>
            </a:r>
            <a:r>
              <a:rPr lang="en-CA" baseline="30000" dirty="0" err="1">
                <a:latin typeface="Comic Sans MS"/>
                <a:cs typeface="Comic Sans MS"/>
              </a:rPr>
              <a:t>ospedaliero</a:t>
            </a:r>
            <a:r>
              <a:rPr lang="en-CA" baseline="30000" dirty="0">
                <a:latin typeface="Comic Sans MS"/>
                <a:cs typeface="Comic Sans MS"/>
              </a:rPr>
              <a:t> </a:t>
            </a:r>
            <a:r>
              <a:rPr lang="en-CA" baseline="30000" dirty="0" err="1">
                <a:latin typeface="Comic Sans MS"/>
                <a:cs typeface="Comic Sans MS"/>
              </a:rPr>
              <a:t>Cantonale</a:t>
            </a:r>
            <a:r>
              <a:rPr lang="en-CA" baseline="30000" dirty="0">
                <a:latin typeface="Comic Sans MS"/>
                <a:cs typeface="Comic Sans MS"/>
              </a:rPr>
              <a:t>, </a:t>
            </a:r>
            <a:r>
              <a:rPr lang="en-CA" baseline="30000" dirty="0" err="1">
                <a:latin typeface="Comic Sans MS"/>
                <a:cs typeface="Comic Sans MS"/>
              </a:rPr>
              <a:t>Ospedale</a:t>
            </a:r>
            <a:r>
              <a:rPr lang="en-CA" baseline="30000" dirty="0">
                <a:latin typeface="Comic Sans MS"/>
                <a:cs typeface="Comic Sans MS"/>
              </a:rPr>
              <a:t> San Giovanni, </a:t>
            </a:r>
            <a:r>
              <a:rPr lang="en-CA" baseline="30000" dirty="0" err="1" smtClean="0">
                <a:latin typeface="Comic Sans MS"/>
                <a:cs typeface="Comic Sans MS"/>
              </a:rPr>
              <a:t>Bellinzonaa</a:t>
            </a:r>
            <a:r>
              <a:rPr lang="en-CA" baseline="30000" dirty="0" smtClean="0">
                <a:latin typeface="Comic Sans MS"/>
                <a:cs typeface="Comic Sans MS"/>
              </a:rPr>
              <a:t> </a:t>
            </a:r>
            <a:endParaRPr lang="en-CA" dirty="0">
              <a:latin typeface="Comic Sans MS"/>
              <a:cs typeface="Comic Sans MS"/>
            </a:endParaRPr>
          </a:p>
        </p:txBody>
      </p:sp>
      <p:pic>
        <p:nvPicPr>
          <p:cNvPr id="2" name="Immagine 1" descr="Schermata 2019-05-06 alle 22.1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25"/>
            <a:ext cx="9144000" cy="14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67116" y="189705"/>
            <a:ext cx="29207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>
                <a:latin typeface="Comic Sans MS"/>
                <a:cs typeface="Comic Sans MS"/>
              </a:rPr>
              <a:t>Filippo, 14 </a:t>
            </a:r>
            <a:r>
              <a:rPr lang="it-IT" sz="1600" dirty="0" smtClean="0">
                <a:latin typeface="Comic Sans MS"/>
                <a:cs typeface="Comic Sans MS"/>
              </a:rPr>
              <a:t>aa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alto </a:t>
            </a:r>
            <a:r>
              <a:rPr lang="it-IT" sz="1600" dirty="0">
                <a:solidFill>
                  <a:srgbClr val="FF0000"/>
                </a:solidFill>
                <a:latin typeface="Comic Sans MS"/>
                <a:cs typeface="Comic Sans MS"/>
              </a:rPr>
              <a:t>e 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magro, </a:t>
            </a:r>
            <a:r>
              <a:rPr lang="it-IT" sz="1600" dirty="0" smtClean="0">
                <a:latin typeface="Comic Sans MS"/>
                <a:cs typeface="Comic Sans MS"/>
              </a:rPr>
              <a:t>non vaccinato</a:t>
            </a:r>
            <a:endParaRPr lang="it-IT" sz="1600" dirty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poliallergico 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asma </a:t>
            </a:r>
            <a:r>
              <a:rPr lang="it-IT" sz="1600" dirty="0">
                <a:latin typeface="Comic Sans MS"/>
                <a:cs typeface="Comic Sans MS"/>
              </a:rPr>
              <a:t>mal </a:t>
            </a:r>
            <a:r>
              <a:rPr lang="it-IT" sz="1600" dirty="0" smtClean="0">
                <a:latin typeface="Comic Sans MS"/>
                <a:cs typeface="Comic Sans MS"/>
              </a:rPr>
              <a:t>controllato</a:t>
            </a:r>
            <a:endParaRPr lang="en-CA" sz="1600" dirty="0">
              <a:latin typeface="Comic Sans MS"/>
              <a:cs typeface="Comic Sans M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45819" y="2087270"/>
            <a:ext cx="447586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Risveglio per dispnea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dolore </a:t>
            </a:r>
            <a:r>
              <a:rPr lang="it-IT" sz="1600" dirty="0">
                <a:solidFill>
                  <a:srgbClr val="FF0000"/>
                </a:solidFill>
                <a:latin typeface="Comic Sans MS"/>
                <a:cs typeface="Comic Sans MS"/>
              </a:rPr>
              <a:t>toracico acuto </a:t>
            </a:r>
            <a:r>
              <a:rPr lang="it-IT" sz="1600" dirty="0">
                <a:latin typeface="Comic Sans MS"/>
                <a:cs typeface="Comic Sans MS"/>
              </a:rPr>
              <a:t>medio-superiore </a:t>
            </a:r>
            <a:r>
              <a:rPr lang="it-IT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DX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* 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Ø</a:t>
            </a:r>
            <a:r>
              <a:rPr lang="it-IT" sz="1600" dirty="0" smtClean="0">
                <a:latin typeface="Comic Sans MS"/>
                <a:cs typeface="Comic Sans MS"/>
              </a:rPr>
              <a:t> corpi estranei</a:t>
            </a:r>
            <a:endParaRPr lang="it-IT" sz="1600" dirty="0">
              <a:latin typeface="Comic Sans MS"/>
              <a:cs typeface="Comic Sans M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3" y="1609838"/>
            <a:ext cx="2455400" cy="184154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458023" y="439798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>
                <a:solidFill>
                  <a:schemeClr val="dk1"/>
                </a:solidFill>
                <a:latin typeface="Comic Sans MS"/>
                <a:cs typeface="Comic Sans MS"/>
              </a:rPr>
              <a:t>Agitato, apiretico, FR </a:t>
            </a:r>
            <a:r>
              <a:rPr lang="it-IT" sz="1600" dirty="0">
                <a:solidFill>
                  <a:schemeClr val="dk1"/>
                </a:solidFill>
                <a:latin typeface="Comic Sans MS"/>
                <a:cs typeface="Comic Sans MS"/>
              </a:rPr>
              <a:t>30/</a:t>
            </a:r>
            <a:r>
              <a:rPr lang="it-IT" sz="16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min</a:t>
            </a:r>
            <a:r>
              <a:rPr lang="it-IT" sz="1600" dirty="0" smtClean="0">
                <a:solidFill>
                  <a:schemeClr val="dk1"/>
                </a:solidFill>
                <a:latin typeface="Comic Sans MS"/>
                <a:cs typeface="Comic Sans MS"/>
              </a:rPr>
              <a:t>, </a:t>
            </a:r>
            <a:r>
              <a:rPr lang="it-IT" sz="16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sat</a:t>
            </a:r>
            <a:r>
              <a:rPr lang="it-IT" sz="1600" dirty="0" smtClean="0">
                <a:solidFill>
                  <a:schemeClr val="dk1"/>
                </a:solidFill>
                <a:latin typeface="Comic Sans MS"/>
                <a:cs typeface="Comic Sans MS"/>
              </a:rPr>
              <a:t> 99%</a:t>
            </a:r>
            <a:endParaRPr lang="it-IT" sz="1600" dirty="0">
              <a:solidFill>
                <a:schemeClr val="dk1"/>
              </a:solidFill>
              <a:latin typeface="Comic Sans MS"/>
              <a:cs typeface="Comic Sans MS"/>
            </a:endParaRPr>
          </a:p>
          <a:p>
            <a:endParaRPr lang="it-IT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escursione </a:t>
            </a:r>
            <a:r>
              <a:rPr lang="it-IT" sz="1600" dirty="0">
                <a:solidFill>
                  <a:srgbClr val="FF0000"/>
                </a:solidFill>
                <a:latin typeface="Comic Sans MS"/>
                <a:cs typeface="Comic Sans MS"/>
              </a:rPr>
              <a:t>toracica 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SN* assente</a:t>
            </a:r>
            <a:r>
              <a:rPr lang="it-IT" sz="1600" dirty="0">
                <a:solidFill>
                  <a:schemeClr val="dk1"/>
                </a:solidFill>
                <a:latin typeface="Comic Sans MS"/>
                <a:cs typeface="Comic Sans MS"/>
              </a:rPr>
              <a:t>, 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ipofonesi </a:t>
            </a:r>
            <a:r>
              <a:rPr lang="it-IT" sz="1600" dirty="0" err="1">
                <a:solidFill>
                  <a:srgbClr val="FF0000"/>
                </a:solidFill>
                <a:latin typeface="Comic Sans MS"/>
                <a:cs typeface="Comic Sans MS"/>
              </a:rPr>
              <a:t>mediobasale</a:t>
            </a:r>
            <a:r>
              <a:rPr lang="it-IT" sz="1600" dirty="0">
                <a:solidFill>
                  <a:srgbClr val="FF0000"/>
                </a:solidFill>
                <a:latin typeface="Comic Sans MS"/>
                <a:cs typeface="Comic Sans MS"/>
              </a:rPr>
              <a:t> SN </a:t>
            </a:r>
            <a:r>
              <a:rPr lang="it-IT" sz="1600" dirty="0">
                <a:solidFill>
                  <a:schemeClr val="dk1"/>
                </a:solidFill>
                <a:latin typeface="Comic Sans MS"/>
                <a:cs typeface="Comic Sans MS"/>
              </a:rPr>
              <a:t>con </a:t>
            </a:r>
            <a:r>
              <a:rPr lang="it-IT" sz="1600" dirty="0" smtClean="0">
                <a:solidFill>
                  <a:schemeClr val="dk1"/>
                </a:solidFill>
                <a:latin typeface="Comic Sans MS"/>
                <a:cs typeface="Comic Sans MS"/>
              </a:rPr>
              <a:t>crepitii</a:t>
            </a:r>
            <a:endParaRPr lang="it-IT" sz="1600" dirty="0">
              <a:solidFill>
                <a:schemeClr val="dk1"/>
              </a:solidFill>
              <a:latin typeface="Comic Sans MS"/>
              <a:cs typeface="Comic Sans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63" y="3849978"/>
            <a:ext cx="2985230" cy="1990153"/>
          </a:xfrm>
          <a:prstGeom prst="rect">
            <a:avLst/>
          </a:prstGeom>
        </p:spPr>
      </p:pic>
      <p:sp>
        <p:nvSpPr>
          <p:cNvPr id="3" name="Saetta 2"/>
          <p:cNvSpPr/>
          <p:nvPr/>
        </p:nvSpPr>
        <p:spPr>
          <a:xfrm rot="15483024">
            <a:off x="1599000" y="2945195"/>
            <a:ext cx="228429" cy="493365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ccia destra 3"/>
          <p:cNvSpPr/>
          <p:nvPr/>
        </p:nvSpPr>
        <p:spPr>
          <a:xfrm rot="20023377">
            <a:off x="948404" y="5088967"/>
            <a:ext cx="630463" cy="28322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Immagin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1" y="424741"/>
            <a:ext cx="7622293" cy="58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6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8074" y="160042"/>
            <a:ext cx="6633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Comic Sans MS"/>
                <a:cs typeface="Comic Sans MS"/>
              </a:rPr>
              <a:t>Gli esami ematochimici </a:t>
            </a:r>
            <a:r>
              <a:rPr lang="it-IT" sz="1600" dirty="0" smtClean="0">
                <a:latin typeface="Comic Sans MS"/>
                <a:cs typeface="Comic Sans MS"/>
              </a:rPr>
              <a:t>escludono:</a:t>
            </a:r>
            <a:endParaRPr lang="it-IT" sz="1600" dirty="0">
              <a:latin typeface="Comic Sans MS"/>
              <a:cs typeface="Comic Sans MS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latin typeface="Comic Sans MS"/>
                <a:cs typeface="Comic Sans MS"/>
              </a:rPr>
              <a:t>sindrome </a:t>
            </a:r>
            <a:r>
              <a:rPr lang="it-IT" sz="1600" dirty="0" smtClean="0">
                <a:latin typeface="Comic Sans MS"/>
                <a:cs typeface="Comic Sans MS"/>
              </a:rPr>
              <a:t>infiammatoria (PCR negativa, emocromo normale)</a:t>
            </a:r>
            <a:endParaRPr lang="it-IT" sz="1600" dirty="0">
              <a:latin typeface="Comic Sans MS"/>
              <a:cs typeface="Comic Sans MS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 err="1">
                <a:latin typeface="Comic Sans MS"/>
                <a:cs typeface="Comic Sans MS"/>
              </a:rPr>
              <a:t>trombembolia</a:t>
            </a:r>
            <a:r>
              <a:rPr lang="it-IT" sz="1600" dirty="0">
                <a:latin typeface="Comic Sans MS"/>
                <a:cs typeface="Comic Sans MS"/>
              </a:rPr>
              <a:t> polmonare</a:t>
            </a:r>
          </a:p>
          <a:p>
            <a:pPr marL="285750" lvl="0" indent="-285750">
              <a:buFont typeface="Arial"/>
              <a:buChar char="•"/>
            </a:pPr>
            <a:r>
              <a:rPr lang="it-IT" sz="1600" dirty="0" err="1">
                <a:latin typeface="Comic Sans MS"/>
                <a:cs typeface="Comic Sans MS"/>
              </a:rPr>
              <a:t>vasculite</a:t>
            </a:r>
            <a:r>
              <a:rPr lang="it-IT" sz="1600" dirty="0">
                <a:latin typeface="Comic Sans MS"/>
                <a:cs typeface="Comic Sans MS"/>
              </a:rPr>
              <a:t> di </a:t>
            </a:r>
            <a:r>
              <a:rPr lang="it-IT" sz="1600" dirty="0" err="1">
                <a:latin typeface="Comic Sans MS"/>
                <a:cs typeface="Comic Sans MS"/>
              </a:rPr>
              <a:t>churg-strauss</a:t>
            </a:r>
            <a:endParaRPr lang="it-IT" sz="1600" dirty="0">
              <a:latin typeface="Comic Sans MS"/>
              <a:cs typeface="Comic Sans MS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latin typeface="Comic Sans MS"/>
                <a:cs typeface="Comic Sans MS"/>
              </a:rPr>
              <a:t>paralisi nel nervo frenico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38074" y="1592610"/>
            <a:ext cx="8479272" cy="2957310"/>
            <a:chOff x="338074" y="1592610"/>
            <a:chExt cx="8479272" cy="2957310"/>
          </a:xfrm>
        </p:grpSpPr>
        <p:pic>
          <p:nvPicPr>
            <p:cNvPr id="18" name="Immagine 1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" b="3685"/>
            <a:stretch/>
          </p:blipFill>
          <p:spPr bwMode="auto">
            <a:xfrm>
              <a:off x="338074" y="1592610"/>
              <a:ext cx="3225413" cy="29573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Immagine 25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0" t="4800" r="10208" b="7196"/>
            <a:stretch/>
          </p:blipFill>
          <p:spPr bwMode="auto">
            <a:xfrm>
              <a:off x="3690154" y="1665701"/>
              <a:ext cx="2212441" cy="2798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Immagine 26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"/>
            <a:stretch/>
          </p:blipFill>
          <p:spPr bwMode="auto">
            <a:xfrm>
              <a:off x="6025811" y="1665701"/>
              <a:ext cx="2791535" cy="2798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Rettangolo 5"/>
          <p:cNvSpPr/>
          <p:nvPr/>
        </p:nvSpPr>
        <p:spPr>
          <a:xfrm>
            <a:off x="284107" y="4801176"/>
            <a:ext cx="6558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err="1" smtClean="0">
                <a:latin typeface="Comic Sans MS"/>
                <a:cs typeface="Comic Sans MS"/>
              </a:rPr>
              <a:t>Filippo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ricoverato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>
                <a:latin typeface="Comic Sans MS"/>
                <a:cs typeface="Comic Sans MS"/>
              </a:rPr>
              <a:t>per </a:t>
            </a:r>
            <a:r>
              <a:rPr lang="en-CA" sz="1600" dirty="0" err="1" smtClean="0">
                <a:latin typeface="Comic Sans MS"/>
                <a:cs typeface="Comic Sans MS"/>
              </a:rPr>
              <a:t>espettorati</a:t>
            </a:r>
            <a:r>
              <a:rPr lang="en-CA" sz="1600" dirty="0">
                <a:latin typeface="Comic Sans MS"/>
                <a:cs typeface="Comic Sans MS"/>
              </a:rPr>
              <a:t>, </a:t>
            </a:r>
            <a:r>
              <a:rPr lang="en-CA" sz="1600" dirty="0" err="1">
                <a:latin typeface="Comic Sans MS"/>
                <a:cs typeface="Comic Sans MS"/>
              </a:rPr>
              <a:t>terapia</a:t>
            </a:r>
            <a:r>
              <a:rPr lang="en-CA" sz="1600" dirty="0">
                <a:latin typeface="Comic Sans MS"/>
                <a:cs typeface="Comic Sans MS"/>
              </a:rPr>
              <a:t> </a:t>
            </a:r>
            <a:r>
              <a:rPr lang="en-CA" sz="1600" dirty="0" err="1">
                <a:latin typeface="Comic Sans MS"/>
                <a:cs typeface="Comic Sans MS"/>
              </a:rPr>
              <a:t>inalatoria</a:t>
            </a:r>
            <a:r>
              <a:rPr lang="en-CA" sz="1600" dirty="0">
                <a:latin typeface="Comic Sans MS"/>
                <a:cs typeface="Comic Sans MS"/>
              </a:rPr>
              <a:t> </a:t>
            </a:r>
            <a:r>
              <a:rPr lang="en-CA" sz="1600" dirty="0" err="1">
                <a:latin typeface="Comic Sans MS"/>
                <a:cs typeface="Comic Sans MS"/>
              </a:rPr>
              <a:t>ed</a:t>
            </a:r>
            <a:r>
              <a:rPr lang="en-CA" sz="1600" dirty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antibiotica</a:t>
            </a:r>
            <a:endParaRPr lang="en-CA" sz="1600" dirty="0" smtClean="0">
              <a:latin typeface="Comic Sans MS"/>
              <a:cs typeface="Comic Sans MS"/>
            </a:endParaRPr>
          </a:p>
          <a:p>
            <a:r>
              <a:rPr lang="en-CA" sz="1600" dirty="0" err="1" smtClean="0">
                <a:latin typeface="Comic Sans MS"/>
                <a:cs typeface="Comic Sans MS"/>
              </a:rPr>
              <a:t>Rapido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miglioramento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</a:p>
          <a:p>
            <a:r>
              <a:rPr lang="en-CA" sz="1600" dirty="0" smtClean="0">
                <a:latin typeface="Comic Sans MS"/>
                <a:cs typeface="Comic Sans MS"/>
              </a:rPr>
              <a:t>TAC </a:t>
            </a:r>
            <a:r>
              <a:rPr lang="en-CA" sz="1600" dirty="0">
                <a:latin typeface="Comic Sans MS"/>
                <a:cs typeface="Comic Sans MS"/>
              </a:rPr>
              <a:t>ad 1 </a:t>
            </a:r>
            <a:r>
              <a:rPr lang="en-CA" sz="1600" dirty="0" err="1">
                <a:latin typeface="Comic Sans MS"/>
                <a:cs typeface="Comic Sans MS"/>
              </a:rPr>
              <a:t>mese</a:t>
            </a:r>
            <a:r>
              <a:rPr lang="en-CA" sz="1600" dirty="0">
                <a:latin typeface="Comic Sans MS"/>
                <a:cs typeface="Comic Sans MS"/>
              </a:rPr>
              <a:t> </a:t>
            </a:r>
            <a:r>
              <a:rPr lang="en-CA" sz="1600" dirty="0" err="1">
                <a:latin typeface="Comic Sans MS"/>
                <a:cs typeface="Comic Sans MS"/>
              </a:rPr>
              <a:t>è</a:t>
            </a:r>
            <a:r>
              <a:rPr lang="en-CA" sz="1600" dirty="0">
                <a:latin typeface="Comic Sans MS"/>
                <a:cs typeface="Comic Sans MS"/>
              </a:rPr>
              <a:t> </a:t>
            </a:r>
            <a:r>
              <a:rPr lang="en-CA" sz="1600" dirty="0" err="1">
                <a:latin typeface="Comic Sans MS"/>
                <a:cs typeface="Comic Sans MS"/>
              </a:rPr>
              <a:t>normale</a:t>
            </a:r>
            <a:r>
              <a:rPr lang="en-CA" sz="16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 rot="20912359">
            <a:off x="1643064" y="2981530"/>
            <a:ext cx="6201842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CA" dirty="0">
                <a:latin typeface="Comic Sans MS"/>
                <a:cs typeface="Comic Sans MS"/>
              </a:rPr>
              <a:t>BRONCHITE PLASTICA (= BRONCHITE A STAMPO) </a:t>
            </a:r>
          </a:p>
        </p:txBody>
      </p:sp>
      <p:pic>
        <p:nvPicPr>
          <p:cNvPr id="28" name="Immagine 2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r="1792"/>
          <a:stretch/>
        </p:blipFill>
        <p:spPr bwMode="auto">
          <a:xfrm>
            <a:off x="2587364" y="1830735"/>
            <a:ext cx="3887605" cy="2516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3019384" y="5465189"/>
            <a:ext cx="5973972" cy="120032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mic Sans MS"/>
                <a:cs typeface="Comic Sans MS"/>
              </a:rPr>
              <a:t>BRONCHITE </a:t>
            </a:r>
            <a:r>
              <a:rPr lang="en-CA" dirty="0">
                <a:solidFill>
                  <a:srgbClr val="FF0000"/>
                </a:solidFill>
                <a:latin typeface="Comic Sans MS"/>
                <a:cs typeface="Comic Sans MS"/>
              </a:rPr>
              <a:t>A </a:t>
            </a:r>
            <a:r>
              <a:rPr lang="en-CA" dirty="0" smtClean="0">
                <a:solidFill>
                  <a:srgbClr val="FF0000"/>
                </a:solidFill>
                <a:latin typeface="Comic Sans MS"/>
                <a:cs typeface="Comic Sans MS"/>
              </a:rPr>
              <a:t>STAMPO, </a:t>
            </a:r>
            <a:r>
              <a:rPr lang="en-CA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rara</a:t>
            </a:r>
            <a:r>
              <a:rPr lang="en-CA" dirty="0" smtClean="0">
                <a:solidFill>
                  <a:srgbClr val="FF0000"/>
                </a:solidFill>
                <a:latin typeface="Comic Sans MS"/>
                <a:cs typeface="Comic Sans MS"/>
              </a:rPr>
              <a:t> ma </a:t>
            </a:r>
            <a:r>
              <a:rPr lang="en-CA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esiste</a:t>
            </a:r>
            <a:r>
              <a:rPr lang="en-CA" dirty="0" smtClean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  <a:r>
              <a:rPr lang="en-CA" dirty="0" err="1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CA" smtClean="0">
                <a:solidFill>
                  <a:srgbClr val="FF0000"/>
                </a:solidFill>
                <a:latin typeface="Comic Sans MS"/>
                <a:cs typeface="Comic Sans MS"/>
              </a:rPr>
              <a:t>ensaci</a:t>
            </a:r>
            <a:r>
              <a:rPr lang="en-CA" dirty="0" smtClean="0">
                <a:solidFill>
                  <a:srgbClr val="FF0000"/>
                </a:solidFill>
                <a:latin typeface="Comic Sans MS"/>
                <a:cs typeface="Comic Sans MS"/>
              </a:rPr>
              <a:t> se</a:t>
            </a:r>
            <a:r>
              <a:rPr lang="is-IS" dirty="0" smtClean="0">
                <a:solidFill>
                  <a:srgbClr val="FF0000"/>
                </a:solidFill>
                <a:latin typeface="Comic Sans MS"/>
                <a:cs typeface="Comic Sans MS"/>
              </a:rPr>
              <a:t>…</a:t>
            </a:r>
            <a:endParaRPr lang="en-CA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CA" dirty="0" err="1" smtClean="0">
                <a:latin typeface="Comic Sans MS"/>
                <a:cs typeface="Comic Sans MS"/>
              </a:rPr>
              <a:t>paziente</a:t>
            </a:r>
            <a:r>
              <a:rPr lang="en-CA" dirty="0" smtClean="0">
                <a:latin typeface="Comic Sans MS"/>
                <a:cs typeface="Comic Sans MS"/>
              </a:rPr>
              <a:t> </a:t>
            </a:r>
            <a:r>
              <a:rPr lang="en-CA" dirty="0" err="1" smtClean="0">
                <a:latin typeface="Comic Sans MS"/>
                <a:cs typeface="Comic Sans MS"/>
              </a:rPr>
              <a:t>asmatico</a:t>
            </a:r>
            <a:r>
              <a:rPr lang="en-CA" dirty="0" smtClean="0">
                <a:latin typeface="Comic Sans MS"/>
                <a:cs typeface="Comic Sans MS"/>
              </a:rPr>
              <a:t> (o </a:t>
            </a:r>
            <a:r>
              <a:rPr lang="en-CA" dirty="0" err="1" smtClean="0">
                <a:latin typeface="Comic Sans MS"/>
                <a:cs typeface="Comic Sans MS"/>
              </a:rPr>
              <a:t>cardiopatico</a:t>
            </a:r>
            <a:r>
              <a:rPr lang="en-CA" dirty="0" smtClean="0">
                <a:latin typeface="Comic Sans MS"/>
                <a:cs typeface="Comic Sans MS"/>
              </a:rPr>
              <a:t>)</a:t>
            </a:r>
          </a:p>
          <a:p>
            <a:r>
              <a:rPr lang="en-CA" dirty="0" err="1" smtClean="0">
                <a:latin typeface="Comic Sans MS"/>
                <a:cs typeface="Comic Sans MS"/>
              </a:rPr>
              <a:t>Sintomi</a:t>
            </a:r>
            <a:r>
              <a:rPr lang="en-CA" dirty="0" smtClean="0">
                <a:latin typeface="Comic Sans MS"/>
                <a:cs typeface="Comic Sans MS"/>
              </a:rPr>
              <a:t> </a:t>
            </a:r>
            <a:r>
              <a:rPr lang="en-CA" dirty="0" err="1" smtClean="0">
                <a:latin typeface="Comic Sans MS"/>
                <a:cs typeface="Comic Sans MS"/>
              </a:rPr>
              <a:t>respiratori</a:t>
            </a:r>
            <a:r>
              <a:rPr lang="en-CA" dirty="0" smtClean="0">
                <a:latin typeface="Comic Sans MS"/>
                <a:cs typeface="Comic Sans MS"/>
              </a:rPr>
              <a:t> </a:t>
            </a:r>
            <a:r>
              <a:rPr lang="en-CA" dirty="0" err="1" smtClean="0">
                <a:latin typeface="Comic Sans MS"/>
                <a:cs typeface="Comic Sans MS"/>
              </a:rPr>
              <a:t>acuti</a:t>
            </a:r>
            <a:r>
              <a:rPr lang="en-CA" dirty="0" smtClean="0">
                <a:latin typeface="Comic Sans MS"/>
                <a:cs typeface="Comic Sans MS"/>
              </a:rPr>
              <a:t> “</a:t>
            </a:r>
            <a:r>
              <a:rPr lang="en-CA" dirty="0" err="1" smtClean="0">
                <a:latin typeface="Comic Sans MS"/>
                <a:cs typeface="Comic Sans MS"/>
              </a:rPr>
              <a:t>drammatici</a:t>
            </a:r>
            <a:r>
              <a:rPr lang="en-CA" dirty="0" smtClean="0">
                <a:latin typeface="Comic Sans MS"/>
                <a:cs typeface="Comic Sans MS"/>
              </a:rPr>
              <a:t>” </a:t>
            </a:r>
            <a:r>
              <a:rPr lang="en-CA" dirty="0" err="1" smtClean="0">
                <a:latin typeface="Comic Sans MS"/>
                <a:cs typeface="Comic Sans MS"/>
              </a:rPr>
              <a:t>senza</a:t>
            </a:r>
            <a:r>
              <a:rPr lang="en-CA" dirty="0" smtClean="0">
                <a:latin typeface="Comic Sans MS"/>
                <a:cs typeface="Comic Sans MS"/>
              </a:rPr>
              <a:t> PNX</a:t>
            </a:r>
          </a:p>
          <a:p>
            <a:r>
              <a:rPr lang="en-CA" dirty="0" err="1">
                <a:latin typeface="Comic Sans MS"/>
                <a:cs typeface="Comic Sans MS"/>
              </a:rPr>
              <a:t>secrezioni</a:t>
            </a:r>
            <a:r>
              <a:rPr lang="en-CA" dirty="0">
                <a:latin typeface="Comic Sans MS"/>
                <a:cs typeface="Comic Sans MS"/>
              </a:rPr>
              <a:t> </a:t>
            </a:r>
            <a:r>
              <a:rPr lang="en-CA" dirty="0" err="1">
                <a:latin typeface="Comic Sans MS"/>
                <a:cs typeface="Comic Sans MS"/>
              </a:rPr>
              <a:t>polmonari</a:t>
            </a:r>
            <a:r>
              <a:rPr lang="en-CA" dirty="0">
                <a:latin typeface="Comic Sans MS"/>
                <a:cs typeface="Comic Sans MS"/>
              </a:rPr>
              <a:t> molto </a:t>
            </a:r>
            <a:r>
              <a:rPr lang="en-CA" dirty="0" smtClean="0">
                <a:latin typeface="Comic Sans MS"/>
                <a:cs typeface="Comic Sans MS"/>
              </a:rPr>
              <a:t>dense </a:t>
            </a:r>
            <a:r>
              <a:rPr lang="en-CA" dirty="0">
                <a:latin typeface="Comic Sans MS"/>
                <a:cs typeface="Comic Sans MS"/>
              </a:rPr>
              <a:t>a </a:t>
            </a:r>
            <a:r>
              <a:rPr lang="en-CA" dirty="0" err="1">
                <a:latin typeface="Comic Sans MS"/>
                <a:cs typeface="Comic Sans MS"/>
              </a:rPr>
              <a:t>stampo</a:t>
            </a:r>
            <a:r>
              <a:rPr lang="en-CA" dirty="0">
                <a:latin typeface="Comic Sans MS"/>
                <a:cs typeface="Comic Sans MS"/>
              </a:rPr>
              <a:t> </a:t>
            </a:r>
            <a:r>
              <a:rPr lang="en-CA" dirty="0" err="1" smtClean="0">
                <a:latin typeface="Comic Sans MS"/>
                <a:cs typeface="Comic Sans MS"/>
              </a:rPr>
              <a:t>alla</a:t>
            </a:r>
            <a:r>
              <a:rPr lang="en-CA" dirty="0" smtClean="0">
                <a:latin typeface="Comic Sans MS"/>
                <a:cs typeface="Comic Sans MS"/>
              </a:rPr>
              <a:t> TAC</a:t>
            </a:r>
            <a:endParaRPr lang="en-CA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5876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312220" y="3013502"/>
            <a:ext cx="2247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latin typeface="Comic Sans MS" panose="030F0702030302020204" pitchFamily="66" charset="0"/>
                <a:cs typeface="Handwriting - Dakota"/>
              </a:rPr>
              <a:t>Grazie</a:t>
            </a:r>
            <a:endParaRPr lang="en-CA" sz="4800" b="1" dirty="0">
              <a:latin typeface="Comic Sans MS" panose="030F0702030302020204" pitchFamily="66" charset="0"/>
              <a:cs typeface="Handwriting - Dakot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067" y="2892874"/>
            <a:ext cx="123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err="1">
                <a:latin typeface="Comic Sans MS" panose="030F0702030302020204" pitchFamily="66" charset="0"/>
                <a:cs typeface="Handwriting - Dakota"/>
              </a:rPr>
              <a:t>Losanna</a:t>
            </a:r>
            <a:endParaRPr lang="en-CA" sz="1600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40869" y="3675222"/>
            <a:ext cx="123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Comic Sans MS" panose="030F0702030302020204" pitchFamily="66" charset="0"/>
                <a:cs typeface="Handwriting - Dakota"/>
              </a:rPr>
              <a:t>Roma</a:t>
            </a:r>
            <a:endParaRPr lang="en-CA" sz="1600" dirty="0">
              <a:latin typeface="Comic Sans MS" panose="030F0702030302020204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887138" cy="291049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40" y="4013776"/>
            <a:ext cx="4550759" cy="28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8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190</Words>
  <Application>Microsoft Macintosh PowerPoint</Application>
  <PresentationFormat>Presentazione su schermo (4:3)</PresentationFormat>
  <Paragraphs>33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 a</dc:creator>
  <cp:lastModifiedBy>a a</cp:lastModifiedBy>
  <cp:revision>33</cp:revision>
  <dcterms:created xsi:type="dcterms:W3CDTF">2019-05-05T14:44:21Z</dcterms:created>
  <dcterms:modified xsi:type="dcterms:W3CDTF">2019-05-13T19:23:46Z</dcterms:modified>
</cp:coreProperties>
</file>