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png" ContentType="image/png"/>
  <Override PartName="/ppt/media/image4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lang="it-IT" sz="4400">
                <a:solidFill>
                  <a:srgbClr val="000000"/>
                </a:solidFill>
                <a:latin typeface="Calibri"/>
              </a:rPr>
              <a:t>Fate clic per modificare il formato del testo del titoloFare clic per modificare stile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de-DE">
                <a:solidFill>
                  <a:srgbClr val="000000"/>
                </a:solidFill>
                <a:latin typeface="Calibri"/>
              </a:rPr>
              <a:t>23.02.12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121A141-9111-4181-9141-E151C131E1A1}" type="slidenum">
              <a:rPr lang="de-DE">
                <a:solidFill>
                  <a:srgbClr val="000000"/>
                </a:solidFill>
                <a:latin typeface="Calibri"/>
              </a:rPr>
              <a:t>&lt;numero&gt;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it-IT"/>
              <a:t>Fate clic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/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/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/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/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/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/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/>
              <a:t>Ottavo livello struttura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it-IT"/>
              <a:t>Nono livello struttura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it-IT" sz="4400">
                <a:solidFill>
                  <a:srgbClr val="000000"/>
                </a:solidFill>
                <a:latin typeface="Calibri"/>
              </a:rPr>
              <a:t>Fate clic per modificare il formato del testo del titoloFare clic per modificare stile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Fate clic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>
                <a:solidFill>
                  <a:srgbClr val="000000"/>
                </a:solidFill>
                <a:latin typeface="Calibri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>
                <a:solidFill>
                  <a:srgbClr val="000000"/>
                </a:solidFill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Calibri"/>
              </a:rPr>
              <a:t>Ottavo livello struttura</a:t>
            </a:r>
            <a:endParaRPr/>
          </a:p>
          <a:p>
            <a:r>
              <a:rPr lang="it-IT">
                <a:solidFill>
                  <a:srgbClr val="000000"/>
                </a:solidFill>
                <a:latin typeface="Calibri"/>
              </a:rPr>
              <a:t>Nono livello strutturaFare clic per modificare gli stili del testo dello schema</a:t>
            </a:r>
            <a:endParaRPr/>
          </a:p>
          <a:p>
            <a:r>
              <a:rPr lang="it-IT">
                <a:solidFill>
                  <a:srgbClr val="000000"/>
                </a:solidFill>
                <a:latin typeface="Calibri"/>
              </a:rPr>
              <a:t>Secondo livello</a:t>
            </a:r>
            <a:endParaRPr/>
          </a:p>
          <a:p>
            <a:r>
              <a:rPr lang="it-IT">
                <a:solidFill>
                  <a:srgbClr val="000000"/>
                </a:solidFill>
                <a:latin typeface="Calibri"/>
              </a:rPr>
              <a:t>Terzo livello</a:t>
            </a:r>
            <a:endParaRPr/>
          </a:p>
          <a:p>
            <a:r>
              <a:rPr lang="it-IT">
                <a:solidFill>
                  <a:srgbClr val="000000"/>
                </a:solidFill>
                <a:latin typeface="Calibri"/>
              </a:rPr>
              <a:t>Quarto livello</a:t>
            </a:r>
            <a:endParaRPr/>
          </a:p>
          <a:p>
            <a:r>
              <a:rPr lang="it-IT">
                <a:solidFill>
                  <a:srgbClr val="000000"/>
                </a:solidFill>
                <a:latin typeface="Calibri"/>
              </a:rPr>
              <a:t>Quinto livello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de-DE">
                <a:solidFill>
                  <a:srgbClr val="000000"/>
                </a:solidFill>
                <a:latin typeface="Calibri"/>
              </a:rPr>
              <a:t>23.02.12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3121B181-A1D1-4181-91B1-01C1F1C15171}" type="slidenum">
              <a:rPr lang="de-DE">
                <a:solidFill>
                  <a:srgbClr val="000000"/>
                </a:solidFill>
                <a:latin typeface="Calibri"/>
              </a:rPr>
              <a:t>&lt;numero&gt;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-1539720" y="68356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b="1" lang="it-IT" sz="4400">
                <a:solidFill>
                  <a:srgbClr val="ff0000"/>
                </a:solidFill>
                <a:latin typeface="Verdana"/>
              </a:rPr>
              <a:t>Basta! Basta! Basta!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362880" y="534600"/>
            <a:ext cx="2513520" cy="4842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de-DE" sz="2600">
                <a:solidFill>
                  <a:srgbClr val="000000"/>
                </a:solidFill>
                <a:latin typeface="Calibri"/>
              </a:rPr>
              <a:t>Riccardo, 5 mesi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de-DE" sz="2600">
                <a:solidFill>
                  <a:srgbClr val="000000"/>
                </a:solidFill>
                <a:latin typeface="Calibri"/>
              </a:rPr>
              <a:t>Laura, 7 mesi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de-DE" sz="2600">
                <a:solidFill>
                  <a:srgbClr val="000000"/>
                </a:solidFill>
                <a:latin typeface="Calibri"/>
              </a:rPr>
              <a:t>Valentina, 3 anni</a:t>
            </a:r>
            <a:endParaRPr/>
          </a:p>
        </p:txBody>
      </p:sp>
      <p:sp>
        <p:nvSpPr>
          <p:cNvPr id="76" name="CustomShape 3"/>
          <p:cNvSpPr/>
          <p:nvPr/>
        </p:nvSpPr>
        <p:spPr>
          <a:xfrm>
            <a:off x="3356280" y="534600"/>
            <a:ext cx="5787360" cy="6030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de-DE" sz="2600">
                <a:solidFill>
                  <a:srgbClr val="000000"/>
                </a:solidFill>
                <a:latin typeface="Calibri"/>
              </a:rPr>
              <a:t>Dal primo mese di vita </a:t>
            </a:r>
            <a:r>
              <a:rPr lang="de-DE" sz="2600">
                <a:solidFill>
                  <a:srgbClr val="ff0000"/>
                </a:solidFill>
                <a:latin typeface="Calibri"/>
              </a:rPr>
              <a:t>RIGURGITI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 associati ad </a:t>
            </a:r>
            <a:endParaRPr/>
          </a:p>
          <a:p>
            <a:r>
              <a:rPr lang="de-DE" sz="2600">
                <a:solidFill>
                  <a:srgbClr val="ff0000"/>
                </a:solidFill>
                <a:latin typeface="Calibri"/>
              </a:rPr>
              <a:t>INARCAMENTO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 e </a:t>
            </a:r>
            <a:r>
              <a:rPr lang="de-DE" sz="2600">
                <a:solidFill>
                  <a:srgbClr val="ff0000"/>
                </a:solidFill>
                <a:latin typeface="Calibri"/>
              </a:rPr>
              <a:t>IRRITABILITA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’. </a:t>
            </a:r>
            <a:endParaRPr/>
          </a:p>
          <a:p>
            <a:r>
              <a:rPr lang="de-DE" sz="2600" u="sng">
                <a:solidFill>
                  <a:srgbClr val="000000"/>
                </a:solidFill>
                <a:latin typeface="Calibri"/>
              </a:rPr>
              <a:t>Sempre cresciuto non bene, benissimo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!</a:t>
            </a:r>
            <a:endParaRPr/>
          </a:p>
          <a:p>
            <a:endParaRPr/>
          </a:p>
          <a:p>
            <a:r>
              <a:rPr lang="de-DE" sz="2600">
                <a:solidFill>
                  <a:srgbClr val="000000"/>
                </a:solidFill>
                <a:latin typeface="Calibri"/>
              </a:rPr>
              <a:t>Da 3 mesi è “</a:t>
            </a:r>
            <a:r>
              <a:rPr lang="de-DE" sz="2600">
                <a:solidFill>
                  <a:srgbClr val="ff0000"/>
                </a:solidFill>
                <a:latin typeface="Calibri"/>
              </a:rPr>
              <a:t>irrequieta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”,  </a:t>
            </a:r>
            <a:r>
              <a:rPr lang="de-DE" sz="2600">
                <a:solidFill>
                  <a:srgbClr val="ff0000"/>
                </a:solidFill>
                <a:latin typeface="Calibri"/>
              </a:rPr>
              <a:t>crisi di pianto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, e durante la notte “si risveglia più volte”</a:t>
            </a:r>
            <a:endParaRPr/>
          </a:p>
          <a:p>
            <a:r>
              <a:rPr lang="de-DE" sz="2600" u="sng">
                <a:solidFill>
                  <a:srgbClr val="000000"/>
                </a:solidFill>
                <a:latin typeface="Calibri"/>
              </a:rPr>
              <a:t>Crescita a dir poco perfetta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!</a:t>
            </a:r>
            <a:endParaRPr/>
          </a:p>
          <a:p>
            <a:endParaRPr/>
          </a:p>
          <a:p>
            <a:r>
              <a:rPr lang="de-DE" sz="2600">
                <a:solidFill>
                  <a:srgbClr val="000000"/>
                </a:solidFill>
                <a:latin typeface="Calibri"/>
              </a:rPr>
              <a:t>Da quando ha 15 mesi ha una </a:t>
            </a:r>
            <a:r>
              <a:rPr lang="de-DE" sz="2600">
                <a:solidFill>
                  <a:srgbClr val="ff0000"/>
                </a:solidFill>
                <a:latin typeface="Calibri"/>
              </a:rPr>
              <a:t>tosse incoercibile</a:t>
            </a:r>
            <a:r>
              <a:rPr lang="de-DE" sz="2600">
                <a:solidFill>
                  <a:srgbClr val="000000"/>
                </a:solidFill>
                <a:latin typeface="Calibri"/>
              </a:rPr>
              <a:t>, soprattutto di notte, a volte associata a vomito. </a:t>
            </a:r>
            <a:endParaRPr/>
          </a:p>
          <a:p>
            <a:r>
              <a:rPr lang="de-DE" sz="2600" u="sng">
                <a:solidFill>
                  <a:srgbClr val="000000"/>
                </a:solidFill>
                <a:latin typeface="Calibri"/>
              </a:rPr>
              <a:t>75° centile di peso ed altezza! </a:t>
            </a:r>
            <a:endParaRPr/>
          </a:p>
        </p:txBody>
      </p:sp>
      <p:sp>
        <p:nvSpPr>
          <p:cNvPr id="77" name="CustomShape 4"/>
          <p:cNvSpPr/>
          <p:nvPr/>
        </p:nvSpPr>
        <p:spPr>
          <a:xfrm>
            <a:off x="1438560" y="341640"/>
            <a:ext cx="6297480" cy="185796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/>
          <a:p>
            <a:r>
              <a:rPr lang="de-DE" sz="4000">
                <a:solidFill>
                  <a:srgbClr val="000000"/>
                </a:solidFill>
                <a:latin typeface="Calibri"/>
              </a:rPr>
              <a:t>INVIATI  PER SOSPETTO DI…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78" name="CustomShape 5"/>
          <p:cNvSpPr/>
          <p:nvPr/>
        </p:nvSpPr>
        <p:spPr>
          <a:xfrm>
            <a:off x="-1027080" y="1455480"/>
            <a:ext cx="11049840" cy="1919160"/>
          </a:xfrm>
          <a:prstGeom prst="rect">
            <a:avLst/>
          </a:prstGeom>
          <a:solidFill>
            <a:srgbClr val="ffffff"/>
          </a:solidFill>
        </p:spPr>
        <p:txBody>
          <a:bodyPr bIns="45000" lIns="90000" rIns="90000" tIns="45000" wrap="none"/>
          <a:p>
            <a:pPr algn="ctr"/>
            <a:r>
              <a:rPr b="1" lang="de-DE" sz="6000">
                <a:solidFill>
                  <a:srgbClr val="457ab7"/>
                </a:solidFill>
                <a:latin typeface="Calibri"/>
              </a:rPr>
              <a:t>MALATTIA DA REFLUSSO </a:t>
            </a:r>
            <a:endParaRPr/>
          </a:p>
          <a:p>
            <a:pPr algn="ctr"/>
            <a:r>
              <a:rPr b="1" lang="de-DE" sz="6000">
                <a:solidFill>
                  <a:srgbClr val="457ab7"/>
                </a:solidFill>
                <a:latin typeface="Calibri"/>
              </a:rPr>
              <a:t>GASTROESOFAGEO </a:t>
            </a:r>
            <a:endParaRPr/>
          </a:p>
        </p:txBody>
      </p:sp>
      <p:pic>
        <p:nvPicPr>
          <p:cNvPr descr="" id="79" name="Immagine 11"/>
          <p:cNvPicPr/>
          <p:nvPr/>
        </p:nvPicPr>
        <p:blipFill>
          <a:blip r:embed="rId1"/>
          <a:stretch>
            <a:fillRect/>
          </a:stretch>
        </p:blipFill>
        <p:spPr>
          <a:xfrm>
            <a:off x="2046600" y="3566520"/>
            <a:ext cx="4425840" cy="302220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1" nodeType="with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1000" fill="hold" id="21"/>
                                        <p:tgtEl>
                                          <p:spTgt spid="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2"/>
                                        <p:tgtEl>
                                          <p:spTgt spid="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dur="1000" fill="freeze" id="2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80" name="Immagine 6"/>
          <p:cNvPicPr/>
          <p:nvPr/>
        </p:nvPicPr>
        <p:blipFill>
          <a:blip r:embed="rId1"/>
          <a:stretch>
            <a:fillRect/>
          </a:stretch>
        </p:blipFill>
        <p:spPr>
          <a:xfrm>
            <a:off x="4079160" y="3971160"/>
            <a:ext cx="4203360" cy="2869920"/>
          </a:xfrm>
          <a:prstGeom prst="rect">
            <a:avLst/>
          </a:prstGeom>
        </p:spPr>
      </p:pic>
      <p:pic>
        <p:nvPicPr>
          <p:cNvPr descr="" id="81" name="Immagin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5480" y="1846800"/>
            <a:ext cx="3758760" cy="4444560"/>
          </a:xfrm>
          <a:prstGeom prst="rect">
            <a:avLst/>
          </a:prstGeom>
        </p:spPr>
      </p:pic>
      <p:sp>
        <p:nvSpPr>
          <p:cNvPr id="82" name="CustomShape 1"/>
          <p:cNvSpPr/>
          <p:nvPr/>
        </p:nvSpPr>
        <p:spPr>
          <a:xfrm>
            <a:off x="1047960" y="172440"/>
            <a:ext cx="7002720" cy="17668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de-DE" sz="4000">
                <a:solidFill>
                  <a:srgbClr val="008000"/>
                </a:solidFill>
                <a:latin typeface="Calibri"/>
              </a:rPr>
              <a:t>IGARIS</a:t>
            </a:r>
            <a:endParaRPr/>
          </a:p>
          <a:p>
            <a:pPr algn="ctr"/>
            <a:r>
              <a:rPr i="1" lang="de-DE" sz="3500">
                <a:solidFill>
                  <a:srgbClr val="008000"/>
                </a:solidFill>
                <a:latin typeface="Calibri"/>
              </a:rPr>
              <a:t>Iatrogenic Ghost Allergic and Reflux Infant Syndrome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6534720" y="2555640"/>
            <a:ext cx="2608920" cy="16909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de-DE" sz="3500">
                <a:solidFill>
                  <a:srgbClr val="ff0000"/>
                </a:solidFill>
                <a:latin typeface="Calibri"/>
              </a:rPr>
              <a:t>Munchausen by </a:t>
            </a:r>
            <a:endParaRPr/>
          </a:p>
          <a:p>
            <a:pPr algn="ctr"/>
            <a:r>
              <a:rPr lang="de-DE" sz="3500">
                <a:solidFill>
                  <a:srgbClr val="ff0000"/>
                </a:solidFill>
                <a:latin typeface="Calibri"/>
              </a:rPr>
              <a:t>doctors</a:t>
            </a: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3939480" y="2381040"/>
            <a:ext cx="1035360" cy="514800"/>
          </a:xfrm>
          <a:prstGeom prst="rightArrow">
            <a:avLst>
              <a:gd fmla="val 16200" name="adj1"/>
              <a:gd fmla="val 5400" name="adj2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5696000"/>
          </a:gradFill>
          <a:ln w="9360">
            <a:solidFill>
              <a:srgbClr val="4a7ebb"/>
            </a:solidFill>
            <a:round/>
          </a:ln>
        </p:spPr>
      </p:sp>
      <p:pic>
        <p:nvPicPr>
          <p:cNvPr descr="" id="85" name="Immagine 7"/>
          <p:cNvPicPr/>
          <p:nvPr/>
        </p:nvPicPr>
        <p:blipFill>
          <a:blip r:embed="rId3"/>
          <a:stretch>
            <a:fillRect/>
          </a:stretch>
        </p:blipFill>
        <p:spPr>
          <a:xfrm>
            <a:off x="2485800" y="1957680"/>
            <a:ext cx="4212720" cy="4423320"/>
          </a:xfrm>
          <a:prstGeom prst="rect">
            <a:avLst/>
          </a:prstGeom>
        </p:spPr>
      </p:pic>
    </p:spTree>
  </p:cSld>
  <p:timing>
    <p:tnLst>
      <p:par>
        <p:cTn dur="indefinite" id="24" nodeType="tmRoot" restart="never">
          <p:childTnLst>
            <p:seq>
              <p:cTn dur="indefinite" id="25" nodeType="mainSeq">
                <p:childTnLst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out">
                                      <p:cBhvr additive="repl">
                                        <p:cTn dur="500" fill="freeze" id="34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out">
                                      <p:cBhvr additive="repl">
                                        <p:cTn dur="500" fill="freeze" id="37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